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2" roundtripDataSignature="AMtx7mhdnhMwYImGBQsNXl6I0C2nLkh1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0C9390-3CE4-4EC9-83C0-4DDC020BE426}">
  <a:tblStyle styleId="{AF0C9390-3CE4-4EC9-83C0-4DDC020BE426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0F4"/>
          </a:solidFill>
        </a:fill>
      </a:tcStyle>
    </a:wholeTbl>
    <a:band1H>
      <a:tcTxStyle/>
      <a:tcStyle>
        <a:fill>
          <a:solidFill>
            <a:srgbClr val="CCDFE8"/>
          </a:solidFill>
        </a:fill>
      </a:tcStyle>
    </a:band1H>
    <a:band2H>
      <a:tcTxStyle/>
    </a:band2H>
    <a:band1V>
      <a:tcTxStyle/>
      <a:tcStyle>
        <a:fill>
          <a:solidFill>
            <a:srgbClr val="CCDFE8"/>
          </a:solidFill>
        </a:fill>
      </a:tcStyle>
    </a:band1V>
    <a:band2V>
      <a:tcTxStyle/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f0cc790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ef0cc7900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" name="Google Shape;21;p37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b="1"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7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marR="64008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3" name="Google Shape;23;p37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4" name="Google Shape;24;p37"/>
            <p:cNvSpPr/>
            <p:nvPr/>
          </p:nvSpPr>
          <p:spPr>
            <a:xfrm>
              <a:off x="1687513" y="4832896"/>
              <a:ext cx="7456487" cy="518816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" name="Google Shape;25;p37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" name="Google Shape;26;p37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7" name="Google Shape;27;p37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93C5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" name="Google Shape;28;p3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6"/>
          <p:cNvSpPr txBox="1"/>
          <p:nvPr>
            <p:ph idx="1" type="body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46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6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6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7"/>
          <p:cNvSpPr txBox="1"/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7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9" name="Google Shape;99;p4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36" name="Google Shape;36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b="1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43" name="Google Shape;43;p39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39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51" name="Google Shape;51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1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41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41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p4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65" name="Google Shape;65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3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3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3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4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b="0" sz="2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6776" lvl="0" marL="457200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indent="-406400" lvl="1" marL="914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4" name="Google Shape;74;p44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4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5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marR="18288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indent="-304800" lvl="1" marL="9144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" name="Google Shape;79;p45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5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5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5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83" name="Google Shape;83;p45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b="0"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5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45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45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45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45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45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36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36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36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36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6" name="Google Shape;16;p36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7" name="Google Shape;17;p36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8" name="Google Shape;18;p36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evazqu32@camidelcros.cat" TargetMode="External"/><Relationship Id="rId4" Type="http://schemas.openxmlformats.org/officeDocument/2006/relationships/hyperlink" Target="mailto:mgilarte@camidelcros.cat" TargetMode="External"/><Relationship Id="rId5" Type="http://schemas.openxmlformats.org/officeDocument/2006/relationships/hyperlink" Target="http://agora.xtec.cat/esc-camidelcr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type="ctrTitle"/>
          </p:nvPr>
        </p:nvSpPr>
        <p:spPr>
          <a:xfrm>
            <a:off x="1259632" y="332656"/>
            <a:ext cx="6334472" cy="1440159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REUNIÓ D’INICI DE CURS </a:t>
            </a:r>
            <a:br>
              <a:rPr lang="ca-ES">
                <a:latin typeface="Calibri"/>
                <a:ea typeface="Calibri"/>
                <a:cs typeface="Calibri"/>
                <a:sym typeface="Calibri"/>
              </a:rPr>
            </a:br>
            <a:r>
              <a:rPr lang="ca-ES">
                <a:latin typeface="Calibri"/>
                <a:ea typeface="Calibri"/>
                <a:cs typeface="Calibri"/>
                <a:sym typeface="Calibri"/>
              </a:rPr>
              <a:t>P3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060847"/>
            <a:ext cx="3168352" cy="422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5936" y="2852936"/>
            <a:ext cx="4979145" cy="176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>
            <p:ph idx="1" type="body"/>
          </p:nvPr>
        </p:nvSpPr>
        <p:spPr>
          <a:xfrm>
            <a:off x="395536" y="177281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just">
              <a:spcBef>
                <a:spcPts val="0"/>
              </a:spcBef>
              <a:spcAft>
                <a:spcPts val="0"/>
              </a:spcAft>
              <a:buSzPts val="1904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És important l'assistència a l'escola. En cas d’absència cal portar  justificant o justificar-ho a la tutora. </a:t>
            </a:r>
            <a:endParaRPr/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ts val="1904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Cal arribar puntualment al centre per tal de no trencar les rutines diàries del grup. </a:t>
            </a:r>
            <a:endParaRPr/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ts val="1904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Es portarà un registre d’absències i retards. </a:t>
            </a:r>
            <a:endParaRPr/>
          </a:p>
          <a:p>
            <a:pPr indent="-135128" lvl="0" marL="365760" rtl="0" algn="just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113537" lvl="0" marL="365760" rtl="0" algn="l">
              <a:spcBef>
                <a:spcPts val="400"/>
              </a:spcBef>
              <a:spcAft>
                <a:spcPts val="0"/>
              </a:spcAft>
              <a:buSzPts val="2244"/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t/>
            </a:r>
            <a:endParaRPr/>
          </a:p>
        </p:txBody>
      </p:sp>
      <p:sp>
        <p:nvSpPr>
          <p:cNvPr id="181" name="Google Shape;181;p10"/>
          <p:cNvSpPr txBox="1"/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ca-ES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f0cc79007_0_0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128219" lvl="0" marL="365760" rtl="0" algn="l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45668" lvl="0" marL="365760" rtl="0" algn="just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Aniversaris: per la situació excepcional del COVID-19</a:t>
            </a:r>
            <a:r>
              <a:rPr lang="ca-E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NO es pot portar menjar que no sigui comprat.</a:t>
            </a:r>
            <a:endParaRPr/>
          </a:p>
          <a:p>
            <a:pPr indent="-128219" lvl="0" marL="365760" rtl="0" algn="just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45668" lvl="0" marL="365760" rtl="0" algn="just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No es poden donar targetes d’invitació d’aniversaris dins de la classe.</a:t>
            </a:r>
            <a:endParaRPr/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45668" lvl="0" marL="365760" rtl="0" algn="just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 l’escola NO es poden portar joguines, cromos, vambes de rodes, vambes amb llums, motxilles amb rodes...</a:t>
            </a:r>
            <a:endParaRPr/>
          </a:p>
          <a:p>
            <a:pPr indent="0" lvl="0" marL="109728" rtl="0" algn="just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48211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87" name="Google Shape;187;gef0cc79007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</a:pPr>
            <a:r>
              <a:rPr lang="ca-E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ANIVERSARIS  I  JOGUINES</a:t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/>
          <p:nvPr>
            <p:ph idx="1" type="body"/>
          </p:nvPr>
        </p:nvSpPr>
        <p:spPr>
          <a:xfrm>
            <a:off x="457200" y="1481328"/>
            <a:ext cx="8229600" cy="5110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56032" lvl="0" marL="365760" rtl="0" algn="just">
              <a:spcBef>
                <a:spcPts val="0"/>
              </a:spcBef>
              <a:spcAft>
                <a:spcPts val="0"/>
              </a:spcAft>
              <a:buSzPct val="67999"/>
              <a:buFont typeface="Noto Sans Symbols"/>
              <a:buNone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 -  Cal venir net a l’escola.</a:t>
            </a:r>
            <a:endParaRPr/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ct val="67999"/>
              <a:buFont typeface="Noto Sans Symbols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just">
              <a:spcBef>
                <a:spcPts val="400"/>
              </a:spcBef>
              <a:spcAft>
                <a:spcPts val="0"/>
              </a:spcAft>
              <a:buSzPct val="67999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No venir a escola quan tingui: febre, vòmits, mal de cap o de coll, malestar general, dificultats respiratòries, diarrea, erupcions contagioses, polls i llémenes.</a:t>
            </a:r>
            <a:endParaRPr/>
          </a:p>
          <a:p>
            <a:pPr indent="-177789" lvl="0" marL="365760" rtl="0" algn="just">
              <a:spcBef>
                <a:spcPts val="400"/>
              </a:spcBef>
              <a:spcAft>
                <a:spcPts val="0"/>
              </a:spcAft>
              <a:buSzPct val="67999"/>
              <a:buFont typeface="Lucida Sans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just">
              <a:spcBef>
                <a:spcPts val="400"/>
              </a:spcBef>
              <a:spcAft>
                <a:spcPts val="0"/>
              </a:spcAft>
              <a:buSzPct val="67999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Administració de medicaments amb recepta mèdica i autorització signada.</a:t>
            </a:r>
            <a:endParaRPr/>
          </a:p>
          <a:p>
            <a:pPr indent="-256053" lvl="0" marL="365760" rtl="0" algn="just">
              <a:spcBef>
                <a:spcPts val="400"/>
              </a:spcBef>
              <a:spcAft>
                <a:spcPts val="0"/>
              </a:spcAft>
              <a:buSzPct val="67999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Autorització administració paracetamol (signatura digital).</a:t>
            </a:r>
            <a:endParaRPr/>
          </a:p>
          <a:p>
            <a:pPr indent="-177789" lvl="0" marL="365760" rtl="0" algn="just">
              <a:spcBef>
                <a:spcPts val="400"/>
              </a:spcBef>
              <a:spcAft>
                <a:spcPts val="0"/>
              </a:spcAft>
              <a:buSzPct val="67999"/>
              <a:buFont typeface="Lucida Sans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just">
              <a:spcBef>
                <a:spcPts val="400"/>
              </a:spcBef>
              <a:spcAft>
                <a:spcPts val="0"/>
              </a:spcAft>
              <a:buSzPct val="67999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La cobertura mèdica dels alumnes és la mateixa que la de les famílies.</a:t>
            </a:r>
            <a:endParaRPr/>
          </a:p>
          <a:p>
            <a:pPr indent="-177789" lvl="0" marL="365760" rtl="0" algn="just">
              <a:spcBef>
                <a:spcPts val="400"/>
              </a:spcBef>
              <a:spcAft>
                <a:spcPts val="0"/>
              </a:spcAft>
              <a:buSzPct val="67999"/>
              <a:buFont typeface="Lucida Sans"/>
              <a:buNone/>
            </a:pPr>
            <a:r>
              <a:t/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just">
              <a:spcBef>
                <a:spcPts val="400"/>
              </a:spcBef>
              <a:spcAft>
                <a:spcPts val="0"/>
              </a:spcAft>
              <a:buSzPct val="67999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Portar una caixa de mocadors de paper, dos paquets de tovalloletes i dos rotlles de paper de cuina. La muda de recanvi dins d’una bossa </a:t>
            </a:r>
            <a:r>
              <a:rPr b="1" lang="ca-ES" sz="2900">
                <a:latin typeface="Calibri"/>
                <a:ea typeface="Calibri"/>
                <a:cs typeface="Calibri"/>
                <a:sym typeface="Calibri"/>
              </a:rPr>
              <a:t>marcada amb el nom.</a:t>
            </a:r>
            <a:endParaRPr/>
          </a:p>
          <a:p>
            <a:pPr indent="0" lvl="0" marL="109728" rtl="0" algn="just"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just">
              <a:spcBef>
                <a:spcPts val="400"/>
              </a:spcBef>
              <a:spcAft>
                <a:spcPts val="0"/>
              </a:spcAft>
              <a:buSzPct val="67999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Esmorzars a dins d’una </a:t>
            </a:r>
            <a:r>
              <a:rPr b="1" lang="ca-ES" sz="2900" u="sng">
                <a:latin typeface="Calibri"/>
                <a:ea typeface="Calibri"/>
                <a:cs typeface="Calibri"/>
                <a:sym typeface="Calibri"/>
              </a:rPr>
              <a:t>carmanyola:</a:t>
            </a: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/>
          </a:p>
          <a:p>
            <a:pPr indent="-228600" lvl="1" marL="621792" rtl="0" algn="just">
              <a:spcBef>
                <a:spcPts val="324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ca-ES" sz="2200">
                <a:latin typeface="Calibri"/>
                <a:ea typeface="Calibri"/>
                <a:cs typeface="Calibri"/>
                <a:sym typeface="Calibri"/>
              </a:rPr>
              <a:t>Dilluns i dimecres entrepà.</a:t>
            </a:r>
            <a:endParaRPr b="1" sz="2200" u="sng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21792" rtl="0" algn="just">
              <a:spcBef>
                <a:spcPts val="324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ca-ES" sz="2200">
                <a:latin typeface="Calibri"/>
                <a:ea typeface="Calibri"/>
                <a:cs typeface="Calibri"/>
                <a:sym typeface="Calibri"/>
              </a:rPr>
              <a:t>Dimarts i dijous fruita.</a:t>
            </a:r>
            <a:endParaRPr/>
          </a:p>
          <a:p>
            <a:pPr indent="-228600" lvl="1" marL="621792" rtl="0" algn="just">
              <a:spcBef>
                <a:spcPts val="324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ca-ES" sz="2200">
                <a:latin typeface="Calibri"/>
                <a:ea typeface="Calibri"/>
                <a:cs typeface="Calibri"/>
                <a:sym typeface="Calibri"/>
              </a:rPr>
              <a:t>Divendres lliure.</a:t>
            </a:r>
            <a:endParaRPr/>
          </a:p>
          <a:p>
            <a:pPr indent="-228600" lvl="1" marL="621792" rtl="0" algn="just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b="1" lang="ca-ES" sz="2900">
                <a:latin typeface="Calibri"/>
                <a:ea typeface="Calibri"/>
                <a:cs typeface="Calibri"/>
                <a:sym typeface="Calibri"/>
              </a:rPr>
              <a:t>Cal portar una cantimplora d’aigua amb el nom dins la motxilla.         </a:t>
            </a:r>
            <a:endParaRPr/>
          </a:p>
          <a:p>
            <a:pPr indent="-228600" lvl="1" marL="621792" rtl="0" algn="just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183187" lvl="0" marL="365760" rtl="0" algn="just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93" name="Google Shape;193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HIGIENE I SALUT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56032" lvl="0" marL="365760" rtl="0" algn="just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solidFill>
                <a:srgbClr val="77CCE0"/>
              </a:solidFill>
            </a:endParaRPr>
          </a:p>
          <a:p>
            <a:pPr indent="-228631" lvl="1" marL="621792" rtl="0" algn="just">
              <a:spcBef>
                <a:spcPts val="324"/>
              </a:spcBef>
              <a:spcAft>
                <a:spcPts val="0"/>
              </a:spcAft>
              <a:buSzPct val="100000"/>
              <a:buChar char="◦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Recomanem portar roba i calçat còmode i pràctica per venir a l’escola.</a:t>
            </a:r>
            <a:endParaRPr/>
          </a:p>
          <a:p>
            <a:pPr indent="-93535" lvl="1" marL="621792" rtl="0" algn="just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31" lvl="1" marL="621792" rtl="0" algn="just">
              <a:spcBef>
                <a:spcPts val="324"/>
              </a:spcBef>
              <a:spcAft>
                <a:spcPts val="0"/>
              </a:spcAft>
              <a:buSzPct val="100000"/>
              <a:buChar char="◦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La roba, les motxilles, les carmanyoles i </a:t>
            </a: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les mascaretes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 han d’anar marcades amb el nom i curs.</a:t>
            </a:r>
            <a:endParaRPr/>
          </a:p>
          <a:p>
            <a:pPr indent="-228600" lvl="1" marL="621792" rtl="0" algn="just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31" lvl="1" marL="621792" rtl="0" algn="just">
              <a:spcBef>
                <a:spcPts val="324"/>
              </a:spcBef>
              <a:spcAft>
                <a:spcPts val="0"/>
              </a:spcAft>
              <a:buSzPct val="100000"/>
              <a:buChar char="◦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La motxilla i la carmanyola l’han de poder obrir i tancar sols.</a:t>
            </a:r>
            <a:endParaRPr/>
          </a:p>
          <a:p>
            <a:pPr indent="0" lvl="0" marL="109728" rtl="0" algn="just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28631" lvl="1" marL="621792" rtl="0" algn="just">
              <a:spcBef>
                <a:spcPts val="324"/>
              </a:spcBef>
              <a:spcAft>
                <a:spcPts val="0"/>
              </a:spcAft>
              <a:buSzPct val="100000"/>
              <a:buChar char="◦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Els abrics, jaquetes, jerseis i bates han de tenir betes per poder-ho penjar.</a:t>
            </a:r>
            <a:endParaRPr/>
          </a:p>
          <a:p>
            <a:pPr indent="-93535" lvl="1" marL="621792" rtl="0" algn="just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31" lvl="1" marL="621792" rtl="0" algn="just">
              <a:spcBef>
                <a:spcPts val="324"/>
              </a:spcBef>
              <a:spcAft>
                <a:spcPts val="0"/>
              </a:spcAft>
              <a:buSzPct val="100000"/>
              <a:buChar char="◦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Tingueu present que caldrà portar una bosseta o alguna funda a dins la motxilla per guardar la mascareta.</a:t>
            </a:r>
            <a:endParaRPr/>
          </a:p>
          <a:p>
            <a:pPr indent="-93535" lvl="1" marL="621792" rtl="0" algn="just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93535" lvl="1" marL="621792" rtl="0" algn="just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93535" lvl="1" marL="621792" rtl="0" algn="just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28600" lvl="1" marL="621792" rtl="0" algn="just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99" name="Google Shape;199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ASPECTES A TENIR EN COMPTE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/>
          <p:nvPr>
            <p:ph idx="1" type="body"/>
          </p:nvPr>
        </p:nvSpPr>
        <p:spPr>
          <a:xfrm>
            <a:off x="302840" y="1481328"/>
            <a:ext cx="8589640" cy="5110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7855" lvl="0" marL="365760" rtl="0" algn="l"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b="0" lang="ca-ES" sz="3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l’aula hi haurà disponible una capsa amb llibres que es podran emportar a casa.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b="0" lang="ca-ES" sz="3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Aquest curs intentarem reprendre el servei de biblioteca escolar.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 recordem que teniu disponibles tots els serveis de la Biblioteca Pompeu Fabra.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117855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117855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621792" rtl="0" algn="just">
              <a:spcBef>
                <a:spcPts val="324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139446" lvl="0" marL="365760" rtl="0" algn="just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05" name="Google Shape;205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BIBLIOTECA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/>
          <p:nvPr>
            <p:ph idx="1" type="body"/>
          </p:nvPr>
        </p:nvSpPr>
        <p:spPr>
          <a:xfrm>
            <a:off x="457200" y="1412776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446" lvl="0" marL="365760" rtl="0" algn="l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ts val="1904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A Educació infantil treballem de manera globalitzada, però tenim en compte 3 àrees:</a:t>
            </a:r>
            <a:endParaRPr/>
          </a:p>
          <a:p>
            <a:pPr indent="0" lvl="0" marL="109728" rtl="0" algn="just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5587" lvl="0" marL="979488" rtl="0" algn="just">
              <a:spcBef>
                <a:spcPts val="400"/>
              </a:spcBef>
              <a:spcAft>
                <a:spcPts val="0"/>
              </a:spcAft>
              <a:buSzPts val="1904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Descoberta d’un mateix i dels altres</a:t>
            </a:r>
            <a:endParaRPr/>
          </a:p>
          <a:p>
            <a:pPr indent="-255587" lvl="0" marL="979488" rtl="0" algn="just">
              <a:spcBef>
                <a:spcPts val="400"/>
              </a:spcBef>
              <a:spcAft>
                <a:spcPts val="0"/>
              </a:spcAft>
              <a:buSzPts val="1904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Descoberta de l’entorn</a:t>
            </a:r>
            <a:endParaRPr/>
          </a:p>
          <a:p>
            <a:pPr indent="-255587" lvl="0" marL="979488" rtl="0" algn="just">
              <a:spcBef>
                <a:spcPts val="400"/>
              </a:spcBef>
              <a:spcAft>
                <a:spcPts val="0"/>
              </a:spcAft>
              <a:buSzPts val="1904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Comunicació i llenguatges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11" name="Google Shape;211;p15"/>
          <p:cNvSpPr txBox="1"/>
          <p:nvPr>
            <p:ph type="title"/>
          </p:nvPr>
        </p:nvSpPr>
        <p:spPr>
          <a:xfrm>
            <a:off x="611560" y="116632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QUÈ FEM?</a:t>
            </a:r>
            <a:endParaRPr/>
          </a:p>
        </p:txBody>
      </p:sp>
      <p:pic>
        <p:nvPicPr>
          <p:cNvPr id="212" name="Google Shape;2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6023" y="620688"/>
            <a:ext cx="1871662" cy="1024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>
            <p:ph idx="1" type="body"/>
          </p:nvPr>
        </p:nvSpPr>
        <p:spPr>
          <a:xfrm>
            <a:off x="492369" y="184482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just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GRUPS INTERACTIUS: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quatre grups i quatre activitats diferents amb un mínim de dos mestres a l’aula. </a:t>
            </a:r>
            <a:endParaRPr/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VOLUNTARIAT: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borsa de voluntaris per grups interactius i sortides.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18" name="Google Shape;218;p16"/>
          <p:cNvSpPr txBox="1"/>
          <p:nvPr>
            <p:ph type="title"/>
          </p:nvPr>
        </p:nvSpPr>
        <p:spPr>
          <a:xfrm>
            <a:off x="457200" y="338328"/>
            <a:ext cx="8229600" cy="1143000"/>
          </a:xfrm>
          <a:prstGeom prst="rect">
            <a:avLst/>
          </a:prstGeom>
          <a:solidFill>
            <a:srgbClr val="77D5E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COMUNITAT D’APRENENTATGE     (Actuacions educatives d’èxit)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/>
          <p:nvPr>
            <p:ph idx="1" type="body"/>
          </p:nvPr>
        </p:nvSpPr>
        <p:spPr>
          <a:xfrm>
            <a:off x="492369" y="184482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ca-ES"/>
              <a:t>Tornarem a activar les comissions aquest any.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5587" lvl="0" marL="1169988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/>
              <a:t>Comunitat educativa</a:t>
            </a:r>
            <a:endParaRPr/>
          </a:p>
          <a:p>
            <a:pPr indent="-255587" lvl="0" marL="1169988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/>
              <a:t>Infraestructures</a:t>
            </a:r>
            <a:endParaRPr/>
          </a:p>
          <a:p>
            <a:pPr indent="-255587" lvl="0" marL="1169988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/>
              <a:t>Aprenentatges</a:t>
            </a:r>
            <a:endParaRPr/>
          </a:p>
          <a:p>
            <a:pPr indent="-255587" lvl="0" marL="1169988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/>
              <a:t>Convivència</a:t>
            </a:r>
            <a:endParaRPr/>
          </a:p>
          <a:p>
            <a:pPr indent="-255587" lvl="0" marL="1169988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/>
              <a:t>Comissió gestora</a:t>
            </a:r>
            <a:endParaRPr/>
          </a:p>
          <a:p>
            <a:pPr indent="-139446" lvl="0" marL="365760" rtl="0" algn="just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7"/>
          <p:cNvSpPr txBox="1"/>
          <p:nvPr>
            <p:ph type="title"/>
          </p:nvPr>
        </p:nvSpPr>
        <p:spPr>
          <a:xfrm>
            <a:off x="457200" y="338328"/>
            <a:ext cx="8229600" cy="1143000"/>
          </a:xfrm>
          <a:prstGeom prst="rect">
            <a:avLst/>
          </a:prstGeom>
          <a:solidFill>
            <a:srgbClr val="77D5E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COMISSIONS ESCOLA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"/>
          <p:cNvSpPr txBox="1"/>
          <p:nvPr>
            <p:ph idx="1" type="body"/>
          </p:nvPr>
        </p:nvSpPr>
        <p:spPr>
          <a:xfrm>
            <a:off x="395536" y="1268760"/>
            <a:ext cx="4176464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96"/>
              <a:buNone/>
            </a:pPr>
            <a:r>
              <a:rPr b="1" lang="ca-ES" sz="2200">
                <a:latin typeface="Calibri"/>
                <a:ea typeface="Calibri"/>
                <a:cs typeface="Calibri"/>
                <a:sym typeface="Calibri"/>
              </a:rPr>
              <a:t>El pagament es farà a través del TPV (recomanem fer-ho per l’aplicació). </a:t>
            </a:r>
            <a:endParaRPr/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96"/>
              <a:buNone/>
            </a:pPr>
            <a:r>
              <a:rPr b="1" lang="ca-ES" sz="2200">
                <a:latin typeface="Calibri"/>
                <a:ea typeface="Calibri"/>
                <a:cs typeface="Calibri"/>
                <a:sym typeface="Calibri"/>
              </a:rPr>
              <a:t>Aquest curs excepcionalment el pagament es farà sortida per sortida. </a:t>
            </a:r>
            <a:endParaRPr/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96"/>
              <a:buNone/>
            </a:pPr>
            <a:r>
              <a:rPr b="1" lang="ca-ES" sz="2200">
                <a:latin typeface="Calibri"/>
                <a:ea typeface="Calibri"/>
                <a:cs typeface="Calibri"/>
                <a:sym typeface="Calibri"/>
              </a:rPr>
              <a:t>El TPV es tancarà 2 dies abans de cada sortida. </a:t>
            </a:r>
            <a:endParaRPr/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96"/>
              <a:buNone/>
            </a:pPr>
            <a:r>
              <a:rPr b="1" lang="ca-E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cop tancat no s’admetrà cap pagament.</a:t>
            </a:r>
            <a:endParaRPr/>
          </a:p>
          <a:p>
            <a:pPr indent="0" lvl="0" marL="109728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24"/>
              <a:buNone/>
            </a:pPr>
            <a:r>
              <a:t/>
            </a:r>
            <a:endParaRPr b="1" sz="1800">
              <a:solidFill>
                <a:srgbClr val="FF0000"/>
              </a:solidFill>
              <a:highlight>
                <a:srgbClr val="D3D3D3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0" name="Google Shape;230;p18"/>
          <p:cNvSpPr txBox="1"/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SORTIDES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1" name="Google Shape;231;p18"/>
          <p:cNvGraphicFramePr/>
          <p:nvPr/>
        </p:nvGraphicFramePr>
        <p:xfrm>
          <a:off x="5364088" y="12687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{AF0C9390-3CE4-4EC9-83C0-4DDC020BE426}</a:tableStyleId>
              </a:tblPr>
              <a:tblGrid>
                <a:gridCol w="3096350"/>
              </a:tblGrid>
              <a:tr h="29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PRIMER TRIMESTRE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ADCC"/>
                    </a:solidFill>
                  </a:tcPr>
                </a:tc>
              </a:tr>
              <a:tr h="29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Bosc de Can Garí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Teatre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SEGON TRIMESTRE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ADCC"/>
                    </a:solidFill>
                  </a:tcPr>
                </a:tc>
              </a:tr>
              <a:tr h="29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Teatre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Dijous llarder Platja (Ampa)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Iluro Park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Granja de Can Plana.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TERCER TRIMESTRE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ADCC"/>
                    </a:solidFill>
                  </a:tcPr>
                </a:tc>
              </a:tr>
              <a:tr h="42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Teatre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Parc Forestal.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3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ucida Sans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D5E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PRIMERA SETMANA D’ESCOLA</a:t>
            </a:r>
            <a:br>
              <a:rPr lang="ca-ES">
                <a:latin typeface="Calibri"/>
                <a:ea typeface="Calibri"/>
                <a:cs typeface="Calibri"/>
                <a:sym typeface="Calibri"/>
              </a:rPr>
            </a:br>
            <a:r>
              <a:rPr lang="ca-ES">
                <a:latin typeface="Calibri"/>
                <a:ea typeface="Calibri"/>
                <a:cs typeface="Calibri"/>
                <a:sym typeface="Calibri"/>
              </a:rPr>
              <a:t>ADAPTACIÓ</a:t>
            </a:r>
            <a:endParaRPr/>
          </a:p>
        </p:txBody>
      </p:sp>
      <p:sp>
        <p:nvSpPr>
          <p:cNvPr id="237" name="Google Shape;237;p19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56053" lvl="0" marL="365760" rtl="0" algn="just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DE DILLUNS A DIJOUS: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els alumnes vindran a l’escola en grups de 11 alumnes a familiaritzar-se amb les mestres i els companys. Un membre de la família acompanyarà a l’infant a l’aula. No caldrà que portin la carmanyola amb l’esmorzar.</a:t>
            </a:r>
            <a:endParaRPr/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just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EL DIVENDRES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: vindran tots els alumnes de 9’15 a 12’15. Podran portar la carmanyola amb l’esmorzar.</a:t>
            </a:r>
            <a:endParaRPr/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just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AL MATÍ: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farem 2 torns (grup 1-grup 2) el primer de 9’15 a 10’30 i el segon de 11 a 12´15.  </a:t>
            </a:r>
            <a:endParaRPr/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just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A LA TARDA: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no hauran de venir a l’escola</a:t>
            </a: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1" lang="ca-ES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Les tutores farem entrevistes personals.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8211" lvl="0" marL="365760" rtl="0" algn="just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2191" y="3429000"/>
            <a:ext cx="3034550" cy="303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467544" y="206084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176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DIRECTOR:  Sergi Luque</a:t>
            </a:r>
            <a:endParaRPr/>
          </a:p>
          <a:p>
            <a:pPr indent="-117855" lvl="0" marL="365760" rtl="0" algn="l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CAP D’ESTUDIS: Jordana Garcia</a:t>
            </a:r>
            <a:endParaRPr/>
          </a:p>
          <a:p>
            <a:pPr indent="-117855" lvl="0" marL="365760" rtl="0" algn="l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SECRETÀRIA: Carme Jarque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5" name="Google Shape;115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EQUIP DIRECTIU: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Telèfon de l ’ AMPA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ts val="2720"/>
              <a:buNone/>
            </a:pPr>
            <a:r>
              <a:rPr lang="ca-E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616882779</a:t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És important que el tingueu gravat a la vostra agenda per tal de poder rebre informació. 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AMPA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"/>
          <p:cNvSpPr txBox="1"/>
          <p:nvPr>
            <p:ph type="title"/>
          </p:nvPr>
        </p:nvSpPr>
        <p:spPr>
          <a:xfrm>
            <a:off x="3203848" y="5157192"/>
            <a:ext cx="4906888" cy="85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cida Sans"/>
              <a:buNone/>
            </a:pPr>
            <a:r>
              <a:rPr lang="ca-ES" sz="3600"/>
              <a:t>PSICOMOTRICITAT</a:t>
            </a:r>
            <a:endParaRPr sz="3600"/>
          </a:p>
        </p:txBody>
      </p:sp>
      <p:pic>
        <p:nvPicPr>
          <p:cNvPr descr="30 CARNAVAL (1).jpg" id="250" name="Google Shape;250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6473"/>
          <a:stretch/>
        </p:blipFill>
        <p:spPr>
          <a:xfrm>
            <a:off x="1979712" y="1412776"/>
            <a:ext cx="5753612" cy="360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1"/>
          <p:cNvSpPr txBox="1"/>
          <p:nvPr/>
        </p:nvSpPr>
        <p:spPr>
          <a:xfrm>
            <a:off x="611560" y="116632"/>
            <a:ext cx="8229600" cy="864096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lang="ca-ES" sz="41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COM HO FEM?</a:t>
            </a:r>
            <a:endParaRPr b="1" sz="4100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7 PSICO (6).jpg" id="256" name="Google Shape;25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789" y="476672"/>
            <a:ext cx="4564066" cy="3423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7 PSICO (16).jpg" id="257" name="Google Shape;257;p2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9891" l="0" r="0" t="0"/>
          <a:stretch/>
        </p:blipFill>
        <p:spPr>
          <a:xfrm>
            <a:off x="3131840" y="2708920"/>
            <a:ext cx="5529039" cy="373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3230015.JPG" id="262" name="Google Shape;262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646152"/>
            <a:ext cx="6768752" cy="5076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41010_103747.jpg" id="267" name="Google Shape;267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620688"/>
            <a:ext cx="7052601" cy="528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 txBox="1"/>
          <p:nvPr>
            <p:ph type="title"/>
          </p:nvPr>
        </p:nvSpPr>
        <p:spPr>
          <a:xfrm>
            <a:off x="3923928" y="5589240"/>
            <a:ext cx="4752528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             PLÀSTICA</a:t>
            </a:r>
            <a:endParaRPr/>
          </a:p>
        </p:txBody>
      </p:sp>
      <p:pic>
        <p:nvPicPr>
          <p:cNvPr descr="29 tallers (6).jpg" id="273" name="Google Shape;273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548680"/>
            <a:ext cx="8320924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        GRUPS INTERACTIUS</a:t>
            </a:r>
            <a:endParaRPr/>
          </a:p>
        </p:txBody>
      </p:sp>
      <p:pic>
        <p:nvPicPr>
          <p:cNvPr descr="20141104_092807.jpg" id="279" name="Google Shape;279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 txBox="1"/>
          <p:nvPr>
            <p:ph idx="1" type="body"/>
          </p:nvPr>
        </p:nvSpPr>
        <p:spPr>
          <a:xfrm>
            <a:off x="357158" y="785818"/>
            <a:ext cx="8572560" cy="592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56032" lvl="0" marL="365760" rtl="0" algn="just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ca-ES" sz="2000"/>
              <a:t>Aquest curs seguirem treballarem les matemàtiques de manera manipulativa, vivencial i tenint en compte tots els blocs de l’àrea. Farem servir el material del projecte Innovamat:</a:t>
            </a:r>
            <a:endParaRPr/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ts val="1360"/>
              <a:buFont typeface="Lucida Sans"/>
              <a:buChar char="-"/>
            </a:pPr>
            <a:r>
              <a:rPr lang="ca-ES" sz="2000"/>
              <a:t>Material d’aula:</a:t>
            </a:r>
            <a:endParaRPr/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2000"/>
          </a:p>
          <a:p>
            <a:pPr indent="-169671" lvl="0" marL="365760" rtl="0" algn="just">
              <a:spcBef>
                <a:spcPts val="400"/>
              </a:spcBef>
              <a:spcAft>
                <a:spcPts val="0"/>
              </a:spcAft>
              <a:buSzPts val="1360"/>
              <a:buFont typeface="Lucida Sans"/>
              <a:buNone/>
            </a:pPr>
            <a:r>
              <a:t/>
            </a:r>
            <a:endParaRPr sz="2000"/>
          </a:p>
          <a:p>
            <a:pPr indent="-169671" lvl="0" marL="365760" rtl="0" algn="just">
              <a:spcBef>
                <a:spcPts val="400"/>
              </a:spcBef>
              <a:spcAft>
                <a:spcPts val="0"/>
              </a:spcAft>
              <a:buSzPts val="1360"/>
              <a:buFont typeface="Lucida Sans"/>
              <a:buNone/>
            </a:pPr>
            <a:r>
              <a:t/>
            </a:r>
            <a:endParaRPr sz="2000"/>
          </a:p>
          <a:p>
            <a:pPr indent="-169671" lvl="0" marL="365760" rtl="0" algn="just">
              <a:spcBef>
                <a:spcPts val="400"/>
              </a:spcBef>
              <a:spcAft>
                <a:spcPts val="0"/>
              </a:spcAft>
              <a:buSzPts val="1360"/>
              <a:buFont typeface="Lucida Sans"/>
              <a:buNone/>
            </a:pPr>
            <a:r>
              <a:t/>
            </a:r>
            <a:endParaRPr sz="2000"/>
          </a:p>
          <a:p>
            <a:pPr indent="-169671" lvl="0" marL="365760" rtl="0" algn="just">
              <a:spcBef>
                <a:spcPts val="400"/>
              </a:spcBef>
              <a:spcAft>
                <a:spcPts val="0"/>
              </a:spcAft>
              <a:buSzPts val="1360"/>
              <a:buFont typeface="Lucida Sans"/>
              <a:buNone/>
            </a:pPr>
            <a:r>
              <a:t/>
            </a:r>
            <a:endParaRPr sz="2000"/>
          </a:p>
          <a:p>
            <a:pPr indent="-169671" lvl="0" marL="365760" rtl="0" algn="just">
              <a:spcBef>
                <a:spcPts val="400"/>
              </a:spcBef>
              <a:spcAft>
                <a:spcPts val="0"/>
              </a:spcAft>
              <a:buSzPts val="1360"/>
              <a:buFont typeface="Lucida Sans"/>
              <a:buNone/>
            </a:pPr>
            <a:r>
              <a:t/>
            </a:r>
            <a:endParaRPr sz="2000"/>
          </a:p>
          <a:p>
            <a:pPr indent="-169671" lvl="0" marL="365760" rtl="0" algn="just">
              <a:spcBef>
                <a:spcPts val="400"/>
              </a:spcBef>
              <a:spcAft>
                <a:spcPts val="0"/>
              </a:spcAft>
              <a:buSzPts val="1360"/>
              <a:buFont typeface="Lucida Sans"/>
              <a:buNone/>
            </a:pPr>
            <a:r>
              <a:t/>
            </a:r>
            <a:endParaRPr sz="2000"/>
          </a:p>
          <a:p>
            <a:pPr indent="-169671" lvl="0" marL="365760" rtl="0" algn="just">
              <a:spcBef>
                <a:spcPts val="400"/>
              </a:spcBef>
              <a:spcAft>
                <a:spcPts val="0"/>
              </a:spcAft>
              <a:buSzPts val="1360"/>
              <a:buFont typeface="Lucida Sans"/>
              <a:buNone/>
            </a:pPr>
            <a:r>
              <a:t/>
            </a:r>
            <a:endParaRPr sz="2000"/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ts val="1360"/>
              <a:buFont typeface="Lucida Sans"/>
              <a:buChar char="-"/>
            </a:pPr>
            <a:r>
              <a:rPr lang="ca-ES" sz="2000"/>
              <a:t>Material dels alumnes:</a:t>
            </a:r>
            <a:endParaRPr/>
          </a:p>
          <a:p>
            <a:pPr indent="-228600" lvl="1" marL="2435225" rtl="0" algn="just">
              <a:spcBef>
                <a:spcPts val="324"/>
              </a:spcBef>
              <a:spcAft>
                <a:spcPts val="0"/>
              </a:spcAft>
              <a:buSzPts val="1600"/>
              <a:buFont typeface="Lucida Sans"/>
              <a:buChar char="-"/>
            </a:pPr>
            <a:r>
              <a:rPr lang="ca-ES" sz="1600"/>
              <a:t>Carpeta</a:t>
            </a:r>
            <a:endParaRPr/>
          </a:p>
          <a:p>
            <a:pPr indent="-228600" lvl="1" marL="2435225" rtl="0" algn="just">
              <a:spcBef>
                <a:spcPts val="324"/>
              </a:spcBef>
              <a:spcAft>
                <a:spcPts val="0"/>
              </a:spcAft>
              <a:buSzPts val="1600"/>
              <a:buFont typeface="Lucida Sans"/>
              <a:buChar char="-"/>
            </a:pPr>
            <a:r>
              <a:rPr lang="ca-ES" sz="1600"/>
              <a:t>Trencaclosques</a:t>
            </a:r>
            <a:endParaRPr/>
          </a:p>
          <a:p>
            <a:pPr indent="-228600" lvl="1" marL="2435225" rtl="0" algn="just">
              <a:spcBef>
                <a:spcPts val="324"/>
              </a:spcBef>
              <a:spcAft>
                <a:spcPts val="0"/>
              </a:spcAft>
              <a:buSzPts val="1600"/>
              <a:buFont typeface="Lucida Sans"/>
              <a:buChar char="-"/>
            </a:pPr>
            <a:r>
              <a:rPr lang="ca-ES" sz="1600"/>
              <a:t>Revista per explicar el projecte a les famílies</a:t>
            </a:r>
            <a:endParaRPr/>
          </a:p>
          <a:p>
            <a:pPr indent="-228600" lvl="1" marL="2435225" rtl="0" algn="just">
              <a:spcBef>
                <a:spcPts val="324"/>
              </a:spcBef>
              <a:spcAft>
                <a:spcPts val="0"/>
              </a:spcAft>
              <a:buSzPts val="1600"/>
              <a:buFont typeface="Lucida Sans"/>
              <a:buChar char="-"/>
            </a:pPr>
            <a:r>
              <a:rPr lang="ca-ES" sz="1600"/>
              <a:t>Fulls de registre</a:t>
            </a:r>
            <a:endParaRPr/>
          </a:p>
          <a:p>
            <a:pPr indent="-228600" lvl="1" marL="2435225" rtl="0" algn="just">
              <a:spcBef>
                <a:spcPts val="324"/>
              </a:spcBef>
              <a:spcAft>
                <a:spcPts val="0"/>
              </a:spcAft>
              <a:buSzPts val="1600"/>
              <a:buFont typeface="Lucida Sans"/>
              <a:buChar char="-"/>
            </a:pPr>
            <a:r>
              <a:rPr lang="ca-ES" sz="1600"/>
              <a:t>Làmines narratives amb els adhesius</a:t>
            </a:r>
            <a:endParaRPr/>
          </a:p>
          <a:p>
            <a:pPr indent="-228600" lvl="1" marL="2435225" rtl="0" algn="just">
              <a:spcBef>
                <a:spcPts val="324"/>
              </a:spcBef>
              <a:spcAft>
                <a:spcPts val="0"/>
              </a:spcAft>
              <a:buSzPts val="1600"/>
              <a:buFont typeface="Lucida Sans"/>
              <a:buChar char="-"/>
            </a:pPr>
            <a:r>
              <a:rPr lang="ca-ES" sz="1600"/>
              <a:t>Llicència per a la plataforma digital </a:t>
            </a:r>
            <a:endParaRPr sz="1600"/>
          </a:p>
        </p:txBody>
      </p:sp>
      <p:sp>
        <p:nvSpPr>
          <p:cNvPr id="285" name="Google Shape;285;p27"/>
          <p:cNvSpPr txBox="1"/>
          <p:nvPr>
            <p:ph type="title"/>
          </p:nvPr>
        </p:nvSpPr>
        <p:spPr>
          <a:xfrm>
            <a:off x="457200" y="-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INNOVAMAT</a:t>
            </a:r>
            <a:endParaRPr/>
          </a:p>
        </p:txBody>
      </p:sp>
      <p:pic>
        <p:nvPicPr>
          <p:cNvPr id="286" name="Google Shape;28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488" y="1785926"/>
            <a:ext cx="5624039" cy="2643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ca-ES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ALTRES  RECURSOS</a:t>
            </a:r>
            <a:endParaRPr b="1" i="0" sz="41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C:\Users\Prof\Downloads\IMG20210902141828.jpg" id="292" name="Google Shape;292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324" l="10463" r="7327" t="3985"/>
          <a:stretch/>
        </p:blipFill>
        <p:spPr>
          <a:xfrm>
            <a:off x="2627784" y="2809730"/>
            <a:ext cx="3744416" cy="299553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8"/>
          <p:cNvSpPr txBox="1"/>
          <p:nvPr/>
        </p:nvSpPr>
        <p:spPr>
          <a:xfrm>
            <a:off x="971600" y="1700808"/>
            <a:ext cx="68407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CLASSROOM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RECURSOS VIATGERS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"/>
          <p:cNvSpPr txBox="1"/>
          <p:nvPr>
            <p:ph type="title"/>
          </p:nvPr>
        </p:nvSpPr>
        <p:spPr>
          <a:xfrm>
            <a:off x="5004048" y="5877272"/>
            <a:ext cx="2962672" cy="706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ca-ES"/>
              <a:t> PANELLETS</a:t>
            </a:r>
            <a:endParaRPr/>
          </a:p>
        </p:txBody>
      </p:sp>
      <p:pic>
        <p:nvPicPr>
          <p:cNvPr descr="13 PANELLETS (11).jpg" id="299" name="Google Shape;299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1196752"/>
            <a:ext cx="612068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9"/>
          <p:cNvSpPr txBox="1"/>
          <p:nvPr/>
        </p:nvSpPr>
        <p:spPr>
          <a:xfrm>
            <a:off x="611560" y="116632"/>
            <a:ext cx="8229600" cy="864096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lang="ca-ES" sz="41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FESTES I TRADICIONS</a:t>
            </a:r>
            <a:endParaRPr b="1" sz="4100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idx="1" type="body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56032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TUTORA P3 A : Eli Vázquez</a:t>
            </a:r>
            <a:endParaRPr/>
          </a:p>
          <a:p>
            <a:pPr indent="-256032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TUTORA P3 B:  </a:t>
            </a:r>
            <a:r>
              <a:rPr lang="ca-ES" sz="36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Mireia Gilarte</a:t>
            </a:r>
            <a:endParaRPr sz="36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TUTORA P4 A:  Maria Vilajuana</a:t>
            </a:r>
            <a:endParaRPr sz="36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TUTORA P4 B:  Ona Jiménez</a:t>
            </a:r>
            <a:endParaRPr sz="36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TUTORA P5 A: Núria Pujó</a:t>
            </a:r>
            <a:endParaRPr sz="36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TUTORA P5 B: Patricia Coma</a:t>
            </a:r>
            <a:endParaRPr sz="36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7446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MÚSICA: Màxim Escribà</a:t>
            </a:r>
            <a:endParaRPr sz="36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PSICOMOTRICITAT: Ana de la Rosa amb suport.</a:t>
            </a:r>
            <a:endParaRPr sz="36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Ed. ESPECIAL: Ana de la Rosa.</a:t>
            </a:r>
            <a:endParaRPr/>
          </a:p>
          <a:p>
            <a:pPr indent="-256032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REFORÇ: Mercè Isern, Anna Sánchez, Carme Blanchart i Maria Verde.</a:t>
            </a:r>
            <a:endParaRPr/>
          </a:p>
          <a:p>
            <a:pPr indent="-256032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Coordinadora: Núria Pujó</a:t>
            </a:r>
            <a:endParaRPr sz="36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just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21" name="Google Shape;121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EQUIP DE MESTRES D’EDUCACIÓ INFANTIL</a:t>
            </a:r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4987" y="2060848"/>
            <a:ext cx="1801813" cy="1817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             CASTANYADA</a:t>
            </a:r>
            <a:endParaRPr/>
          </a:p>
        </p:txBody>
      </p:sp>
      <p:pic>
        <p:nvPicPr>
          <p:cNvPr descr="20141031_101815.jpg" id="306" name="Google Shape;306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340768"/>
            <a:ext cx="804615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ANEM A COMPRAR EL SABRE</a:t>
            </a:r>
            <a:endParaRPr/>
          </a:p>
        </p:txBody>
      </p:sp>
      <p:pic>
        <p:nvPicPr>
          <p:cNvPr descr="16 SABRE (1).jpg" id="312" name="Google Shape;312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                CARNAVAL</a:t>
            </a:r>
            <a:endParaRPr/>
          </a:p>
        </p:txBody>
      </p:sp>
      <p:pic>
        <p:nvPicPr>
          <p:cNvPr descr="30 CARNAVAL (17).jpg" id="318" name="Google Shape;318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9" y="1211618"/>
            <a:ext cx="6552728" cy="491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 txBox="1"/>
          <p:nvPr>
            <p:ph type="title"/>
          </p:nvPr>
        </p:nvSpPr>
        <p:spPr>
          <a:xfrm>
            <a:off x="3707904" y="188640"/>
            <a:ext cx="5122912" cy="85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cida Sans"/>
              <a:buNone/>
            </a:pPr>
            <a:r>
              <a:rPr lang="ca-ES" sz="3600"/>
              <a:t>BOSC DE CAN GARÍ</a:t>
            </a:r>
            <a:endParaRPr sz="3600"/>
          </a:p>
        </p:txBody>
      </p:sp>
      <p:pic>
        <p:nvPicPr>
          <p:cNvPr descr="1 BOSC DE CAN GARI (11).jpg" id="324" name="Google Shape;324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1196752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ILURO PARK</a:t>
            </a:r>
            <a:endParaRPr/>
          </a:p>
        </p:txBody>
      </p:sp>
      <p:pic>
        <p:nvPicPr>
          <p:cNvPr descr="33 ILUROPARK (5).jpg" id="330" name="Google Shape;330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331768"/>
            <a:ext cx="7883299" cy="443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5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ctr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GRÀCIES PER LA VOSTRA ATENCIÓ</a:t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BENVINGUTS I BON CURS 2021 - 2022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                PRECS I PREGUNTES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rof\Downloads\FaceApp_1631000683238(1).jpg"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285728"/>
            <a:ext cx="8607969" cy="635795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2214546" y="642918"/>
            <a:ext cx="8803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Jordi</a:t>
            </a:r>
            <a:endParaRPr b="1" sz="2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286116" y="500042"/>
            <a:ext cx="7954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Xavi</a:t>
            </a:r>
            <a:endParaRPr b="1" sz="2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4143372" y="824195"/>
            <a:ext cx="13115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Anna S.</a:t>
            </a:r>
            <a:endParaRPr b="1" sz="2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5643570" y="500042"/>
            <a:ext cx="11849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Màxim</a:t>
            </a:r>
            <a:endParaRPr b="1" sz="2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6643702" y="1071546"/>
            <a:ext cx="10967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Mireia</a:t>
            </a:r>
            <a:endParaRPr b="1" sz="2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7715272" y="4429132"/>
            <a:ext cx="7841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Ona</a:t>
            </a:r>
            <a:endParaRPr b="1" sz="2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857224" y="2038641"/>
            <a:ext cx="12731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Patricia</a:t>
            </a:r>
            <a:endParaRPr b="1" sz="2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2786050" y="2252955"/>
            <a:ext cx="5309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Eli</a:t>
            </a:r>
            <a:endParaRPr b="1" sz="2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3786182" y="2038641"/>
            <a:ext cx="10054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Maria</a:t>
            </a:r>
            <a:endParaRPr b="1" sz="2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4071934" y="5572140"/>
            <a:ext cx="11528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Carme</a:t>
            </a:r>
            <a:endParaRPr b="1" sz="2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5143504" y="5857892"/>
            <a:ext cx="10759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Mercè</a:t>
            </a:r>
            <a:endParaRPr b="1" sz="2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357158" y="5643578"/>
            <a:ext cx="12458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Mònica</a:t>
            </a:r>
            <a:endParaRPr b="1" sz="2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2071670" y="5857892"/>
            <a:ext cx="9893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Núria</a:t>
            </a:r>
            <a:endParaRPr b="1" sz="2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3071802" y="5357826"/>
            <a:ext cx="11496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Ana R.</a:t>
            </a:r>
            <a:endParaRPr b="1" sz="2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b="1" lang="ca-ES" sz="4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MESURES COVID-19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611560" y="148478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56053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•"/>
            </a:pPr>
            <a:r>
              <a:rPr b="1" lang="ca-ES" sz="3500">
                <a:solidFill>
                  <a:srgbClr val="77CCE0"/>
                </a:solidFill>
                <a:latin typeface="Calibri"/>
                <a:ea typeface="Calibri"/>
                <a:cs typeface="Calibri"/>
                <a:sym typeface="Calibri"/>
              </a:rPr>
              <a:t>Prevenció d’higiene i salut</a:t>
            </a:r>
            <a:endParaRPr b="1" sz="3500">
              <a:solidFill>
                <a:srgbClr val="77CCE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1" sz="3500">
              <a:solidFill>
                <a:srgbClr val="77CCE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99"/>
              <a:buFont typeface="Noto Sans Symbols"/>
              <a:buChar char="🞂"/>
            </a:pPr>
            <a:r>
              <a:rPr lang="ca-E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Distanciament físic</a:t>
            </a:r>
            <a:endParaRPr/>
          </a:p>
          <a:p>
            <a:pPr indent="-228600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Entrades i sortides controlades.</a:t>
            </a:r>
            <a:endParaRPr/>
          </a:p>
          <a:p>
            <a:pPr indent="-228600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de flux de circulació.</a:t>
            </a:r>
            <a:endParaRPr/>
          </a:p>
          <a:p>
            <a:pPr indent="-228600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Grups estables.</a:t>
            </a:r>
            <a:endParaRPr/>
          </a:p>
          <a:p>
            <a:pPr indent="-228600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99"/>
              <a:buFont typeface="Noto Sans Symbols"/>
              <a:buChar char="🞂"/>
            </a:pPr>
            <a:r>
              <a:rPr lang="ca-E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Higiene de mans</a:t>
            </a:r>
            <a:endParaRPr/>
          </a:p>
          <a:p>
            <a:pPr indent="-228600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Mínim 5 cops durant la jornada escolar. </a:t>
            </a:r>
            <a:endParaRPr/>
          </a:p>
          <a:p>
            <a:pPr indent="-228600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99"/>
              <a:buFont typeface="Noto Sans Symbols"/>
              <a:buChar char="🞂"/>
            </a:pPr>
            <a:r>
              <a:rPr lang="ca-E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Ventilació de l’aula</a:t>
            </a:r>
            <a:endParaRPr/>
          </a:p>
          <a:p>
            <a:pPr indent="-228600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1787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99"/>
              <a:buFont typeface="Noto Sans Symbols"/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99"/>
              <a:buFont typeface="Noto Sans Symbols"/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1125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609600" y="166102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56053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99"/>
              <a:buFont typeface="Noto Sans Symbols"/>
              <a:buChar char="🞂"/>
            </a:pPr>
            <a:r>
              <a:rPr lang="ca-E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Ús de mascareta</a:t>
            </a:r>
            <a:endParaRPr/>
          </a:p>
          <a:p>
            <a:pPr indent="-228600" lvl="1" marL="621792" marR="0" rtl="0" algn="just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ca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Obligatòria a tots els espais escolars a primària.</a:t>
            </a:r>
            <a:endParaRPr/>
          </a:p>
          <a:p>
            <a:pPr indent="-228600" lvl="1" marL="621792" marR="0" rtl="0" algn="just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ca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Obligatòria a fora del grup estable a infantil (entrades, sortides i passadissos)</a:t>
            </a:r>
            <a:endParaRPr/>
          </a:p>
          <a:p>
            <a:pPr indent="-256053" lvl="0" marL="365760" marR="0" rtl="0" algn="just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99"/>
              <a:buFont typeface="Noto Sans Symbols"/>
              <a:buChar char="🞂"/>
            </a:pPr>
            <a:r>
              <a:rPr lang="ca-E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Requisits d’accés al centre educatiu</a:t>
            </a:r>
            <a:endParaRPr/>
          </a:p>
          <a:p>
            <a:pPr indent="-228600" lvl="1" marL="621792" marR="0" rtl="0" algn="just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ca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Signar la declaració de responsabilitat on ens comprometem a:</a:t>
            </a:r>
            <a:endParaRPr/>
          </a:p>
          <a:p>
            <a:pPr indent="-228631" lvl="3" marL="1143000" marR="0" rtl="0" algn="just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ca-E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presentar cap símptoma COVID (malestar general, mal de cap, tos, febre, mal de coll, diarrea i vòmits)</a:t>
            </a:r>
            <a:endParaRPr/>
          </a:p>
          <a:p>
            <a:pPr indent="-228631" lvl="3" marL="1143000" marR="0" rtl="0" algn="just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ca-E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haver estat en contacte amb cap cas positiu de COVID en els últims 14 dies.</a:t>
            </a:r>
            <a:endParaRPr/>
          </a:p>
          <a:p>
            <a:pPr indent="-256053" lvl="0" marL="365760" marR="0" rtl="0" algn="just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99"/>
              <a:buFont typeface="Noto Sans Symbols"/>
              <a:buChar char="🞂"/>
            </a:pPr>
            <a:r>
              <a:rPr lang="ca-E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de símptomes</a:t>
            </a:r>
            <a:endParaRPr/>
          </a:p>
          <a:p>
            <a:pPr indent="-256032" lvl="0" marL="365760" marR="0" rtl="0" algn="just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99"/>
              <a:buFont typeface="Noto Sans Symbols"/>
              <a:buNone/>
            </a:pPr>
            <a:r>
              <a:rPr lang="ca-E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21792" marR="0" rtl="0" algn="just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ca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Espais COVID d’aïllament.</a:t>
            </a:r>
            <a:endParaRPr/>
          </a:p>
          <a:p>
            <a:pPr indent="-228600" lvl="1" marL="621792" marR="0" rtl="0" algn="just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ca-ES" sz="22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Control de temperatura en cas de símptomes.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3535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b="1" lang="ca-ES" sz="4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MESURES COVID-19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/>
        </p:nvSpPr>
        <p:spPr>
          <a:xfrm>
            <a:off x="609600" y="166102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446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b="1" lang="ca-ES" sz="4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Entrades, sortides i recorregut</a:t>
            </a:r>
            <a:endParaRPr b="1" sz="4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179512" y="1628800"/>
            <a:ext cx="3820716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ENTRADA</a:t>
            </a:r>
            <a:r>
              <a:rPr lang="ca-E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: la família  acomiada al nen/nena a la porta cotxera. Tots sols entren a la seva aula on la mestra fa la rebuda.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SORTIDA</a:t>
            </a:r>
            <a:r>
              <a:rPr lang="ca-E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: Un membre de la família entra per la porta cotxera i es dirigeix a la porta de l’aula corresponent per recollir a l‘infant.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b="1" lang="ca-E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Es recomana que pel bon funcionament, les entrades i les sortides es realitzin el més àgil i ordenadament possible.</a:t>
            </a:r>
            <a:endParaRPr/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9952" y="1484784"/>
            <a:ext cx="4355976" cy="4824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rPr lang="ca-ES" sz="3500">
                <a:solidFill>
                  <a:srgbClr val="77CCE0"/>
                </a:solidFill>
                <a:latin typeface="Calibri"/>
                <a:ea typeface="Calibri"/>
                <a:cs typeface="Calibri"/>
                <a:sym typeface="Calibri"/>
              </a:rPr>
              <a:t>ENTREVISTES I INFORMES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just">
              <a:spcBef>
                <a:spcPts val="400"/>
              </a:spcBef>
              <a:spcAft>
                <a:spcPts val="0"/>
              </a:spcAft>
              <a:buSzPct val="67999"/>
              <a:buChar char="🞂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3 informes, un per trimestre. </a:t>
            </a:r>
            <a:endParaRPr/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just">
              <a:spcBef>
                <a:spcPts val="400"/>
              </a:spcBef>
              <a:spcAft>
                <a:spcPts val="0"/>
              </a:spcAft>
              <a:buSzPct val="67999"/>
              <a:buChar char="🞂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2 entrevistes al llarg del curs (presencials o telemàtiques). Les pot sol·licitar la mestra o la família.</a:t>
            </a:r>
            <a:endParaRPr/>
          </a:p>
          <a:p>
            <a:pPr indent="0" lvl="0" marL="109728" rtl="0" algn="just"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just">
              <a:spcBef>
                <a:spcPts val="400"/>
              </a:spcBef>
              <a:spcAft>
                <a:spcPts val="0"/>
              </a:spcAft>
              <a:buSzPct val="67999"/>
              <a:buChar char="🞂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Les entrevistes són:</a:t>
            </a:r>
            <a:endParaRPr/>
          </a:p>
          <a:p>
            <a:pPr indent="-228631" lvl="6" marL="1828800" rtl="0" algn="just">
              <a:spcBef>
                <a:spcPts val="350"/>
              </a:spcBef>
              <a:spcAft>
                <a:spcPts val="0"/>
              </a:spcAft>
              <a:buSzPct val="100000"/>
              <a:buChar char="■"/>
            </a:pPr>
            <a:r>
              <a:rPr lang="ca-ES" sz="2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P3A: Dilluns de 10 a 11h.</a:t>
            </a:r>
            <a:endParaRPr/>
          </a:p>
          <a:p>
            <a:pPr indent="-228631" lvl="6" marL="1828800" rtl="0" algn="just">
              <a:spcBef>
                <a:spcPts val="350"/>
              </a:spcBef>
              <a:spcAft>
                <a:spcPts val="0"/>
              </a:spcAft>
              <a:buSzPct val="100000"/>
              <a:buChar char="■"/>
            </a:pPr>
            <a:r>
              <a:rPr lang="ca-ES" sz="2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P3B: Dilluns de 11:30 a 12:30h.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67" name="Google Shape;16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 ENS COMUNIQUEM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312" y="351028"/>
            <a:ext cx="1439863" cy="11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ALTRES VIES DE COMUNICACIÓ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56032" lvl="0" marL="365760" rtl="0" algn="just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Circulars de l’escola a través de TPV.</a:t>
            </a:r>
            <a:endParaRPr/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Cartellera de l’entrada.</a:t>
            </a:r>
            <a:endParaRPr/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E-mail de les tutores:</a:t>
            </a:r>
            <a:endParaRPr/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P3A : Eli:          </a:t>
            </a:r>
            <a:r>
              <a:rPr lang="ca-E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evazqu32@camidelcros.cat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P3B: Mireia:   </a:t>
            </a:r>
            <a:r>
              <a:rPr lang="ca-E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mgilarte@camidelcros.cat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175069" lvl="0" marL="365760" rtl="0" algn="just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175069" lvl="0" marL="365760" rtl="0" algn="just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Nodes de l’escola:</a:t>
            </a:r>
            <a:endParaRPr/>
          </a:p>
          <a:p>
            <a:pPr indent="-228600" lvl="3" marL="1143000" rtl="0" algn="just"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r>
              <a:rPr lang="ca-ES" sz="2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http://agora.xtec.cat/esc-camidelcros</a:t>
            </a:r>
            <a:endParaRPr sz="2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1143000" rtl="0" algn="just"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just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Xarxes socials:</a:t>
            </a:r>
            <a:endParaRPr/>
          </a:p>
          <a:p>
            <a:pPr indent="0" lvl="0" marL="109728" rtl="0" algn="just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	Facebook: Escola Camí del Cros</a:t>
            </a:r>
            <a:endParaRPr/>
          </a:p>
          <a:p>
            <a:pPr indent="0" lvl="0" marL="109728" rtl="0" algn="just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	Twitter: @CamidelCros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just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	Instagram: @camidelcros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83187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2014-09-12T15:00:41Z</dcterms:created>
  <dc:creator>usuari</dc:creator>
</cp:coreProperties>
</file>