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1"/>
  </p:notesMasterIdLst>
  <p:sldIdLst>
    <p:sldId id="256" r:id="rId2"/>
    <p:sldId id="263" r:id="rId3"/>
    <p:sldId id="295" r:id="rId4"/>
    <p:sldId id="296" r:id="rId5"/>
    <p:sldId id="297" r:id="rId6"/>
    <p:sldId id="298" r:id="rId7"/>
    <p:sldId id="257" r:id="rId8"/>
    <p:sldId id="282" r:id="rId9"/>
    <p:sldId id="283" r:id="rId10"/>
    <p:sldId id="284" r:id="rId11"/>
    <p:sldId id="285" r:id="rId12"/>
    <p:sldId id="286" r:id="rId13"/>
    <p:sldId id="273" r:id="rId14"/>
    <p:sldId id="287" r:id="rId15"/>
    <p:sldId id="293" r:id="rId16"/>
    <p:sldId id="288" r:id="rId17"/>
    <p:sldId id="289" r:id="rId18"/>
    <p:sldId id="275" r:id="rId19"/>
    <p:sldId id="262" r:id="rId20"/>
    <p:sldId id="271" r:id="rId21"/>
    <p:sldId id="276" r:id="rId22"/>
    <p:sldId id="274" r:id="rId23"/>
    <p:sldId id="278" r:id="rId24"/>
    <p:sldId id="290" r:id="rId25"/>
    <p:sldId id="291" r:id="rId26"/>
    <p:sldId id="292" r:id="rId27"/>
    <p:sldId id="277" r:id="rId28"/>
    <p:sldId id="267" r:id="rId29"/>
    <p:sldId id="268" r:id="rId3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68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1C88B-2D83-4911-9C9E-161D76759771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4BA48-2AC6-45E4-B19D-274571ED01F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22781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es/url?sa=i&amp;rct=j&amp;q=&amp;esrc=s&amp;source=images&amp;cd=&amp;cad=rja&amp;uact=8&amp;docid=MKhhP2FepcqUAM&amp;tbnid=jM0Bs63Bz6_uEM:&amp;ved=0CAcQjRw&amp;url=http://www.mama2punto0.cl/vida-sana/pruebas-semestrales-claves-para-motivar-a-los-ninos-a-estudiar/attachment/nino-estudiando/&amp;ei=GRYTVMPLDcuVarLqgaAO&amp;psig=AFQjCNEmgvCwUD2e19AX2OZN9vzdr5gYhg&amp;ust=141062336046606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gora.xtec.cat/esc-camidelcro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332656"/>
            <a:ext cx="6334472" cy="1440159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REUNIÓ 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D’AULA DE 3r</a:t>
            </a:r>
            <a:b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 CURS 2020-21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7"/>
            <a:ext cx="3168352" cy="422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\\Argo1\p\LOGOTIP ESCOLA\Còpia de Logo-Cami-Cros-JPG-150pp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67292" y="2479036"/>
            <a:ext cx="4705235" cy="1664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F54C5526-2BC6-4D77-BDD0-9BFDA7748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Les franges horàries seran: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1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de 9:00h a 10:30h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Pati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de 10:30h a 11:00h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2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d’11:00h a 12:30h 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3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de 15:00h a 16:30h.</a:t>
            </a:r>
          </a:p>
          <a:p>
            <a:pPr>
              <a:buNone/>
            </a:pPr>
            <a:endParaRPr lang="es-E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000" dirty="0">
                <a:latin typeface="Calibri" panose="020F0502020204030204" pitchFamily="34" charset="0"/>
                <a:cs typeface="Calibri" panose="020F0502020204030204" pitchFamily="34" charset="0"/>
              </a:rPr>
              <a:t>Plantilla amb horari a l’agenda i per casa. 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S’ ha de mirar el que 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toca fer cada dia i 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portar el que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calgui.</a:t>
            </a:r>
          </a:p>
          <a:p>
            <a:endParaRPr lang="ca-ES" dirty="0"/>
          </a:p>
        </p:txBody>
      </p:sp>
      <p:sp>
        <p:nvSpPr>
          <p:cNvPr id="4" name="6 Título">
            <a:extLst>
              <a:ext uri="{FF2B5EF4-FFF2-40B4-BE49-F238E27FC236}">
                <a16:creationId xmlns:a16="http://schemas.microsoft.com/office/drawing/2014/main" xmlns="" id="{E6248948-F3A6-46D6-BF3B-C22624E7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HORARIS</a:t>
            </a:r>
          </a:p>
        </p:txBody>
      </p:sp>
      <p:pic>
        <p:nvPicPr>
          <p:cNvPr id="5" name="9 Marcador de contenido" descr="untitled.png">
            <a:extLst>
              <a:ext uri="{FF2B5EF4-FFF2-40B4-BE49-F238E27FC236}">
                <a16:creationId xmlns:a16="http://schemas.microsoft.com/office/drawing/2014/main" xmlns="" id="{78EFE1F5-8189-4365-B176-C7AC78EDFE1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265510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9825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A56FF45E-F676-4F00-8FE5-1F371CC3C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L ‘assistència és obligatòria, en cas d’absència cal portar  justificant o justificar-ho a l’agenda per escrit. </a:t>
            </a:r>
          </a:p>
          <a:p>
            <a:pPr>
              <a:buNone/>
            </a:pPr>
            <a:endParaRPr lang="es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3300" dirty="0">
                <a:latin typeface="Calibri" panose="020F0502020204030204" pitchFamily="34" charset="0"/>
                <a:cs typeface="Calibri" panose="020F0502020204030204" pitchFamily="34" charset="0"/>
              </a:rPr>
              <a:t>Cal arribar </a:t>
            </a:r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puntualment a l’escola. Es portarà un registre d’absències i retards. </a:t>
            </a:r>
          </a:p>
          <a:p>
            <a:pPr marL="109728" indent="0">
              <a:buNone/>
            </a:pP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 Els horaris d’obertura del centre seran a les 8:55h i a les 14:55h</a:t>
            </a:r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FF75C9FC-E451-46C7-83FE-265BB8CBB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6 Título">
            <a:extLst>
              <a:ext uri="{FF2B5EF4-FFF2-40B4-BE49-F238E27FC236}">
                <a16:creationId xmlns:a16="http://schemas.microsoft.com/office/drawing/2014/main" xmlns="" id="{A92E6AED-6762-4E6A-967A-F9BC353F7E2D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ASSISTÈNCIA</a:t>
            </a:r>
          </a:p>
        </p:txBody>
      </p:sp>
    </p:spTree>
    <p:extLst>
      <p:ext uri="{BB962C8B-B14F-4D97-AF65-F5344CB8AC3E}">
        <p14:creationId xmlns:p14="http://schemas.microsoft.com/office/powerpoint/2010/main" xmlns="" val="1491093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C4698AE9-AA7F-48A7-B45D-807ED4058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És el vehicle de comunicació entre l’escola i la família.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Apuntem les feines, controls i els materials a dur.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Hi posem les hores d’entrevista i comunicacions importants.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Les faltes d’assistència i retard es justifiquen per escrit a l’agenda.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revisar cada dia i cal signar les notificacions, si n’hi ha...</a:t>
            </a:r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A297B298-D655-4E20-8EC9-D39AC1DFF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0B2F3456-69C7-4966-9E97-7BC8D9895775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ÚS DE L’AGENDA</a:t>
            </a:r>
          </a:p>
        </p:txBody>
      </p:sp>
      <p:pic>
        <p:nvPicPr>
          <p:cNvPr id="5" name="6 Marcador de contenido" descr="agenda.jpg">
            <a:extLst>
              <a:ext uri="{FF2B5EF4-FFF2-40B4-BE49-F238E27FC236}">
                <a16:creationId xmlns:a16="http://schemas.microsoft.com/office/drawing/2014/main" xmlns="" id="{A386EF76-AB84-4C05-B55B-2C84DEFD743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36735" y="1916832"/>
            <a:ext cx="1707265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26001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es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Els llibres són socialitzats i el material, comunitari (colors, estoigs, regle, </a:t>
            </a:r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etc). </a:t>
            </a:r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S’ha de respectar. Signar acord.</a:t>
            </a:r>
          </a:p>
          <a:p>
            <a:pPr marL="109728" indent="0">
              <a:buNone/>
            </a:pP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 haver pagat la quota de material comú. També la dels </a:t>
            </a:r>
            <a:r>
              <a:rPr lang="ca-ES" sz="3300" b="1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LLIBRES SOCIALITZATS.</a:t>
            </a:r>
          </a:p>
          <a:p>
            <a:pPr marL="109728" indent="0">
              <a:buNone/>
            </a:pPr>
            <a:endParaRPr lang="ca-ES" sz="3300" dirty="0">
              <a:solidFill>
                <a:srgbClr val="000000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r>
              <a:rPr lang="ca-ES" sz="3300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En cas d’haver fet un mal ús, la família es farà càrrec de la despesa del material.</a:t>
            </a:r>
          </a:p>
          <a:p>
            <a:pPr marL="457200" indent="-45720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2800" dirty="0">
              <a:solidFill>
                <a:srgbClr val="000000"/>
              </a:solidFill>
              <a:latin typeface="Comic Sans MS" pitchFamily="66" charset="0"/>
              <a:ea typeface="Arial Unicode MS" pitchFamily="2"/>
              <a:cs typeface="Tahoma" pitchFamily="2"/>
            </a:endParaRPr>
          </a:p>
          <a:p>
            <a:pPr marL="0" lvl="0" indent="0">
              <a:spcBef>
                <a:spcPts val="60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dirty="0">
                <a:solidFill>
                  <a:srgbClr val="000000"/>
                </a:solidFill>
                <a:latin typeface="Comic Sans MS" pitchFamily="66" charset="0"/>
                <a:ea typeface="Arial Unicode MS" pitchFamily="2"/>
                <a:cs typeface="Tahoma" pitchFamily="2"/>
              </a:rPr>
              <a:t>		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MATERIAL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1065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400B7AA7-18CD-494F-844F-F173057E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Els llibres i llibretes van a casa si tenen deures, només cal portar els que toquin aquell dia.</a:t>
            </a:r>
          </a:p>
          <a:p>
            <a:pPr marL="109728" indent="0">
              <a:buNone/>
            </a:pPr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llegir cada dia i anar estudiant els temes que es van treballant, no deixar-ho per l’últim dia.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kern="0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Si no tenen deures, cal repassar el que s’ha treballat a classe,  les taules, llegir, estudiar...</a:t>
            </a: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Les notes dels controls són orientatives, ja que la qualificació final no només depèn d’una nota sinó també del treball diari, de l’esforç, de l’actitud...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B9A9102A-8F9C-4EFD-AB44-8B8E2562B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            DEURES I CONTROLS</a:t>
            </a:r>
          </a:p>
        </p:txBody>
      </p:sp>
      <p:pic>
        <p:nvPicPr>
          <p:cNvPr id="5" name="Picture 2" descr="https://encrypted-tbn1.gstatic.com/images?q=tbn:ANd9GcTQUnd7uA1pwqpEk6DT93JbvVxeZyDwZeZ152rCo2FOg2QVg_70EQ">
            <a:hlinkClick r:id="rId2"/>
            <a:extLst>
              <a:ext uri="{FF2B5EF4-FFF2-40B4-BE49-F238E27FC236}">
                <a16:creationId xmlns:a16="http://schemas.microsoft.com/office/drawing/2014/main" xmlns="" id="{EBEAC03B-A3FB-4284-89BE-FFFA005CB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731" y="274638"/>
            <a:ext cx="1461973" cy="1195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42086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429C0EF8-1BA3-44C4-AE6C-9460742FC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 smtClean="0"/>
          </a:p>
          <a:p>
            <a:r>
              <a:rPr lang="ca-ES" dirty="0" smtClean="0"/>
              <a:t>UN </a:t>
            </a:r>
            <a:r>
              <a:rPr lang="ca-ES" dirty="0"/>
              <a:t>ÀLBUM A FINAL DE CURS.</a:t>
            </a:r>
          </a:p>
          <a:p>
            <a:pPr marL="109728" indent="0">
              <a:buNone/>
            </a:pPr>
            <a:endParaRPr lang="ca-ES" dirty="0"/>
          </a:p>
          <a:p>
            <a:r>
              <a:rPr lang="ca-ES" dirty="0"/>
              <a:t>LLIBRETES: català, mates, medi i castellà. Normes d’ús.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B9F673C5-CADF-4DBE-9E23-8CCFF6E5DAA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a-ES" dirty="0"/>
              <a:t>ÀLBUM I LLIBRETES</a:t>
            </a:r>
          </a:p>
        </p:txBody>
      </p:sp>
    </p:spTree>
    <p:extLst>
      <p:ext uri="{BB962C8B-B14F-4D97-AF65-F5344CB8AC3E}">
        <p14:creationId xmlns:p14="http://schemas.microsoft.com/office/powerpoint/2010/main" xmlns="" val="1617526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2EC9C472-A8F5-4E2B-8D30-F9DB8516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A l’escola NO es pot portar cap tipus d’aparells electrònics, diners, joguines, cromos, vambes de rodes, vambes amb llums...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Si es troba cap d’aquests objectes es portarà a direcció i l’hauran de venir a recollir els pares.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Aniversaris: per la situació excepcional de la COVID-19</a:t>
            </a:r>
            <a:r>
              <a:rPr lang="ca-ES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es pot portar menjar.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No es poden donar les targetes d’invitació dins de la classe.</a:t>
            </a: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2D869870-3DF8-4A6A-9BAF-4A904D5CE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s-ES" sz="2400" dirty="0"/>
              <a:t/>
            </a:r>
            <a:br>
              <a:rPr lang="es-ES" sz="2400" dirty="0"/>
            </a:b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ANIVERSARIS,</a:t>
            </a:r>
            <a:b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800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APARELLS ELECTRÒNICS, JOGUINES, DINERS </a:t>
            </a:r>
            <a:endParaRPr lang="ca-ES" sz="2800" dirty="0">
              <a:solidFill>
                <a:schemeClr val="bg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9875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4EEC5052-D6B8-413C-92C5-2C56231A4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0806"/>
          </a:xfrm>
        </p:spPr>
        <p:txBody>
          <a:bodyPr>
            <a:normAutofit fontScale="62500" lnSpcReduction="20000"/>
          </a:bodyPr>
          <a:lstStyle/>
          <a:p>
            <a:r>
              <a:rPr lang="ca-ES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HIGIENE I SALUT:</a:t>
            </a:r>
          </a:p>
          <a:p>
            <a:pPr marL="109728" indent="0"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-  Cal venir net a l’escola.</a:t>
            </a:r>
          </a:p>
          <a:p>
            <a:pPr>
              <a:buFont typeface="Wingdings 2" pitchFamily="18" charset="2"/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No venir a escola quan tingui: febre, diarrea, erupcions contagioses, polls i llémenes.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Administració de medicaments amb recepta mèdica i autorització signada. Autorització per administració de paracetamol a l’escola signada.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La cobertura mèdica dels alumnes és la mateixa que les famílies.</a:t>
            </a:r>
          </a:p>
          <a:p>
            <a:pPr>
              <a:buFontTx/>
              <a:buChar char="-"/>
            </a:pPr>
            <a:endParaRPr lang="ca-ES" sz="2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Portar dues caixes de mocadors de paper i dos rotlles de paper de cuina.</a:t>
            </a: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Esmorzars:       </a:t>
            </a:r>
          </a:p>
          <a:p>
            <a:pPr marL="109728" indent="0">
              <a:buNone/>
            </a:pP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                                            Dilluns i dimecres, entrepà </a:t>
            </a: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en </a:t>
            </a: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una </a:t>
            </a:r>
            <a:r>
              <a:rPr lang="ca-ES" sz="2900" b="1" u="sng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carmanyola.</a:t>
            </a:r>
          </a:p>
          <a:p>
            <a:pPr marL="109728" indent="0">
              <a:buNone/>
            </a:pP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                                            Dimarts i dijous,fruita.</a:t>
            </a:r>
            <a:endParaRPr lang="ca-ES" sz="2900" b="1" u="sng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600200" lvl="6" indent="0"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Divendres</a:t>
            </a: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, lliure.</a:t>
            </a: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70F9BA95-E5FC-4A75-A20C-F4BEC8F47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HÀBITS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1 Imagen">
            <a:extLst>
              <a:ext uri="{FF2B5EF4-FFF2-40B4-BE49-F238E27FC236}">
                <a16:creationId xmlns:a16="http://schemas.microsoft.com/office/drawing/2014/main" xmlns="" id="{44C8FADB-B07B-4B2E-93E4-528D1123AC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980728"/>
            <a:ext cx="2167592" cy="145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71332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3996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b="1" u="sng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NORMES:</a:t>
            </a:r>
          </a:p>
          <a:p>
            <a:pPr marL="109728" indent="0">
              <a:buNone/>
            </a:pPr>
            <a:endParaRPr lang="ca-ES" sz="2400" b="1" u="sng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4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-És important el seu compliment per tal d’aprendre a viure en societat. Estan escrites a l’agenda.</a:t>
            </a:r>
          </a:p>
          <a:p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AUTONOMIA:</a:t>
            </a:r>
          </a:p>
          <a:p>
            <a:pPr marL="109728" indent="0">
              <a:buNone/>
            </a:pPr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Preparar-se ells mateixos la motxilla.</a:t>
            </a:r>
          </a:p>
          <a:p>
            <a:pPr>
              <a:buFontTx/>
              <a:buChar char="-"/>
            </a:pP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Revisar diàriament l’agenda per fer les feines.</a:t>
            </a: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39552" y="265212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HÀBITS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6998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7920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BIBLIOTECA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016824" cy="451405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 haurà una biblioteca en préstec d’aula.</a:t>
            </a:r>
          </a:p>
          <a:p>
            <a:pPr algn="l"/>
            <a:endParaRPr lang="ca-E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Aquest curs no hi haurà servei de biblioteca escolar, ja que hem habilitat la biblioteca per fer una aula.</a:t>
            </a:r>
          </a:p>
          <a:p>
            <a:pPr algn="l"/>
            <a:endParaRPr lang="ca-E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S’han d’acostumar a utilitzar les biblioteques que tenen al seu abast (Pompeu Fabra, Antoni Comas...).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068960"/>
            <a:ext cx="1677987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04048" y="3140968"/>
            <a:ext cx="3322693" cy="3321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DIRECTOR:  Sergi Luque</a:t>
            </a: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CAP D’ESTUDIS: Jordana Garcia</a:t>
            </a: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SECRETÀRIA: Carme Jarque</a:t>
            </a:r>
          </a:p>
          <a:p>
            <a:pPr marL="109728" indent="0">
              <a:buNone/>
            </a:pPr>
            <a:endParaRPr lang="ca-ES" dirty="0">
              <a:latin typeface="+mj-lt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DIRECTIU: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44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Recordem que els llibres són una eina d’ajuda, una eina més de treball. No l’única.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MATEMÀTIQUES I LLENGÜES: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 les àrees de </a:t>
            </a:r>
            <a:r>
              <a:rPr lang="ca-E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matemàtiques, català i anglès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farà 1 sessió setmanal de GRUPS INTERACTIUS.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Tant a </a:t>
            </a:r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català com a castellà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treballa a partir de tipologies textuals. 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388755"/>
            <a:ext cx="1871662" cy="1024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72842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ca-ES" dirty="0"/>
          </a:p>
          <a:p>
            <a:pPr marL="109728" indent="0">
              <a:buNone/>
            </a:pPr>
            <a:r>
              <a:rPr lang="ca-ES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MEDI NATURAL I SOCIAL:</a:t>
            </a:r>
          </a:p>
          <a:p>
            <a:pPr marL="109728" indent="0">
              <a:buNone/>
            </a:pPr>
            <a:endParaRPr lang="ca-ES" sz="32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natural: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projecte Ciències 6.12.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Social: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temes de proximitat.</a:t>
            </a:r>
          </a:p>
          <a:p>
            <a:pPr marL="109728" indent="0">
              <a:buNone/>
            </a:pPr>
            <a:endParaRPr lang="ca-ES" dirty="0"/>
          </a:p>
          <a:p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513118"/>
            <a:ext cx="853008" cy="1201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83349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DD6B7DC9-706A-4F48-A36A-510E00932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507288" cy="4611968"/>
          </a:xfrm>
        </p:spPr>
        <p:txBody>
          <a:bodyPr>
            <a:normAutofit fontScale="85000" lnSpcReduction="10000"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TALLERS: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fan en 3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tallers rotatoris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: informàtica, taller artístic i lineal.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EN VALORS/ CULTURA RELIGIOSA: 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àmbit avaluable. </a:t>
            </a: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Acció </a:t>
            </a:r>
            <a:r>
              <a:rPr lang="ca-ES" dirty="0" err="1">
                <a:latin typeface="Calibri" panose="020F0502020204030204" pitchFamily="34" charset="0"/>
                <a:cs typeface="Calibri" panose="020F0502020204030204" pitchFamily="34" charset="0"/>
              </a:rPr>
              <a:t>tutorial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  (individual i col·lectiva ).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FÍSICA: 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Equipament adient per fer l’àrea i si no ho porten no podran fer la sessió.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Roba de recanvi i tovallola.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puntuals, nota a l’agenda.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greus, cal certificat mèdic.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altLang="es-ES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+mj-lt"/>
            </a:endParaRPr>
          </a:p>
          <a:p>
            <a:endParaRPr lang="ca-ES" dirty="0"/>
          </a:p>
          <a:p>
            <a:endParaRPr lang="ca-E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E2A2D79E-571C-4196-B4E5-4D1EFB5612E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29520" y="4500570"/>
            <a:ext cx="1152475" cy="155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1" y="404581"/>
            <a:ext cx="946448" cy="107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85586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95943"/>
          </a:xfrm>
        </p:spPr>
        <p:txBody>
          <a:bodyPr>
            <a:normAutofit fontScale="92500" lnSpcReduction="10000"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MÚSICA: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davant a la situació que estem vivint la música es treballarà dins l’àmbit artístic a càrrec de la tutora.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treballarem dins l’horari una sessió a la setmana, partint dels interessos dels alumnes, tema de l’any, relació amb els temes de medi...</a:t>
            </a:r>
          </a:p>
          <a:p>
            <a:pPr marL="109728" indent="0">
              <a:buNone/>
            </a:pPr>
            <a:endParaRPr lang="ca-ES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TEMA DE </a:t>
            </a:r>
            <a:r>
              <a:rPr lang="ca-ES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L’ANY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 NOM DE LA CLASSE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546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02FF3334-A537-486E-B2C7-371247D5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1844824"/>
            <a:ext cx="8229600" cy="4525963"/>
          </a:xfrm>
        </p:spPr>
        <p:txBody>
          <a:bodyPr>
            <a:normAutofit/>
          </a:bodyPr>
          <a:lstStyle/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GRUPS INTERACTIUS: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quatre grups i quatre activitats diferents amb un mínim de dos mestres a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l’aula.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TERTÚLIES LITERÀRIES DIALÒGIQUES: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Lectura de clàssics universals. “La volta al món en 80 dies”.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VOLUNTARIAT: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borsa de voluntaris per grups interactius i sortides. </a:t>
            </a:r>
            <a:r>
              <a:rPr lang="ca-E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*Queda suspès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Título 2">
            <a:extLst>
              <a:ext uri="{FF2B5EF4-FFF2-40B4-BE49-F238E27FC236}">
                <a16:creationId xmlns:a16="http://schemas.microsoft.com/office/drawing/2014/main" xmlns="" id="{CC044D41-AE15-4BE9-B7E9-DAB7321BA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COMUNITAT D’APRENENTATGE     (Actuacions educatives d’èxit)</a:t>
            </a:r>
          </a:p>
        </p:txBody>
      </p:sp>
    </p:spTree>
    <p:extLst>
      <p:ext uri="{BB962C8B-B14F-4D97-AF65-F5344CB8AC3E}">
        <p14:creationId xmlns:p14="http://schemas.microsoft.com/office/powerpoint/2010/main" xmlns="" val="31212300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  <a:p>
            <a:r>
              <a:rPr lang="ca-ES" dirty="0"/>
              <a:t>Comunitat educativa</a:t>
            </a:r>
          </a:p>
          <a:p>
            <a:r>
              <a:rPr lang="ca-ES" dirty="0"/>
              <a:t>Infraestructures</a:t>
            </a:r>
          </a:p>
          <a:p>
            <a:r>
              <a:rPr lang="ca-ES" dirty="0"/>
              <a:t>Aprenentatges</a:t>
            </a:r>
          </a:p>
          <a:p>
            <a:r>
              <a:rPr lang="ca-ES" dirty="0"/>
              <a:t>Convivència</a:t>
            </a:r>
          </a:p>
          <a:p>
            <a:r>
              <a:rPr lang="ca-ES" dirty="0"/>
              <a:t>Comissió gestora</a:t>
            </a:r>
          </a:p>
          <a:p>
            <a:pPr>
              <a:buNone/>
            </a:pP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a-ES" dirty="0"/>
              <a:t>COMISSIONS </a:t>
            </a:r>
            <a:r>
              <a:rPr lang="ca-ES" dirty="0" smtClean="0"/>
              <a:t>ESCOLA?????</a:t>
            </a:r>
            <a:endParaRPr lang="ca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968552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PAGAMENT ES FARÀ A TRAVÉS </a:t>
            </a: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 L’APLICACIÓ DEL  </a:t>
            </a:r>
            <a:r>
              <a:rPr lang="ca-ES" sz="2600" b="1" dirty="0" err="1">
                <a:latin typeface="Calibri" panose="020F0502020204030204" pitchFamily="34" charset="0"/>
                <a:cs typeface="Calibri" panose="020F0502020204030204" pitchFamily="34" charset="0"/>
              </a:rPr>
              <a:t>TPV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ES FARÀ SORTIDA 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PER SORTIDA. EL TPV ES TANCARÀ 4 DIES ABANS DE CADA SORTIDA. </a:t>
            </a:r>
            <a:r>
              <a:rPr lang="ca-ES" sz="2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COP TANCAT NO S’ADMETRÀ CAP PAGAMENT.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SORTIDES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58246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2084152"/>
            <a:ext cx="8229600" cy="4525963"/>
          </a:xfrm>
        </p:spPr>
        <p:txBody>
          <a:bodyPr/>
          <a:lstStyle/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La roba, les motxilles i les carmanyoles han d’anar marcades amb el nom i curs.</a:t>
            </a:r>
          </a:p>
          <a:p>
            <a:pPr marL="109728" indent="0">
              <a:buNone/>
            </a:pPr>
            <a:endParaRPr lang="ca-ES" altLang="es-ES" sz="3600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Els abrics, jaquetes, jerseis i bates,  marcats i amb betes per poder-los penjar.</a:t>
            </a:r>
          </a:p>
          <a:p>
            <a:pPr marL="109728" indent="0">
              <a:buNone/>
            </a:pPr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ALTRES</a:t>
            </a:r>
          </a:p>
        </p:txBody>
      </p:sp>
    </p:spTree>
    <p:extLst>
      <p:ext uri="{BB962C8B-B14F-4D97-AF65-F5344CB8AC3E}">
        <p14:creationId xmlns:p14="http://schemas.microsoft.com/office/powerpoint/2010/main" xmlns="" val="18925361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Telèfon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de l ’ AMPA</a:t>
            </a:r>
          </a:p>
          <a:p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4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616882779</a:t>
            </a:r>
          </a:p>
          <a:p>
            <a:pPr marL="109728" indent="0" algn="ctr">
              <a:buNone/>
            </a:pPr>
            <a:endParaRPr lang="es-ES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És important que el tingueu gravat a la vostra agenda per tal de poder rebre informació. </a:t>
            </a:r>
          </a:p>
          <a:p>
            <a:pPr marL="109728" indent="0">
              <a:buNone/>
            </a:pP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AMPA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4669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GRÀCIES PER LA VOSTRA ATENCIÓ</a:t>
            </a:r>
          </a:p>
          <a:p>
            <a:pPr marL="109728" indent="0" algn="ctr">
              <a:buNone/>
            </a:pP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BENVINGUTS I BON </a:t>
            </a:r>
            <a:r>
              <a:rPr lang="es-ES" sz="3200">
                <a:latin typeface="Calibri" panose="020F0502020204030204" pitchFamily="34" charset="0"/>
                <a:cs typeface="Calibri" panose="020F0502020204030204" pitchFamily="34" charset="0"/>
              </a:rPr>
              <a:t>CURS </a:t>
            </a:r>
            <a:r>
              <a:rPr lang="es-ES" sz="3200" smtClean="0">
                <a:latin typeface="Calibri" panose="020F0502020204030204" pitchFamily="34" charset="0"/>
                <a:cs typeface="Calibri" panose="020F0502020204030204" pitchFamily="34" charset="0"/>
              </a:rPr>
              <a:t>2020-2021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PRECS I PREGUNTES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277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766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Prevenció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d’higiene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None/>
            </a:pPr>
            <a:endParaRPr lang="es-ES" sz="11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Distanciament físic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Entrades i sortides controlades.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Control de flux de circulació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Zona de pati exclusiva per cada grup classe.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Grups estables.</a:t>
            </a:r>
          </a:p>
          <a:p>
            <a:r>
              <a:rPr lang="ca-ES" sz="2900" dirty="0" smtClean="0">
                <a:latin typeface="Calibri" panose="020F0502020204030204" pitchFamily="34" charset="0"/>
              </a:rPr>
              <a:t>Higiene de mans i ventilació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Mínim 5 cops durant la jornada escolar.</a:t>
            </a:r>
          </a:p>
          <a:p>
            <a:pPr lvl="1"/>
            <a:r>
              <a:rPr lang="ca-ES" sz="2800" dirty="0" smtClean="0">
                <a:latin typeface="Calibri" panose="020F0502020204030204" pitchFamily="34" charset="0"/>
              </a:rPr>
              <a:t>Ventilació constant de les aules</a:t>
            </a: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endParaRPr lang="es-ES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7663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ca-ES" sz="2900" dirty="0" smtClean="0">
                <a:latin typeface="Calibri" panose="020F0502020204030204" pitchFamily="34" charset="0"/>
              </a:rPr>
              <a:t>Ús </a:t>
            </a:r>
            <a:r>
              <a:rPr lang="ca-ES" sz="2900" dirty="0" smtClean="0">
                <a:latin typeface="Calibri" panose="020F0502020204030204" pitchFamily="34" charset="0"/>
              </a:rPr>
              <a:t>de mascareta</a:t>
            </a:r>
          </a:p>
          <a:p>
            <a:pPr lvl="1">
              <a:lnSpc>
                <a:spcPct val="170000"/>
              </a:lnSpc>
            </a:pPr>
            <a:r>
              <a:rPr lang="ca-ES" sz="2500" dirty="0" smtClean="0">
                <a:latin typeface="Calibri" panose="020F0502020204030204" pitchFamily="34" charset="0"/>
              </a:rPr>
              <a:t>Obligatòria a tots els espais escolars</a:t>
            </a:r>
            <a:r>
              <a:rPr lang="ca-ES" sz="2500" dirty="0" smtClean="0">
                <a:latin typeface="Calibri" panose="020F0502020204030204" pitchFamily="34" charset="0"/>
              </a:rPr>
              <a:t>.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r>
              <a:rPr lang="ca-ES" sz="2900" dirty="0" smtClean="0">
                <a:latin typeface="Calibri" panose="020F0502020204030204" pitchFamily="34" charset="0"/>
              </a:rPr>
              <a:t>Ampolla d’aigua individual</a:t>
            </a:r>
          </a:p>
          <a:p>
            <a:pPr>
              <a:buNone/>
            </a:pPr>
            <a:endParaRPr lang="ca-ES" sz="900" dirty="0" smtClean="0">
              <a:latin typeface="Calibri" panose="020F0502020204030204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ca-ES" sz="2500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</a:rPr>
              <a:t>TOT HA D’ANAR MARCAT AMB EL NOM DE L’ALUMNE</a:t>
            </a:r>
            <a:endParaRPr lang="ca-ES" sz="2500" dirty="0" smtClean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Requisits d’accés al centre educatiu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Signar la declaració de responsabilitat on ens comprometem a:</a:t>
            </a:r>
          </a:p>
          <a:p>
            <a:pPr lvl="3"/>
            <a:r>
              <a:rPr lang="ca-ES" dirty="0" smtClean="0">
                <a:latin typeface="Calibri" panose="020F0502020204030204" pitchFamily="34" charset="0"/>
              </a:rPr>
              <a:t>No presentar cap símptoma COVID (malestar general, mal de cap, tos, febre, mal de coll, diarrea i vòmits)</a:t>
            </a:r>
          </a:p>
          <a:p>
            <a:pPr lvl="3"/>
            <a:r>
              <a:rPr lang="ca-ES" dirty="0" smtClean="0">
                <a:latin typeface="Calibri" panose="020F0502020204030204" pitchFamily="34" charset="0"/>
              </a:rPr>
              <a:t>No haver estat en contacte amb cap cas positiu de COVID en els últims 14 dies.</a:t>
            </a:r>
          </a:p>
          <a:p>
            <a:pPr lvl="1"/>
            <a:endParaRPr lang="ca-ES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Control de símptomes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Control de temperatura a l’entrada.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Espais COVID d’aïllament.</a:t>
            </a: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endParaRPr lang="es-ES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/>
          <a:lstStyle/>
          <a:p>
            <a:r>
              <a:rPr lang="ca-ES" sz="2900" dirty="0" smtClean="0">
                <a:latin typeface="Calibri" panose="020F0502020204030204" pitchFamily="34" charset="0"/>
              </a:rPr>
              <a:t>Desdoblament de grups </a:t>
            </a:r>
            <a:r>
              <a:rPr lang="ca-ES" sz="2900" dirty="0" smtClean="0">
                <a:latin typeface="Calibri" panose="020F0502020204030204" pitchFamily="34" charset="0"/>
              </a:rPr>
              <a:t>(4t</a:t>
            </a:r>
            <a:r>
              <a:rPr lang="ca-ES" sz="2900" dirty="0" smtClean="0">
                <a:latin typeface="Calibri" panose="020F0502020204030204" pitchFamily="34" charset="0"/>
              </a:rPr>
              <a:t>, 5è i 6è)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En aquestes edats els alumnes tenen més autonomia a l’hora d’aplicar mesures de seguretat. </a:t>
            </a:r>
          </a:p>
          <a:p>
            <a:pPr marL="393192" lvl="1" indent="0">
              <a:buNone/>
            </a:pPr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Reforços a les aules no desdoblades. </a:t>
            </a:r>
          </a:p>
          <a:p>
            <a:pPr lvl="1"/>
            <a:r>
              <a:rPr lang="ca-ES" sz="2400" dirty="0" smtClean="0">
                <a:latin typeface="Calibri" panose="020F0502020204030204" pitchFamily="34" charset="0"/>
              </a:rPr>
              <a:t>Centrem els reforços en els cicles inferiors, per tal de garantir l’aplicació de les mesures de seguretat i per atendre la diversitat a l’aula.</a:t>
            </a:r>
          </a:p>
          <a:p>
            <a:endParaRPr lang="es-ES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>
            <a:extLst>
              <a:ext uri="{FF2B5EF4-FFF2-40B4-BE49-F238E27FC236}">
                <a16:creationId xmlns="" xmlns:a16="http://schemas.microsoft.com/office/drawing/2014/main" id="{2DABDADE-7524-4B50-99C3-B01801BDC8D8}"/>
              </a:ext>
            </a:extLst>
          </p:cNvPr>
          <p:cNvSpPr txBox="1">
            <a:spLocks/>
          </p:cNvSpPr>
          <p:nvPr/>
        </p:nvSpPr>
        <p:spPr>
          <a:xfrm>
            <a:off x="609600" y="16610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ca-ES" dirty="0"/>
          </a:p>
        </p:txBody>
      </p:sp>
      <p:sp>
        <p:nvSpPr>
          <p:cNvPr id="5" name="6 Título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Entrades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sortides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recorregut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QuadreDeText 1"/>
          <p:cNvSpPr txBox="1"/>
          <p:nvPr/>
        </p:nvSpPr>
        <p:spPr>
          <a:xfrm>
            <a:off x="607268" y="2120444"/>
            <a:ext cx="38932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ca-ES" sz="2400" b="1" dirty="0" smtClean="0">
                <a:latin typeface="Calibri" pitchFamily="34" charset="0"/>
              </a:rPr>
              <a:t> Recorregut: </a:t>
            </a:r>
          </a:p>
          <a:p>
            <a:pPr>
              <a:buFont typeface="Courier New" pitchFamily="49" charset="0"/>
              <a:buChar char="o"/>
            </a:pPr>
            <a:endParaRPr lang="ca-ES" sz="2400" b="1" dirty="0" smtClean="0">
              <a:latin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ca-ES" sz="2400" dirty="0" smtClean="0">
                <a:latin typeface="Calibri" pitchFamily="34" charset="0"/>
              </a:rPr>
              <a:t> Porta lateral</a:t>
            </a:r>
          </a:p>
          <a:p>
            <a:pPr>
              <a:buFont typeface="Courier New" pitchFamily="49" charset="0"/>
              <a:buChar char="o"/>
            </a:pPr>
            <a:r>
              <a:rPr lang="ca-ES" sz="2400" dirty="0" smtClean="0">
                <a:latin typeface="Calibri" pitchFamily="34" charset="0"/>
              </a:rPr>
              <a:t> Rampa</a:t>
            </a:r>
          </a:p>
          <a:p>
            <a:pPr>
              <a:buFont typeface="Courier New" pitchFamily="49" charset="0"/>
              <a:buChar char="o"/>
            </a:pPr>
            <a:r>
              <a:rPr lang="ca-ES" sz="2400" dirty="0" smtClean="0">
                <a:latin typeface="Calibri" pitchFamily="34" charset="0"/>
              </a:rPr>
              <a:t> Porta metàl·lica</a:t>
            </a:r>
          </a:p>
          <a:p>
            <a:pPr>
              <a:buFont typeface="Courier New" pitchFamily="49" charset="0"/>
              <a:buChar char="o"/>
            </a:pPr>
            <a:r>
              <a:rPr lang="ca-ES" sz="2400" dirty="0" smtClean="0">
                <a:latin typeface="Calibri" pitchFamily="34" charset="0"/>
              </a:rPr>
              <a:t> Escales </a:t>
            </a:r>
          </a:p>
          <a:p>
            <a:pPr>
              <a:buFont typeface="Courier New" pitchFamily="49" charset="0"/>
              <a:buChar char="o"/>
            </a:pPr>
            <a:r>
              <a:rPr lang="ca-ES" sz="2400" dirty="0" smtClean="0">
                <a:latin typeface="Calibri" pitchFamily="34" charset="0"/>
              </a:rPr>
              <a:t> Passadís rosa</a:t>
            </a:r>
          </a:p>
          <a:p>
            <a:pPr>
              <a:buFont typeface="Courier New" pitchFamily="49" charset="0"/>
              <a:buChar char="o"/>
            </a:pPr>
            <a:r>
              <a:rPr lang="ca-ES" sz="2400" dirty="0" smtClean="0">
                <a:latin typeface="Calibri" pitchFamily="34" charset="0"/>
              </a:rPr>
              <a:t> Aula</a:t>
            </a:r>
            <a:endParaRPr lang="ca-ES" sz="2400" dirty="0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4892" r="12003"/>
          <a:stretch>
            <a:fillRect/>
          </a:stretch>
        </p:blipFill>
        <p:spPr bwMode="auto">
          <a:xfrm>
            <a:off x="4643438" y="1928802"/>
            <a:ext cx="3857652" cy="395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035546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TUTORA 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3rA </a:t>
            </a:r>
            <a:r>
              <a:rPr lang="ca-ES" sz="36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Raquel </a:t>
            </a:r>
            <a:r>
              <a:rPr lang="ca-ES" sz="3600" kern="0" dirty="0" err="1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Verjano</a:t>
            </a:r>
            <a:endParaRPr lang="ca-ES" sz="36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TUTORA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3rB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Montse Tubau</a:t>
            </a: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ANGLÈS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</a:t>
            </a:r>
            <a:endParaRPr lang="ca-ES" sz="36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Ed. FÍSICA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</a:t>
            </a:r>
            <a:endParaRPr lang="ca-ES" sz="36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3600" kern="0" dirty="0" smtClean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Coordinadora</a:t>
            </a:r>
            <a:r>
              <a:rPr lang="ca-ES" sz="36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Raquel </a:t>
            </a:r>
            <a:r>
              <a:rPr lang="ca-ES" sz="3600" kern="0" dirty="0" err="1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Verjano</a:t>
            </a:r>
            <a:endParaRPr lang="ca-ES" sz="36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 algn="just">
              <a:buNone/>
            </a:pPr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DE MESTRES DE 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3r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6578" y="357166"/>
            <a:ext cx="1801813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2DABDADE-7524-4B50-99C3-B01801BDC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sz="35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s-ES" sz="3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TREVISTES I INFORMES </a:t>
            </a:r>
          </a:p>
          <a:p>
            <a:pPr>
              <a:buNone/>
            </a:pPr>
            <a:endParaRPr lang="es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3 informes, un per trimestre. </a:t>
            </a:r>
          </a:p>
          <a:p>
            <a:pPr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2 entrevistes al llarg del curs. Les pot sol·licitar el mestre o els pares, via agenda. També es pot demanar hora amb els especialistes.</a:t>
            </a: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Les entrevistes </a:t>
            </a:r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les tutores són</a:t>
            </a: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6"/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3rA</a:t>
            </a:r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6"/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3rB</a:t>
            </a:r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s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2 Marcador de texto">
            <a:extLst>
              <a:ext uri="{FF2B5EF4-FFF2-40B4-BE49-F238E27FC236}">
                <a16:creationId xmlns:a16="http://schemas.microsoft.com/office/drawing/2014/main" xmlns="" id="{08A3CF3E-5AB5-4A4F-B9B3-C2A165B5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COM ENS COMUNIQUEM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2 Imagen">
            <a:extLst>
              <a:ext uri="{FF2B5EF4-FFF2-40B4-BE49-F238E27FC236}">
                <a16:creationId xmlns:a16="http://schemas.microsoft.com/office/drawing/2014/main" xmlns="" id="{A97C9A80-36F9-411C-81B5-FC0544FE01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51028"/>
            <a:ext cx="1439863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490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D9BF046D-5E9C-4851-A65B-0257CC766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Circulars de l’escola i </a:t>
            </a:r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WhatsApp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 (636046909)</a:t>
            </a:r>
          </a:p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Cartellera de l’entrada</a:t>
            </a:r>
          </a:p>
          <a:p>
            <a:pPr>
              <a:defRPr/>
            </a:pP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Nodes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l’escola</a:t>
            </a:r>
            <a:r>
              <a:rPr lang="es-ES" sz="3200" dirty="0" smtClean="0">
                <a:hlinkClick r:id="rId2"/>
              </a:rPr>
              <a:t> </a:t>
            </a:r>
            <a:r>
              <a:rPr lang="es-ES" sz="1800" dirty="0" smtClean="0">
                <a:hlinkClick r:id="rId2"/>
              </a:rPr>
              <a:t>https://agora.xtec.cat/esc-camidelcros/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Xarxes socials: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Facebook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escola camí del cros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Twitter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@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Instagram: @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2 Marcador de texto">
            <a:extLst>
              <a:ext uri="{FF2B5EF4-FFF2-40B4-BE49-F238E27FC236}">
                <a16:creationId xmlns:a16="http://schemas.microsoft.com/office/drawing/2014/main" xmlns="" id="{F8629B2A-6EB1-47C9-8B54-64153C00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ALTRES VIES DE COMUNICACIÓ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38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450</TotalTime>
  <Words>1343</Words>
  <Application>Microsoft Office PowerPoint</Application>
  <PresentationFormat>Presentación en pantalla (4:3)</PresentationFormat>
  <Paragraphs>235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Concurrencia</vt:lpstr>
      <vt:lpstr>REUNIÓ D’AULA DE 3r  CURS 2020-21 </vt:lpstr>
      <vt:lpstr>EQUIP DIRECTIU:</vt:lpstr>
      <vt:lpstr>MESURES COVID-19</vt:lpstr>
      <vt:lpstr>MESURES COVID-19</vt:lpstr>
      <vt:lpstr>MESURES COVID-19</vt:lpstr>
      <vt:lpstr>Diapositiva 6</vt:lpstr>
      <vt:lpstr>EQUIP DE MESTRES DE 3r</vt:lpstr>
      <vt:lpstr>COM ENS COMUNIQUEM</vt:lpstr>
      <vt:lpstr>ALTRES VIES DE COMUNICACIÓ</vt:lpstr>
      <vt:lpstr>HORARIS</vt:lpstr>
      <vt:lpstr>Diapositiva 11</vt:lpstr>
      <vt:lpstr>Diapositiva 12</vt:lpstr>
      <vt:lpstr>MATERIAL</vt:lpstr>
      <vt:lpstr>            DEURES I CONTROLS</vt:lpstr>
      <vt:lpstr>ÀLBUM I LLIBRETES</vt:lpstr>
      <vt:lpstr> ANIVERSARIS, APARELLS ELECTRÒNICS, JOGUINES, DINERS </vt:lpstr>
      <vt:lpstr>HÀBITS</vt:lpstr>
      <vt:lpstr>HÀBITS</vt:lpstr>
      <vt:lpstr>               BIBLIOTECA</vt:lpstr>
      <vt:lpstr>ÀMBITS</vt:lpstr>
      <vt:lpstr>ÀMBITS</vt:lpstr>
      <vt:lpstr>ÀMBITS</vt:lpstr>
      <vt:lpstr>ÀMBITS</vt:lpstr>
      <vt:lpstr>COMUNITAT D’APRENENTATGE     (Actuacions educatives d’èxit)</vt:lpstr>
      <vt:lpstr>COMISSIONS ESCOLA?????</vt:lpstr>
      <vt:lpstr>SORTIDES</vt:lpstr>
      <vt:lpstr>ALTRES</vt:lpstr>
      <vt:lpstr>AMPA</vt:lpstr>
      <vt:lpstr>                PRECS I PREGUNTES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 DE PARES DE 5è</dc:title>
  <dc:creator>usuari</dc:creator>
  <cp:lastModifiedBy>prof</cp:lastModifiedBy>
  <cp:revision>214</cp:revision>
  <dcterms:created xsi:type="dcterms:W3CDTF">2014-09-12T15:00:41Z</dcterms:created>
  <dcterms:modified xsi:type="dcterms:W3CDTF">2020-09-07T13:03:04Z</dcterms:modified>
</cp:coreProperties>
</file>