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256" r:id="rId2"/>
    <p:sldId id="263" r:id="rId3"/>
    <p:sldId id="257" r:id="rId4"/>
    <p:sldId id="291" r:id="rId5"/>
    <p:sldId id="293" r:id="rId6"/>
    <p:sldId id="297" r:id="rId7"/>
    <p:sldId id="295" r:id="rId8"/>
    <p:sldId id="282" r:id="rId9"/>
    <p:sldId id="283" r:id="rId10"/>
    <p:sldId id="285" r:id="rId11"/>
    <p:sldId id="288" r:id="rId12"/>
    <p:sldId id="289" r:id="rId13"/>
    <p:sldId id="319" r:id="rId14"/>
    <p:sldId id="299" r:id="rId15"/>
    <p:sldId id="315" r:id="rId16"/>
    <p:sldId id="316" r:id="rId17"/>
    <p:sldId id="318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2" r:id="rId30"/>
    <p:sldId id="313" r:id="rId31"/>
    <p:sldId id="314" r:id="rId32"/>
    <p:sldId id="268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101" d="100"/>
          <a:sy n="101" d="100"/>
        </p:scale>
        <p:origin x="-684" y="24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C88B-2D83-4911-9C9E-161D76759771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BA48-2AC6-45E4-B19D-274571ED01F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278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04D4-ECAC-4069-B348-069B76B83092}" type="slidenum">
              <a:rPr lang="es-ES_tradnl" smtClean="0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08/09/2020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gora.xtec.cat/esc-camidelcr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6334472" cy="144015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REUNIÓ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D’INICI DE CURS </a:t>
            </a:r>
            <a:b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P4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4979145" cy="176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A56FF45E-F676-4F00-8FE5-1F371CC3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cas </a:t>
            </a:r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d’absència cal portar  justificant o </a:t>
            </a:r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justificar-ho a la tutora. </a:t>
            </a: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Cal arribar </a:t>
            </a:r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puntualment a l’escola. Es portarà un registre d’absències i retards. </a:t>
            </a:r>
          </a:p>
          <a:p>
            <a:pPr algn="just"/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Els </a:t>
            </a:r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horaris d’obertura del centre seran a les 8:55h i a les 14:55h.</a:t>
            </a:r>
          </a:p>
          <a:p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FF75C9FC-E451-46C7-83FE-265BB8CB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6 Título">
            <a:extLst>
              <a:ext uri="{FF2B5EF4-FFF2-40B4-BE49-F238E27FC236}">
                <a16:creationId xmlns="" xmlns:a16="http://schemas.microsoft.com/office/drawing/2014/main" id="{A92E6AED-6762-4E6A-967A-F9BC353F7E2D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ASSISTÈNCIA</a:t>
            </a:r>
          </a:p>
        </p:txBody>
      </p:sp>
    </p:spTree>
    <p:extLst>
      <p:ext uri="{BB962C8B-B14F-4D97-AF65-F5344CB8AC3E}">
        <p14:creationId xmlns="" xmlns:p14="http://schemas.microsoft.com/office/powerpoint/2010/main" val="14910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2EC9C472-A8F5-4E2B-8D30-F9DB8516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A l’escola NO es pot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portar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joguines, cromos, vambes de rodes, vambes amb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llums, motxilles amb rodes...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Aniversaris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 la situació excepcional del COVID-19</a:t>
            </a:r>
            <a:r>
              <a:rPr lang="ca-E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 es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pot portar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menjar, però es celebrarà a l’aula.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No es poden donar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targetes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d’invitació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d’aniversaris dins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de la classe.</a:t>
            </a:r>
          </a:p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2D869870-3DF8-4A6A-9BAF-4A904D5C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ANIVERSARIS  I  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JOGUINES</a:t>
            </a:r>
            <a:endParaRPr lang="ca-E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8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4EEC5052-D6B8-413C-92C5-2C56231A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080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 2" pitchFamily="18" charset="2"/>
              <a:buNone/>
            </a:pP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-  Cal venir net a l’escola.</a:t>
            </a:r>
          </a:p>
          <a:p>
            <a:pPr algn="just">
              <a:buFont typeface="Wingdings 2" pitchFamily="18" charset="2"/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No venir a escola quan tingui: febre,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vòmits, mal de cap o de coll, malestar general, dificultats respiratòries, diarrea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, erupcions contagioses, polls i llémenes.</a:t>
            </a:r>
          </a:p>
          <a:p>
            <a:pPr algn="just"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Administració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de medicaments amb recepta mèdica i autorització signada.</a:t>
            </a:r>
          </a:p>
          <a:p>
            <a:pPr algn="just"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La cobertura mèdica dels alumnes és la mateixa que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de les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famílies.</a:t>
            </a:r>
          </a:p>
          <a:p>
            <a:pPr algn="just">
              <a:buFontTx/>
              <a:buChar char="-"/>
            </a:pPr>
            <a:endParaRPr lang="ca-E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Portar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una caixa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de mocadors de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paper, un paquet de </a:t>
            </a:r>
            <a:r>
              <a:rPr lang="ca-ES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tovalloletes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dos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rotlles de paper de cuina.</a:t>
            </a:r>
          </a:p>
          <a:p>
            <a:pPr marL="109728" indent="0"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ca-ES" sz="29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Esmorzars a dins d’una </a:t>
            </a:r>
            <a:r>
              <a:rPr lang="ca-ES" sz="2900" b="1" u="sng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carmanyola:</a:t>
            </a:r>
            <a:r>
              <a:rPr lang="ca-ES" sz="29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        </a:t>
            </a:r>
          </a:p>
          <a:p>
            <a:pPr lvl="1" algn="just">
              <a:buFontTx/>
              <a:buChar char="-"/>
            </a:pPr>
            <a:r>
              <a:rPr lang="ca-ES" sz="22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Dilluns i dimecres entrepà.</a:t>
            </a:r>
            <a:endParaRPr lang="ca-ES" sz="2200" b="1" u="sng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lvl="1" algn="just">
              <a:buFontTx/>
              <a:buChar char="-"/>
            </a:pPr>
            <a:r>
              <a:rPr lang="ca-ES" sz="22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Dimarts </a:t>
            </a:r>
            <a:r>
              <a:rPr lang="ca-ES" sz="22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i dijous fruita. </a:t>
            </a:r>
            <a:endParaRPr lang="ca-ES" sz="2200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lvl="1" algn="just">
              <a:buFontTx/>
              <a:buChar char="-"/>
            </a:pPr>
            <a:r>
              <a:rPr lang="ca-ES" sz="22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Divendres </a:t>
            </a:r>
            <a:r>
              <a:rPr lang="ca-ES" sz="22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lliure</a:t>
            </a:r>
            <a:r>
              <a:rPr lang="ca-ES" sz="22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.</a:t>
            </a:r>
          </a:p>
          <a:p>
            <a:pPr lvl="1" algn="just">
              <a:buNone/>
            </a:pPr>
            <a:r>
              <a:rPr lang="ca-ES" sz="24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			</a:t>
            </a:r>
            <a:r>
              <a:rPr lang="ca-ES" sz="2900" b="1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Cal portar una cantimplora d’aigua amb el nom.            </a:t>
            </a:r>
          </a:p>
          <a:p>
            <a:pPr lvl="1" algn="just">
              <a:buNone/>
            </a:pPr>
            <a:endParaRPr lang="ca-ES" sz="22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algn="just"/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="" xmlns:a16="http://schemas.microsoft.com/office/drawing/2014/main" id="{70F9BA95-E5FC-4A75-A20C-F4BEC8F4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HIGIENE I SALUT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3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ca-E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ca-ES" dirty="0" smtClean="0">
                <a:latin typeface="Calibri" pitchFamily="34" charset="0"/>
                <a:cs typeface="Calibri" pitchFamily="34" charset="0"/>
              </a:rPr>
              <a:t>Recomanem portar roba i calçat còmode i pràctica per venir a l’escola.</a:t>
            </a:r>
          </a:p>
          <a:p>
            <a:pPr lvl="1" algn="just"/>
            <a:endParaRPr lang="ca-ES" altLang="es-ES" dirty="0" smtClean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La roba, les motxilles, les carmanyoles i </a:t>
            </a:r>
            <a:r>
              <a:rPr lang="ca-ES" altLang="es-ES" b="1" u="sng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les mascaretes</a:t>
            </a:r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 han d’anar marcades amb el nom i curs.</a:t>
            </a:r>
          </a:p>
          <a:p>
            <a:pPr lvl="1" algn="just">
              <a:buNone/>
            </a:pPr>
            <a:endParaRPr lang="ca-ES" dirty="0" smtClean="0">
              <a:latin typeface="Calibri" pitchFamily="34" charset="0"/>
              <a:cs typeface="Calibri" pitchFamily="34" charset="0"/>
            </a:endParaRPr>
          </a:p>
          <a:p>
            <a:pPr lvl="1" algn="just"/>
            <a:r>
              <a:rPr lang="ca-ES" dirty="0" smtClean="0">
                <a:latin typeface="Calibri" pitchFamily="34" charset="0"/>
                <a:cs typeface="Calibri" pitchFamily="34" charset="0"/>
              </a:rPr>
              <a:t>La motxilla i la carmanyola l’han de poder obrir i tancar sols.</a:t>
            </a:r>
          </a:p>
          <a:p>
            <a:pPr marL="109728" indent="0" algn="just">
              <a:buNone/>
            </a:pPr>
            <a:endParaRPr lang="ca-ES" altLang="es-ES" sz="2300" dirty="0" smtClean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Els abrics, jaquetes, jerseis i bates han de tenir betes per poder-ho penjar.</a:t>
            </a:r>
          </a:p>
          <a:p>
            <a:pPr lvl="1" algn="just"/>
            <a:endParaRPr lang="ca-ES" altLang="es-ES" dirty="0" smtClean="0">
              <a:latin typeface="Calibri" pitchFamily="34" charset="0"/>
              <a:ea typeface="MS Gothic" panose="020B0609070205080204" pitchFamily="49" charset="-128"/>
              <a:cs typeface="Calibri" pitchFamily="34" charset="0"/>
            </a:endParaRPr>
          </a:p>
          <a:p>
            <a:pPr lvl="1" algn="just"/>
            <a:r>
              <a:rPr lang="ca-ES" altLang="es-ES" dirty="0" smtClean="0">
                <a:latin typeface="Calibri" pitchFamily="34" charset="0"/>
                <a:ea typeface="MS Gothic" panose="020B0609070205080204" pitchFamily="49" charset="-128"/>
                <a:cs typeface="Calibri" pitchFamily="34" charset="0"/>
              </a:rPr>
              <a:t>Tingueu present que caldrà portar una bosseta o alguna funda a dins la motxilla per guardar la mascareta.</a:t>
            </a:r>
          </a:p>
          <a:p>
            <a:pPr lvl="1" algn="just"/>
            <a:endParaRPr lang="ca-ES" dirty="0" smtClean="0"/>
          </a:p>
          <a:p>
            <a:pPr lvl="1" algn="just"/>
            <a:endParaRPr lang="ca-ES" dirty="0" smtClean="0"/>
          </a:p>
          <a:p>
            <a:pPr lvl="1" algn="just"/>
            <a:endParaRPr lang="ca-ES" dirty="0" smtClean="0"/>
          </a:p>
          <a:p>
            <a:pPr lvl="1" algn="just"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_tradnl" dirty="0" smtClean="0"/>
              <a:t>ASPECTES A TENIR EN COMPTE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endParaRPr lang="ca-ES" dirty="0" smtClean="0"/>
          </a:p>
          <a:p>
            <a:pPr algn="just"/>
            <a:r>
              <a:rPr lang="ca-ES" sz="2800" dirty="0">
                <a:latin typeface="Calibri" pitchFamily="34" charset="0"/>
                <a:cs typeface="Calibri" pitchFamily="34" charset="0"/>
              </a:rPr>
              <a:t>A Educació infantil treballem de manera globalitzada, però tenim en compte 3 àrees:</a:t>
            </a:r>
          </a:p>
          <a:p>
            <a:pPr marL="109728" indent="0" algn="just">
              <a:buNone/>
            </a:pPr>
            <a:endParaRPr lang="ca-ES" sz="2800" dirty="0">
              <a:latin typeface="Calibri" pitchFamily="34" charset="0"/>
              <a:cs typeface="Calibri" pitchFamily="34" charset="0"/>
            </a:endParaRP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Descoberta d’un mateix i dels altres</a:t>
            </a: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Descoberta de l’entorn</a:t>
            </a:r>
          </a:p>
          <a:p>
            <a:pPr marL="979488" indent="-255588" algn="just"/>
            <a:r>
              <a:rPr lang="ca-ES" sz="2800" dirty="0">
                <a:latin typeface="Calibri" pitchFamily="34" charset="0"/>
                <a:cs typeface="Calibri" pitchFamily="34" charset="0"/>
              </a:rPr>
              <a:t>Comunicació i llenguatges</a:t>
            </a:r>
          </a:p>
          <a:p>
            <a:endParaRPr lang="ca-ES" dirty="0" smtClean="0"/>
          </a:p>
          <a:p>
            <a:pPr marL="109728" indent="0"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 smtClean="0"/>
              <a:t>QUÈ FEM?</a:t>
            </a:r>
            <a:endParaRPr lang="ca-ES" dirty="0"/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23" y="620688"/>
            <a:ext cx="1871662" cy="102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28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02FF3334-A537-486E-B2C7-371247D5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844824"/>
            <a:ext cx="8229600" cy="4525963"/>
          </a:xfrm>
        </p:spPr>
        <p:txBody>
          <a:bodyPr/>
          <a:lstStyle/>
          <a:p>
            <a:pPr algn="just"/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GRUPS INTERACTIUS: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quatre grups i quatre activitats diferents amb un mínim de dos mestres a l’aula. </a:t>
            </a: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TERTÚLIES LITERÀRIES DIALÒGIQUES: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Lectura de clàssics universals. </a:t>
            </a:r>
          </a:p>
          <a:p>
            <a:pPr algn="just"/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VOLUNTARIAT: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borsa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de voluntaris per grups interactius i sortides. </a:t>
            </a:r>
            <a:r>
              <a:rPr lang="ca-E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*Queda suspès .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="" xmlns:a16="http://schemas.microsoft.com/office/drawing/2014/main" id="{CC044D41-AE15-4BE9-B7E9-DAB7321B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COMUNITAT D’APRENENTATGE     (Actuacions educatives d’èxit)</a:t>
            </a:r>
          </a:p>
        </p:txBody>
      </p:sp>
    </p:spTree>
    <p:extLst>
      <p:ext uri="{BB962C8B-B14F-4D97-AF65-F5344CB8AC3E}">
        <p14:creationId xmlns="" xmlns:p14="http://schemas.microsoft.com/office/powerpoint/2010/main" val="3121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4176464" cy="496855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latin typeface="Calibri" pitchFamily="34" charset="0"/>
                <a:cs typeface="Calibri" pitchFamily="34" charset="0"/>
              </a:rPr>
              <a:t>El pagament es farà a través del TPV (recomanem fer-ho per l’aplicació).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latin typeface="Calibri" pitchFamily="34" charset="0"/>
                <a:cs typeface="Calibri" pitchFamily="34" charset="0"/>
              </a:rPr>
              <a:t>Aquest curs excepcionalment el pagament es farà sortida per sortida.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latin typeface="Calibri" pitchFamily="34" charset="0"/>
                <a:cs typeface="Calibri" pitchFamily="34" charset="0"/>
              </a:rPr>
              <a:t>El TPV es tancarà 4 dies abans de cada sortida. 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 cop tancat no s’admetrà cap pagament.</a:t>
            </a:r>
          </a:p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endParaRPr lang="ca-ES" sz="1800" b="1" dirty="0">
              <a:solidFill>
                <a:srgbClr val="FF0000"/>
              </a:solidFill>
              <a:highlight>
                <a:srgbClr val="D3D3D3"/>
              </a:highlight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endParaRPr lang="ca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9919065"/>
              </p:ext>
            </p:extLst>
          </p:nvPr>
        </p:nvGraphicFramePr>
        <p:xfrm>
          <a:off x="5364088" y="1268760"/>
          <a:ext cx="3096344" cy="5437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3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PRIMER TRIMESTRE</a:t>
                      </a:r>
                      <a:endParaRPr lang="es-E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Bosc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de Can </a:t>
                      </a:r>
                      <a:r>
                        <a:rPr lang="es-ES" sz="160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Garí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“Planeta M.art”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Rukimon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SEGON TRIMESTRE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“</a:t>
                      </a:r>
                      <a:r>
                        <a:rPr lang="es-ES" sz="160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Silver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drops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”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Dijous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llarder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Turó de </a:t>
                      </a: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Cerdanyola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TERCER TRIMESTRE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8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Teatre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“</a:t>
                      </a: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Bitxos</a:t>
                      </a: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raros”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Biblioteca </a:t>
                      </a:r>
                      <a:r>
                        <a:rPr lang="es-ES" sz="160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Pompeu</a:t>
                      </a:r>
                      <a:r>
                        <a:rPr lang="es-ES" sz="1600" baseline="0" dirty="0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aseline="0" dirty="0" err="1" smtClean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Fabra</a:t>
                      </a:r>
                      <a:endParaRPr lang="es-ES" sz="16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3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es-E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platja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3791">
                <a:tc>
                  <a:txBody>
                    <a:bodyPr/>
                    <a:lstStyle/>
                    <a:p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2302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Telèfon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l ’ AMPA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616882779</a:t>
            </a:r>
          </a:p>
          <a:p>
            <a:pPr marL="109728" indent="0" algn="ctr">
              <a:buNone/>
            </a:pPr>
            <a:endParaRPr lang="es-E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És important que el tingueu gravat a la vostra agenda per tal de poder rebre informació. </a:t>
            </a: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AMPA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4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3848" y="5157192"/>
            <a:ext cx="4906888" cy="850106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 smtClean="0"/>
              <a:t>PSICOMOTRICITAT</a:t>
            </a:r>
            <a:endParaRPr lang="es-ES" sz="3600" dirty="0"/>
          </a:p>
        </p:txBody>
      </p:sp>
      <p:pic>
        <p:nvPicPr>
          <p:cNvPr id="4" name="3 Marcador de contenido" descr="30 CARNAVAL (1)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6473"/>
          <a:stretch/>
        </p:blipFill>
        <p:spPr>
          <a:xfrm>
            <a:off x="1979712" y="1412776"/>
            <a:ext cx="5753612" cy="3604333"/>
          </a:xfr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/>
              <a:t>COM HO FEM?</a:t>
            </a: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331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37 PSICO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89" y="476672"/>
            <a:ext cx="4564066" cy="3423050"/>
          </a:xfrm>
          <a:prstGeom prst="rect">
            <a:avLst/>
          </a:prstGeom>
        </p:spPr>
      </p:pic>
      <p:pic>
        <p:nvPicPr>
          <p:cNvPr id="4" name="3 Marcador de contenido" descr="37 PSICO (16)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9891"/>
          <a:stretch/>
        </p:blipFill>
        <p:spPr>
          <a:xfrm>
            <a:off x="3131840" y="2708920"/>
            <a:ext cx="5529039" cy="3736610"/>
          </a:xfrm>
        </p:spPr>
      </p:pic>
    </p:spTree>
    <p:extLst>
      <p:ext uri="{BB962C8B-B14F-4D97-AF65-F5344CB8AC3E}">
        <p14:creationId xmlns="" xmlns:p14="http://schemas.microsoft.com/office/powerpoint/2010/main" val="20649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91" y="3429000"/>
            <a:ext cx="3034550" cy="30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DIRECTOR:  Sergi Luque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CAP D’ESTUDIS: Jordana Garcia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SECRETÀRIA: Carme Jarque</a:t>
            </a:r>
          </a:p>
          <a:p>
            <a:pPr marL="109728" indent="0">
              <a:buNone/>
            </a:pPr>
            <a:endParaRPr lang="ca-ES" dirty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EQUIP DIRECTIU: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323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46152"/>
            <a:ext cx="6768752" cy="5076564"/>
          </a:xfrm>
        </p:spPr>
      </p:pic>
    </p:spTree>
    <p:extLst>
      <p:ext uri="{BB962C8B-B14F-4D97-AF65-F5344CB8AC3E}">
        <p14:creationId xmlns="" xmlns:p14="http://schemas.microsoft.com/office/powerpoint/2010/main" val="19879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41010_1037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7052601" cy="5289451"/>
          </a:xfrm>
        </p:spPr>
      </p:pic>
    </p:spTree>
    <p:extLst>
      <p:ext uri="{BB962C8B-B14F-4D97-AF65-F5344CB8AC3E}">
        <p14:creationId xmlns="" xmlns:p14="http://schemas.microsoft.com/office/powerpoint/2010/main" val="17049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23928" y="5589240"/>
            <a:ext cx="4752528" cy="936104"/>
          </a:xfrm>
        </p:spPr>
        <p:txBody>
          <a:bodyPr/>
          <a:lstStyle/>
          <a:p>
            <a:r>
              <a:rPr lang="es-ES_tradnl" dirty="0" smtClean="0"/>
              <a:t>             PLÀSTICA</a:t>
            </a:r>
            <a:endParaRPr lang="es-ES" dirty="0"/>
          </a:p>
        </p:txBody>
      </p:sp>
      <p:pic>
        <p:nvPicPr>
          <p:cNvPr id="5" name="4 Marcador de contenido" descr="29 taller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20924" cy="4896544"/>
          </a:xfrm>
        </p:spPr>
      </p:pic>
    </p:spTree>
    <p:extLst>
      <p:ext uri="{BB962C8B-B14F-4D97-AF65-F5344CB8AC3E}">
        <p14:creationId xmlns="" xmlns:p14="http://schemas.microsoft.com/office/powerpoint/2010/main" val="7676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        GRUPS INTERACTIUS</a:t>
            </a:r>
            <a:endParaRPr lang="es-ES" dirty="0"/>
          </a:p>
        </p:txBody>
      </p:sp>
      <p:pic>
        <p:nvPicPr>
          <p:cNvPr id="4" name="3 Marcador de contenido" descr="20141104_092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1866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                CIÈNCIES</a:t>
            </a:r>
            <a:endParaRPr lang="es-ES" dirty="0"/>
          </a:p>
        </p:txBody>
      </p:sp>
      <p:pic>
        <p:nvPicPr>
          <p:cNvPr id="4" name="3 Marcador de contenido" descr="14 cienci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8046156" cy="4536504"/>
          </a:xfrm>
        </p:spPr>
      </p:pic>
    </p:spTree>
    <p:extLst>
      <p:ext uri="{BB962C8B-B14F-4D97-AF65-F5344CB8AC3E}">
        <p14:creationId xmlns="" xmlns:p14="http://schemas.microsoft.com/office/powerpoint/2010/main" val="27492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5877272"/>
            <a:ext cx="2962672" cy="70609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 PANELLETS</a:t>
            </a:r>
            <a:endParaRPr lang="es-ES" dirty="0"/>
          </a:p>
        </p:txBody>
      </p:sp>
      <p:pic>
        <p:nvPicPr>
          <p:cNvPr id="4" name="3 Marcador de contenido" descr="13 PANELLET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120680" cy="4525963"/>
          </a:xfrm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611560" y="116632"/>
            <a:ext cx="822960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/>
              <a:t>FESTES I TRADICIONS</a:t>
            </a: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37932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            CASTANYADA</a:t>
            </a:r>
            <a:endParaRPr lang="es-ES" dirty="0"/>
          </a:p>
        </p:txBody>
      </p:sp>
      <p:pic>
        <p:nvPicPr>
          <p:cNvPr id="4" name="3 Marcador de contenido" descr="20141031_101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8326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ANEM A COMPRAR EL SABRE</a:t>
            </a:r>
            <a:endParaRPr lang="es-ES" dirty="0"/>
          </a:p>
        </p:txBody>
      </p:sp>
      <p:pic>
        <p:nvPicPr>
          <p:cNvPr id="4" name="3 Marcador de contenido" descr="16 SABR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5632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               CARNAVAL</a:t>
            </a:r>
            <a:endParaRPr lang="es-ES" dirty="0"/>
          </a:p>
        </p:txBody>
      </p:sp>
      <p:pic>
        <p:nvPicPr>
          <p:cNvPr id="4" name="3 Marcador de contenido" descr="30 CARNAVAL (1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211618"/>
            <a:ext cx="6552728" cy="4914546"/>
          </a:xfrm>
        </p:spPr>
      </p:pic>
    </p:spTree>
    <p:extLst>
      <p:ext uri="{BB962C8B-B14F-4D97-AF65-F5344CB8AC3E}">
        <p14:creationId xmlns="" xmlns:p14="http://schemas.microsoft.com/office/powerpoint/2010/main" val="19406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122912" cy="850106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BOSC DE CAN GARÍ</a:t>
            </a:r>
            <a:endParaRPr lang="es-ES" sz="3600" dirty="0"/>
          </a:p>
        </p:txBody>
      </p:sp>
      <p:pic>
        <p:nvPicPr>
          <p:cNvPr id="4" name="3 Marcador de contenido" descr="1 BOSC DE CAN GARI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7456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P3 A </a:t>
            </a: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Maria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Vilajuana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P3 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B: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Carme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Blanchart</a:t>
            </a:r>
            <a:endParaRPr lang="ca-ES" sz="3600" kern="0" dirty="0" smtClean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b="1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600" b="1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P4 A: </a:t>
            </a:r>
            <a:r>
              <a:rPr lang="ca-ES" sz="3600" b="1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Eli Vázquez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b="1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</a:t>
            </a:r>
            <a:r>
              <a:rPr lang="ca-ES" sz="3700" b="1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</a:t>
            </a:r>
            <a:r>
              <a:rPr lang="ca-ES" sz="3600" b="1" kern="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P4 B: </a:t>
            </a:r>
            <a:r>
              <a:rPr lang="ca-ES" sz="3600" b="1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Mireia </a:t>
            </a:r>
            <a:r>
              <a:rPr lang="ca-ES" sz="3600" b="1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Gilarte</a:t>
            </a:r>
            <a:endParaRPr lang="ca-ES" sz="3600" b="1" kern="0" dirty="0" smtClean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P5 A: Núria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Pujó</a:t>
            </a:r>
            <a:endParaRPr lang="ca-ES" sz="3600" kern="0" dirty="0" smtClean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TUTORA P5 B: Patricia Coma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MÚSICA: Anna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Capdaigua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.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PSICOMOTRICITAT: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Ed. ESPECIAL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Ana de la Rosa ( Laura </a:t>
            </a:r>
            <a:r>
              <a:rPr lang="ca-ES" sz="3600" kern="0" dirty="0" err="1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Morte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REFORÇ: Mercè Isern, Ona Jiménez, Anna Sánchez i Laia Hernández.</a:t>
            </a: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Coordinadora: </a:t>
            </a:r>
            <a:r>
              <a:rPr lang="ca-ES" sz="36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Núria </a:t>
            </a:r>
            <a:r>
              <a:rPr lang="ca-ES" sz="3600" kern="0" dirty="0" err="1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Pujó</a:t>
            </a:r>
            <a:endParaRPr lang="ca-ES" sz="3600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EQUIP DE MESTRES </a:t>
            </a:r>
            <a:r>
              <a:rPr lang="es-E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D’EDUCACIÓ INFANTIL</a:t>
            </a:r>
            <a:endParaRPr lang="es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2060848"/>
            <a:ext cx="18018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ILURO PARK</a:t>
            </a:r>
            <a:endParaRPr lang="es-ES" dirty="0"/>
          </a:p>
        </p:txBody>
      </p:sp>
      <p:pic>
        <p:nvPicPr>
          <p:cNvPr id="4" name="3 Marcador de contenido" descr="33 ILUROPARK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31768"/>
            <a:ext cx="7883299" cy="4434356"/>
          </a:xfrm>
        </p:spPr>
      </p:pic>
    </p:spTree>
    <p:extLst>
      <p:ext uri="{BB962C8B-B14F-4D97-AF65-F5344CB8AC3E}">
        <p14:creationId xmlns="" xmlns:p14="http://schemas.microsoft.com/office/powerpoint/2010/main" val="13363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1 TURO DE CERDANYOLA (8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30501" y="1026897"/>
            <a:ext cx="6500858" cy="487564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dirty="0" smtClean="0"/>
              <a:t>TURÓ DE CERDANYOLA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49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GRÀCIES PER LA VOSTRA ATENCIÓ</a:t>
            </a:r>
          </a:p>
          <a:p>
            <a:pPr marL="109728" indent="0" algn="ctr">
              <a:buNone/>
            </a:pP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BENVINGUTS I BON CURS </a:t>
            </a: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2020 - 2021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PRECS I PREGUNTES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27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11560" y="1484784"/>
            <a:ext cx="8229600" cy="452596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itchFamily="34" charset="0"/>
              <a:buChar char="•"/>
            </a:pPr>
            <a:r>
              <a:rPr lang="es-ES" sz="3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Prevenció</a:t>
            </a:r>
            <a:r>
              <a:rPr lang="es-ES" sz="3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d’higiene</a:t>
            </a:r>
            <a:r>
              <a:rPr lang="es-ES" sz="3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sz="35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</a:t>
            </a:r>
            <a:endParaRPr lang="es-ES" sz="3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s-ES" sz="35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Distanciament físic</a:t>
            </a:r>
          </a:p>
          <a:p>
            <a:pPr lvl="1"/>
            <a:r>
              <a:rPr lang="ca-ES" sz="2000" dirty="0" smtClean="0">
                <a:latin typeface="Calibri" panose="020F0502020204030204" pitchFamily="34" charset="0"/>
              </a:rPr>
              <a:t>Entrades i sortides controlades.</a:t>
            </a:r>
          </a:p>
          <a:p>
            <a:pPr lvl="1"/>
            <a:r>
              <a:rPr lang="ca-ES" sz="2000" dirty="0" smtClean="0">
                <a:latin typeface="Calibri" panose="020F0502020204030204" pitchFamily="34" charset="0"/>
              </a:rPr>
              <a:t>Control de flux de circulació.</a:t>
            </a:r>
          </a:p>
          <a:p>
            <a:pPr lvl="1"/>
            <a:r>
              <a:rPr lang="ca-ES" sz="2000" dirty="0" smtClean="0">
                <a:latin typeface="Calibri" panose="020F0502020204030204" pitchFamily="34" charset="0"/>
              </a:rPr>
              <a:t>Zona de pati exclusiva per cada grup classe.</a:t>
            </a:r>
          </a:p>
          <a:p>
            <a:pPr lvl="1"/>
            <a:r>
              <a:rPr lang="ca-ES" sz="2000" dirty="0" smtClean="0">
                <a:latin typeface="Calibri" panose="020F0502020204030204" pitchFamily="34" charset="0"/>
              </a:rPr>
              <a:t>Grups estables.</a:t>
            </a:r>
          </a:p>
          <a:p>
            <a:pPr lvl="1">
              <a:buNone/>
            </a:pPr>
            <a:endParaRPr lang="ca-ES" sz="2500" dirty="0" smtClean="0">
              <a:latin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Higiene de mans</a:t>
            </a:r>
          </a:p>
          <a:p>
            <a:pPr lvl="1"/>
            <a:r>
              <a:rPr lang="ca-ES" sz="2000" dirty="0" smtClean="0">
                <a:latin typeface="Calibri" panose="020F0502020204030204" pitchFamily="34" charset="0"/>
              </a:rPr>
              <a:t>Mínim 5 cops durant la jornada escolar. </a:t>
            </a:r>
          </a:p>
          <a:p>
            <a:pPr lvl="1">
              <a:buNone/>
            </a:pPr>
            <a:endParaRPr lang="ca-ES" sz="2500" dirty="0" smtClean="0">
              <a:latin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Ventilació de l’aula</a:t>
            </a:r>
          </a:p>
          <a:p>
            <a:pPr lvl="1"/>
            <a:r>
              <a:rPr lang="ca-ES" sz="2200" dirty="0" smtClean="0">
                <a:latin typeface="Calibri" panose="020F0502020204030204" pitchFamily="34" charset="0"/>
              </a:rPr>
              <a:t>Mínim 5 cops durant la jornada escolar. </a:t>
            </a:r>
          </a:p>
          <a:p>
            <a:pPr lvl="1">
              <a:buNone/>
            </a:pPr>
            <a:endParaRPr lang="ca-ES" sz="2200" dirty="0" smtClean="0">
              <a:latin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Desinfecció de material utilitzat</a:t>
            </a:r>
          </a:p>
          <a:p>
            <a:pPr lvl="1"/>
            <a:r>
              <a:rPr lang="ca-ES" sz="2200" dirty="0" smtClean="0">
                <a:latin typeface="Calibri" panose="020F0502020204030204" pitchFamily="34" charset="0"/>
              </a:rPr>
              <a:t>Al final de cada sessió/activitat.</a:t>
            </a:r>
          </a:p>
          <a:p>
            <a:pPr lvl="1">
              <a:buNone/>
            </a:pPr>
            <a:endParaRPr lang="ca-ES" sz="2800" dirty="0" smtClean="0">
              <a:latin typeface="Calibri" panose="020F0502020204030204" pitchFamily="34" charset="0"/>
            </a:endParaRP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ca-ES" sz="2900" dirty="0" smtClean="0">
              <a:latin typeface="Calibri" panose="020F0502020204030204" pitchFamily="34" charset="0"/>
            </a:endParaRPr>
          </a:p>
          <a:p>
            <a:pPr>
              <a:buNone/>
            </a:pPr>
            <a:endParaRPr lang="ca-ES" sz="2900" dirty="0" smtClean="0">
              <a:latin typeface="Calibri" panose="020F0502020204030204" pitchFamily="34" charset="0"/>
            </a:endParaRPr>
          </a:p>
          <a:p>
            <a:pPr lvl="1">
              <a:buNone/>
            </a:pPr>
            <a:endParaRPr lang="ca-ES" sz="2000" dirty="0" smtClean="0">
              <a:latin typeface="Calibri" panose="020F0502020204030204" pitchFamily="34" charset="0"/>
            </a:endParaRPr>
          </a:p>
          <a:p>
            <a:pPr lvl="1"/>
            <a:endParaRPr lang="ca-E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09600" y="1661029"/>
            <a:ext cx="8229600" cy="452596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a-ES" sz="2900" dirty="0" smtClean="0">
                <a:latin typeface="Calibri" panose="020F0502020204030204" pitchFamily="34" charset="0"/>
              </a:rPr>
              <a:t>Ús </a:t>
            </a:r>
            <a:r>
              <a:rPr lang="ca-ES" sz="2900" dirty="0">
                <a:latin typeface="Calibri" panose="020F0502020204030204" pitchFamily="34" charset="0"/>
              </a:rPr>
              <a:t>de </a:t>
            </a:r>
            <a:r>
              <a:rPr lang="ca-ES" sz="2900" dirty="0" smtClean="0">
                <a:latin typeface="Calibri" panose="020F0502020204030204" pitchFamily="34" charset="0"/>
              </a:rPr>
              <a:t>mascareta</a:t>
            </a:r>
          </a:p>
          <a:p>
            <a:pPr lvl="1" algn="just"/>
            <a:r>
              <a:rPr lang="ca-ES" sz="2200" dirty="0" smtClean="0">
                <a:latin typeface="Calibri" panose="020F0502020204030204" pitchFamily="34" charset="0"/>
              </a:rPr>
              <a:t>Obligatòria a tots els espais escolars a primària.</a:t>
            </a:r>
          </a:p>
          <a:p>
            <a:pPr lvl="1" algn="just"/>
            <a:r>
              <a:rPr lang="ca-ES" sz="2200" dirty="0" smtClean="0">
                <a:latin typeface="Calibri" panose="020F0502020204030204" pitchFamily="34" charset="0"/>
              </a:rPr>
              <a:t>Obligatòria a fora del grup estable a infantil (entrades, sortides i passadissos)</a:t>
            </a:r>
            <a:endParaRPr lang="ca-ES" sz="2200" dirty="0">
              <a:latin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</a:rPr>
              <a:t>Requisits d’accés al centre educatiu</a:t>
            </a:r>
          </a:p>
          <a:p>
            <a:pPr lvl="1" algn="just"/>
            <a:r>
              <a:rPr lang="ca-ES" sz="2200" dirty="0" smtClean="0">
                <a:latin typeface="Calibri" panose="020F0502020204030204" pitchFamily="34" charset="0"/>
              </a:rPr>
              <a:t>Signar </a:t>
            </a:r>
            <a:r>
              <a:rPr lang="ca-ES" sz="2200" dirty="0">
                <a:latin typeface="Calibri" panose="020F0502020204030204" pitchFamily="34" charset="0"/>
              </a:rPr>
              <a:t>la declaració de </a:t>
            </a:r>
            <a:r>
              <a:rPr lang="ca-ES" sz="2200" dirty="0" smtClean="0">
                <a:latin typeface="Calibri" panose="020F0502020204030204" pitchFamily="34" charset="0"/>
              </a:rPr>
              <a:t>responsabilitat on ens comprometem a:</a:t>
            </a:r>
          </a:p>
          <a:p>
            <a:pPr lvl="3" algn="just"/>
            <a:r>
              <a:rPr lang="ca-ES" dirty="0" smtClean="0">
                <a:latin typeface="Calibri" panose="020F0502020204030204" pitchFamily="34" charset="0"/>
              </a:rPr>
              <a:t>No presentar cap símptoma COVID (malestar general, mal de cap, tos, febre, mal de coll, diarrea i vòmits)</a:t>
            </a:r>
          </a:p>
          <a:p>
            <a:pPr lvl="3" algn="just"/>
            <a:r>
              <a:rPr lang="ca-ES" dirty="0" smtClean="0">
                <a:latin typeface="Calibri" panose="020F0502020204030204" pitchFamily="34" charset="0"/>
              </a:rPr>
              <a:t>No haver estat en contacte amb cap cas positiu de COVID en els últims 14 dies.</a:t>
            </a:r>
          </a:p>
          <a:p>
            <a:pPr algn="just"/>
            <a:r>
              <a:rPr lang="ca-ES" sz="2900" dirty="0" smtClean="0">
                <a:latin typeface="Calibri" panose="020F0502020204030204" pitchFamily="34" charset="0"/>
              </a:rPr>
              <a:t>Control </a:t>
            </a:r>
            <a:r>
              <a:rPr lang="ca-ES" sz="2900" dirty="0">
                <a:latin typeface="Calibri" panose="020F0502020204030204" pitchFamily="34" charset="0"/>
              </a:rPr>
              <a:t>de </a:t>
            </a:r>
            <a:r>
              <a:rPr lang="ca-ES" sz="2900" dirty="0" smtClean="0">
                <a:latin typeface="Calibri" panose="020F0502020204030204" pitchFamily="34" charset="0"/>
              </a:rPr>
              <a:t>símptomes</a:t>
            </a:r>
          </a:p>
          <a:p>
            <a:pPr lvl="1" algn="just"/>
            <a:r>
              <a:rPr lang="ca-ES" sz="2200" dirty="0" smtClean="0">
                <a:latin typeface="Calibri" panose="020F0502020204030204" pitchFamily="34" charset="0"/>
              </a:rPr>
              <a:t>Control de </a:t>
            </a:r>
            <a:r>
              <a:rPr lang="ca-ES" sz="2200" dirty="0" smtClean="0">
                <a:latin typeface="Calibri" panose="020F0502020204030204" pitchFamily="34" charset="0"/>
              </a:rPr>
              <a:t>temperatura es farà a casa (matí </a:t>
            </a:r>
            <a:r>
              <a:rPr lang="ca-ES" sz="2200" dirty="0" smtClean="0">
                <a:latin typeface="Calibri" panose="020F0502020204030204" pitchFamily="34" charset="0"/>
              </a:rPr>
              <a:t>i tarda).</a:t>
            </a:r>
          </a:p>
          <a:p>
            <a:pPr lvl="1" algn="just"/>
            <a:r>
              <a:rPr lang="ca-ES" sz="2200" dirty="0" smtClean="0">
                <a:latin typeface="Calibri" panose="020F0502020204030204" pitchFamily="34" charset="0"/>
              </a:rPr>
              <a:t>Espais COVID d’aïllament.</a:t>
            </a:r>
            <a:endParaRPr lang="ca-ES" sz="2200" dirty="0">
              <a:latin typeface="Calibri" panose="020F0502020204030204" pitchFamily="34" charset="0"/>
            </a:endParaRPr>
          </a:p>
          <a:p>
            <a:pPr lvl="1"/>
            <a:endParaRPr lang="ca-ES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1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11560" y="19168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ca-ES" sz="2900" dirty="0" smtClean="0">
                <a:latin typeface="Calibri" panose="020F0502020204030204" pitchFamily="34" charset="0"/>
              </a:rPr>
              <a:t>Desdoblament de </a:t>
            </a:r>
            <a:r>
              <a:rPr lang="ca-ES" sz="2900" smtClean="0">
                <a:latin typeface="Calibri" panose="020F0502020204030204" pitchFamily="34" charset="0"/>
              </a:rPr>
              <a:t>grups </a:t>
            </a:r>
            <a:r>
              <a:rPr lang="ca-ES" sz="2900" smtClean="0">
                <a:latin typeface="Calibri" panose="020F0502020204030204" pitchFamily="34" charset="0"/>
              </a:rPr>
              <a:t>(4t</a:t>
            </a:r>
            <a:r>
              <a:rPr lang="ca-ES" sz="2900" dirty="0" smtClean="0">
                <a:latin typeface="Calibri" panose="020F0502020204030204" pitchFamily="34" charset="0"/>
              </a:rPr>
              <a:t>, 5è i 6è)</a:t>
            </a:r>
          </a:p>
          <a:p>
            <a:pPr lvl="1" algn="just"/>
            <a:r>
              <a:rPr lang="ca-ES" sz="2000" dirty="0" smtClean="0">
                <a:latin typeface="Calibri" panose="020F0502020204030204" pitchFamily="34" charset="0"/>
              </a:rPr>
              <a:t>En aquestes edats els alumnes tenen més autonomia a l’hora d’aplicar mesures de seguretat. </a:t>
            </a:r>
          </a:p>
          <a:p>
            <a:pPr marL="393192" lvl="1" indent="0" algn="just">
              <a:buNone/>
            </a:pPr>
            <a:endParaRPr lang="ca-ES" sz="2500" dirty="0" smtClean="0">
              <a:latin typeface="Calibri" panose="020F0502020204030204" pitchFamily="34" charset="0"/>
            </a:endParaRPr>
          </a:p>
          <a:p>
            <a:pPr algn="just"/>
            <a:r>
              <a:rPr lang="ca-ES" sz="2900" dirty="0" smtClean="0">
                <a:latin typeface="Calibri" panose="020F0502020204030204" pitchFamily="34" charset="0"/>
              </a:rPr>
              <a:t>Reforços a les aules no desdoblades. </a:t>
            </a:r>
          </a:p>
          <a:p>
            <a:pPr lvl="1" algn="just"/>
            <a:r>
              <a:rPr lang="ca-ES" sz="2000" dirty="0">
                <a:latin typeface="Calibri" panose="020F0502020204030204" pitchFamily="34" charset="0"/>
              </a:rPr>
              <a:t>Centrem els reforços en els cicles inferiors, per tal de garantir l’aplicació de les mesures de seguretat i per atendre la diversitat a l’aula.</a:t>
            </a:r>
          </a:p>
          <a:p>
            <a:pPr lvl="1" algn="just"/>
            <a:endParaRPr lang="ca-ES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4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="" xmlns:a16="http://schemas.microsoft.com/office/drawing/2014/main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09600" y="16610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a-ES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Entrades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recorregut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607268" y="1500174"/>
            <a:ext cx="1656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Recorregut:</a:t>
            </a:r>
          </a:p>
          <a:p>
            <a:endParaRPr lang="ca-ES" b="1" dirty="0" smtClean="0"/>
          </a:p>
          <a:p>
            <a:r>
              <a:rPr lang="ca-ES" dirty="0" smtClean="0"/>
              <a:t>Els infants entren per la porta de la cotxera (costat porta infantil), passen pel patí de sorra fins a la palmera i cap a les seves respectives aules.</a:t>
            </a:r>
            <a:endParaRPr lang="ca-ES" dirty="0"/>
          </a:p>
        </p:txBody>
      </p:sp>
      <p:pic>
        <p:nvPicPr>
          <p:cNvPr id="1026" name="Picture 2" descr="\\argo1\P\CURS 20-21\PORTES ENTRADES I SORTIDE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71612"/>
            <a:ext cx="4934898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554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2DABDADE-7524-4B50-99C3-B01801BDC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35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S" sz="35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TREVISTES I INFORMES </a:t>
            </a:r>
          </a:p>
          <a:p>
            <a:pPr>
              <a:buNone/>
            </a:pPr>
            <a:endParaRPr lang="es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3 informes, un per trimestre. </a:t>
            </a:r>
          </a:p>
          <a:p>
            <a:pPr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2 entrevistes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al llarg del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curs (presencials o telemàtiques).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Les pot sol·licitar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mestra </a:t>
            </a: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família.</a:t>
            </a: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Les entrevistes són</a:t>
            </a:r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6" algn="just"/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P4 </a:t>
            </a:r>
            <a:r>
              <a:rPr lang="ca-ES" sz="2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</a:t>
            </a:r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dijous </a:t>
            </a:r>
            <a:r>
              <a:rPr lang="ca-ES" sz="2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9</a:t>
            </a:r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2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10h </a:t>
            </a:r>
            <a:endParaRPr lang="ca-ES" sz="29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 algn="just"/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P4 </a:t>
            </a:r>
            <a:r>
              <a:rPr lang="ca-ES" sz="2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dijous de </a:t>
            </a:r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a-ES" sz="29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11h</a:t>
            </a:r>
            <a:endParaRPr lang="ca-ES" dirty="0">
              <a:solidFill>
                <a:schemeClr val="accent2"/>
              </a:solidFill>
            </a:endParaRPr>
          </a:p>
        </p:txBody>
      </p:sp>
      <p:sp>
        <p:nvSpPr>
          <p:cNvPr id="4" name="2 Marcador de texto">
            <a:extLst>
              <a:ext uri="{FF2B5EF4-FFF2-40B4-BE49-F238E27FC236}">
                <a16:creationId xmlns="" xmlns:a16="http://schemas.microsoft.com/office/drawing/2014/main" id="{08A3CF3E-5AB5-4A4F-B9B3-C2A165B5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 ENS COMUNIQUEM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2 Imagen">
            <a:extLst>
              <a:ext uri="{FF2B5EF4-FFF2-40B4-BE49-F238E27FC236}">
                <a16:creationId xmlns="" xmlns:a16="http://schemas.microsoft.com/office/drawing/2014/main" id="{A97C9A80-36F9-411C-81B5-FC0544FE0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490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D9BF046D-5E9C-4851-A65B-0257CC766EF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Circulars de l’escola i WhatsApp (636046909)</a:t>
            </a:r>
          </a:p>
          <a:p>
            <a:pPr>
              <a:defRPr/>
            </a:pP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Cartellera de l’entrada.</a:t>
            </a:r>
          </a:p>
          <a:p>
            <a:pPr>
              <a:defRPr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Nodes de l’escola:</a:t>
            </a:r>
          </a:p>
          <a:p>
            <a:pPr marL="365760" lvl="3" indent="-256032">
              <a:spcBef>
                <a:spcPts val="40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ca-ES" sz="2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	</a:t>
            </a:r>
            <a:r>
              <a:rPr lang="ca-ES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http://agora.xtec.cat/esc-camidelcros</a:t>
            </a:r>
            <a:endParaRPr lang="ca-ES" sz="3200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a-E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Xarxes socials:</a:t>
            </a:r>
          </a:p>
          <a:p>
            <a:pPr marL="109728" indent="0">
              <a:buNone/>
            </a:pP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: escola camí del cros</a:t>
            </a:r>
          </a:p>
          <a:p>
            <a:pPr marL="109728" indent="0">
              <a:buNone/>
            </a:pP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Twitter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: @</a:t>
            </a:r>
            <a:r>
              <a:rPr lang="ca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	Instagram: @</a:t>
            </a:r>
            <a:r>
              <a:rPr lang="ca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2 Marcador de texto">
            <a:extLst>
              <a:ext uri="{FF2B5EF4-FFF2-40B4-BE49-F238E27FC236}">
                <a16:creationId xmlns="" xmlns:a16="http://schemas.microsoft.com/office/drawing/2014/main" id="{F8629B2A-6EB1-47C9-8B54-64153C00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ALTRES VIES DE COMUNICACIÓ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</TotalTime>
  <Words>970</Words>
  <Application>Microsoft Office PowerPoint</Application>
  <PresentationFormat>Presentación en pantalla (4:3)</PresentationFormat>
  <Paragraphs>182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Concurrencia</vt:lpstr>
      <vt:lpstr>REUNIÓ D’INICI DE CURS  P4</vt:lpstr>
      <vt:lpstr>EQUIP DIRECTIU:</vt:lpstr>
      <vt:lpstr>EQUIP DE MESTRES D’EDUCACIÓ INFANTIL</vt:lpstr>
      <vt:lpstr>Diapositiva 4</vt:lpstr>
      <vt:lpstr>Diapositiva 5</vt:lpstr>
      <vt:lpstr>Diapositiva 6</vt:lpstr>
      <vt:lpstr>Diapositiva 7</vt:lpstr>
      <vt:lpstr>COM ENS COMUNIQUEM</vt:lpstr>
      <vt:lpstr>ALTRES VIES DE COMUNICACIÓ</vt:lpstr>
      <vt:lpstr>Diapositiva 10</vt:lpstr>
      <vt:lpstr>ANIVERSARIS  I  JOGUINES</vt:lpstr>
      <vt:lpstr>HIGIENE I SALUT</vt:lpstr>
      <vt:lpstr>ASPECTES A TENIR EN COMPTE</vt:lpstr>
      <vt:lpstr>QUÈ FEM?</vt:lpstr>
      <vt:lpstr>COMUNITAT D’APRENENTATGE     (Actuacions educatives d’èxit)</vt:lpstr>
      <vt:lpstr>SORTIDES</vt:lpstr>
      <vt:lpstr>AMPA</vt:lpstr>
      <vt:lpstr>PSICOMOTRICITAT</vt:lpstr>
      <vt:lpstr>Diapositiva 19</vt:lpstr>
      <vt:lpstr>Diapositiva 20</vt:lpstr>
      <vt:lpstr>Diapositiva 21</vt:lpstr>
      <vt:lpstr>             PLÀSTICA</vt:lpstr>
      <vt:lpstr>        GRUPS INTERACTIUS</vt:lpstr>
      <vt:lpstr>                 CIÈNCIES</vt:lpstr>
      <vt:lpstr> PANELLETS</vt:lpstr>
      <vt:lpstr>             CASTANYADA</vt:lpstr>
      <vt:lpstr>ANEM A COMPRAR EL SABRE</vt:lpstr>
      <vt:lpstr>                CARNAVAL</vt:lpstr>
      <vt:lpstr>BOSC DE CAN GARÍ</vt:lpstr>
      <vt:lpstr>ILURO PARK</vt:lpstr>
      <vt:lpstr>TURÓ DE CERDANYOLA</vt:lpstr>
      <vt:lpstr>                PRECS I PREGUNTES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DE PARES DE 5è</dc:title>
  <dc:creator>usuari</dc:creator>
  <cp:lastModifiedBy>Prof</cp:lastModifiedBy>
  <cp:revision>164</cp:revision>
  <dcterms:created xsi:type="dcterms:W3CDTF">2014-09-12T15:00:41Z</dcterms:created>
  <dcterms:modified xsi:type="dcterms:W3CDTF">2020-09-08T08:54:59Z</dcterms:modified>
</cp:coreProperties>
</file>