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9"/>
  </p:notesMasterIdLst>
  <p:sldIdLst>
    <p:sldId id="256" r:id="rId2"/>
    <p:sldId id="263" r:id="rId3"/>
    <p:sldId id="292" r:id="rId4"/>
    <p:sldId id="293" r:id="rId5"/>
    <p:sldId id="294" r:id="rId6"/>
    <p:sldId id="295" r:id="rId7"/>
    <p:sldId id="257" r:id="rId8"/>
    <p:sldId id="282" r:id="rId9"/>
    <p:sldId id="283" r:id="rId10"/>
    <p:sldId id="284" r:id="rId11"/>
    <p:sldId id="285" r:id="rId12"/>
    <p:sldId id="286" r:id="rId13"/>
    <p:sldId id="273" r:id="rId14"/>
    <p:sldId id="287" r:id="rId15"/>
    <p:sldId id="288" r:id="rId16"/>
    <p:sldId id="289" r:id="rId17"/>
    <p:sldId id="275" r:id="rId18"/>
    <p:sldId id="262" r:id="rId19"/>
    <p:sldId id="271" r:id="rId20"/>
    <p:sldId id="276" r:id="rId21"/>
    <p:sldId id="274" r:id="rId22"/>
    <p:sldId id="278" r:id="rId23"/>
    <p:sldId id="290" r:id="rId24"/>
    <p:sldId id="265" r:id="rId25"/>
    <p:sldId id="277" r:id="rId26"/>
    <p:sldId id="267" r:id="rId27"/>
    <p:sldId id="268" r:id="rId2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68" autoAdjust="0"/>
    <p:restoredTop sz="94660"/>
  </p:normalViewPr>
  <p:slideViewPr>
    <p:cSldViewPr>
      <p:cViewPr>
        <p:scale>
          <a:sx n="70" d="100"/>
          <a:sy n="70" d="100"/>
        </p:scale>
        <p:origin x="-52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1C88B-2D83-4911-9C9E-161D76759771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4BA48-2AC6-45E4-B19D-274571ED01F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22781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es/url?sa=i&amp;rct=j&amp;q=&amp;esrc=s&amp;source=images&amp;cd=&amp;cad=rja&amp;uact=8&amp;docid=MKhhP2FepcqUAM&amp;tbnid=jM0Bs63Bz6_uEM:&amp;ved=0CAcQjRw&amp;url=http://www.mama2punto0.cl/vida-sana/pruebas-semestrales-claves-para-motivar-a-los-ninos-a-estudiar/attachment/nino-estudiando/&amp;ei=GRYTVMPLDcuVarLqgaAO&amp;psig=AFQjCNEmgvCwUD2e19AX2OZN9vzdr5gYhg&amp;ust=141062336046606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332656"/>
            <a:ext cx="6334472" cy="1440159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REUNIÓ DE PARES DE 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2n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7"/>
            <a:ext cx="3168352" cy="422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t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641601"/>
            <a:ext cx="4691113" cy="1659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F54C5526-2BC6-4D77-BDD0-9BFDA7748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Les franges horàries seran:</a:t>
            </a:r>
          </a:p>
          <a:p>
            <a:pPr marL="109728" indent="0">
              <a:buNone/>
            </a:pP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- Dues sessions al matí: abans i després del pati</a:t>
            </a:r>
            <a:endParaRPr lang="ca-ES" sz="30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Pati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de 10:30h a </a:t>
            </a: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11:00h</a:t>
            </a:r>
            <a:endParaRPr lang="ca-ES" sz="30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Una</a:t>
            </a:r>
            <a:r>
              <a:rPr lang="ca-ES" sz="3000" b="1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a la tarda.</a:t>
            </a:r>
          </a:p>
          <a:p>
            <a:pPr>
              <a:buNone/>
            </a:pPr>
            <a:endParaRPr lang="es-E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Us farem arribar l’horari </a:t>
            </a:r>
            <a:r>
              <a:rPr lang="ca-ES" sz="3000" dirty="0">
                <a:latin typeface="Calibri" panose="020F0502020204030204" pitchFamily="34" charset="0"/>
                <a:cs typeface="Calibri" panose="020F0502020204030204" pitchFamily="34" charset="0"/>
              </a:rPr>
              <a:t>per casa. 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S’ ha de mirar el que li toca </a:t>
            </a:r>
            <a:r>
              <a:rPr lang="es-ES" sz="3000" kern="0" dirty="0" err="1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fer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cada </a:t>
            </a:r>
            <a:r>
              <a:rPr lang="es-ES" sz="3000" kern="0" dirty="0" err="1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dia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i portar el que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calgui.</a:t>
            </a:r>
          </a:p>
          <a:p>
            <a:endParaRPr lang="ca-ES" dirty="0"/>
          </a:p>
        </p:txBody>
      </p:sp>
      <p:sp>
        <p:nvSpPr>
          <p:cNvPr id="4" name="6 Título">
            <a:extLst>
              <a:ext uri="{FF2B5EF4-FFF2-40B4-BE49-F238E27FC236}">
                <a16:creationId xmlns="" xmlns:a16="http://schemas.microsoft.com/office/drawing/2014/main" id="{E6248948-F3A6-46D6-BF3B-C22624E7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HORARIS</a:t>
            </a:r>
          </a:p>
        </p:txBody>
      </p:sp>
      <p:pic>
        <p:nvPicPr>
          <p:cNvPr id="5" name="9 Marcador de contenido" descr="untitled.png">
            <a:extLst>
              <a:ext uri="{FF2B5EF4-FFF2-40B4-BE49-F238E27FC236}">
                <a16:creationId xmlns="" xmlns:a16="http://schemas.microsoft.com/office/drawing/2014/main" id="{78EFE1F5-8189-4365-B176-C7AC78EDFE1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265510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1982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A56FF45E-F676-4F00-8FE5-1F371CC3C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L ‘assistència és </a:t>
            </a:r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obligatòria. En </a:t>
            </a:r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cas d’absència cal portar  justificant o justificar-ho a l’agenda per escrit. </a:t>
            </a:r>
          </a:p>
          <a:p>
            <a:pPr>
              <a:buNone/>
            </a:pPr>
            <a:endParaRPr lang="es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3300" dirty="0">
                <a:latin typeface="Calibri" panose="020F0502020204030204" pitchFamily="34" charset="0"/>
                <a:cs typeface="Calibri" panose="020F0502020204030204" pitchFamily="34" charset="0"/>
              </a:rPr>
              <a:t>Cal arribar </a:t>
            </a:r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puntualment a l’escola. Es portarà un registre d’absències i retards. </a:t>
            </a:r>
          </a:p>
          <a:p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 Els horaris d’obertura del centre seran a les 8:55h i a les </a:t>
            </a:r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14:55h però cal respectar el torn d’entrada que teniu assignat per curs.</a:t>
            </a: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FF75C9FC-E451-46C7-83FE-265BB8CBB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6 Título">
            <a:extLst>
              <a:ext uri="{FF2B5EF4-FFF2-40B4-BE49-F238E27FC236}">
                <a16:creationId xmlns="" xmlns:a16="http://schemas.microsoft.com/office/drawing/2014/main" id="{A92E6AED-6762-4E6A-967A-F9BC353F7E2D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ASSISTÈNCIA</a:t>
            </a:r>
          </a:p>
        </p:txBody>
      </p:sp>
    </p:spTree>
    <p:extLst>
      <p:ext uri="{BB962C8B-B14F-4D97-AF65-F5344CB8AC3E}">
        <p14:creationId xmlns="" xmlns:p14="http://schemas.microsoft.com/office/powerpoint/2010/main" val="149109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C4698AE9-AA7F-48A7-B45D-807ED4058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81328"/>
            <a:ext cx="8507288" cy="4525963"/>
          </a:xfrm>
        </p:spPr>
        <p:txBody>
          <a:bodyPr>
            <a:normAutofit fontScale="85000" lnSpcReduction="10000"/>
          </a:bodyPr>
          <a:lstStyle/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És el vehicle de comunicació entre l’escola i la família.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Apuntem les </a:t>
            </a:r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feines , recordem les sortides  </a:t>
            </a:r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i els materials a dur.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Hi posem les hores d’entrevista i comunicacions importants.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Les faltes d’assistència i retard es justifiquen per escrit a l’agenda.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revisar cada dia, i cal signar les notificacions, si n’hi ha</a:t>
            </a:r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... Si  ens feu un escrit, recordeu al nen/a que ens l’ensenyi. </a:t>
            </a:r>
          </a:p>
          <a:p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297B298-D655-4E20-8EC9-D39AC1DFF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1 Título">
            <a:extLst>
              <a:ext uri="{FF2B5EF4-FFF2-40B4-BE49-F238E27FC236}">
                <a16:creationId xmlns="" xmlns:a16="http://schemas.microsoft.com/office/drawing/2014/main" id="{0B2F3456-69C7-4966-9E97-7BC8D9895775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ÚS DE L’AGENDA</a:t>
            </a:r>
          </a:p>
        </p:txBody>
      </p:sp>
      <p:pic>
        <p:nvPicPr>
          <p:cNvPr id="5" name="6 Marcador de contenido" descr="agenda.jpg">
            <a:extLst>
              <a:ext uri="{FF2B5EF4-FFF2-40B4-BE49-F238E27FC236}">
                <a16:creationId xmlns="" xmlns:a16="http://schemas.microsoft.com/office/drawing/2014/main" id="{A386EF76-AB84-4C05-B55B-2C84DEFD743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56376" y="5517232"/>
            <a:ext cx="976609" cy="111215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2600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endParaRPr lang="es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El material d’ús habitual serà individual: cada alumne/a disposarà d’un estoig.</a:t>
            </a:r>
          </a:p>
          <a:p>
            <a:endParaRPr lang="ca-ES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El material d’ús menys freqüent és comunitari (retoladors, regle, etc.). Han de respectar-lo. Es desinfectarà després del seu ús. </a:t>
            </a: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 haver pagat la quota de material comú. </a:t>
            </a:r>
            <a:endParaRPr lang="ca-ES" sz="3300" dirty="0" smtClean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buNone/>
            </a:pPr>
            <a:endParaRPr lang="ca-ES" sz="3300" dirty="0">
              <a:solidFill>
                <a:srgbClr val="000000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r>
              <a:rPr lang="ca-ES" sz="3300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En cas </a:t>
            </a:r>
            <a:r>
              <a:rPr lang="ca-ES" sz="3300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d’haver-ne  </a:t>
            </a:r>
            <a:r>
              <a:rPr lang="ca-ES" sz="3300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fet un mal ús, la família es farà càrrec de la despesa del material.</a:t>
            </a:r>
          </a:p>
          <a:p>
            <a:pPr marL="457200" indent="-45720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2800" dirty="0">
              <a:solidFill>
                <a:srgbClr val="000000"/>
              </a:solidFill>
              <a:latin typeface="Comic Sans MS" pitchFamily="66" charset="0"/>
              <a:ea typeface="Arial Unicode MS" pitchFamily="2"/>
              <a:cs typeface="Tahoma" pitchFamily="2"/>
            </a:endParaRPr>
          </a:p>
          <a:p>
            <a:pPr marL="0" lvl="0" indent="0">
              <a:spcBef>
                <a:spcPts val="60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dirty="0">
                <a:solidFill>
                  <a:srgbClr val="000000"/>
                </a:solidFill>
                <a:latin typeface="Comic Sans MS" pitchFamily="66" charset="0"/>
                <a:ea typeface="Arial Unicode MS" pitchFamily="2"/>
                <a:cs typeface="Tahoma" pitchFamily="2"/>
              </a:rPr>
              <a:t>		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MATERIAL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106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400B7AA7-18CD-494F-844F-F173057E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Els dimecres i divendres portaran la carpeta blava amb els deures i els divendres, un llibre de lectura.</a:t>
            </a:r>
          </a:p>
          <a:p>
            <a:pPr>
              <a:buNone/>
            </a:pPr>
            <a:endParaRPr lang="ca-E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Els dilluns i els dijous s’han de portar els deures fets dins la carpeta. Els dijous tornaran el llibre de lectura.</a:t>
            </a:r>
          </a:p>
          <a:p>
            <a:pPr>
              <a:buNone/>
            </a:pPr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llegir cada </a:t>
            </a:r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dia.</a:t>
            </a:r>
          </a:p>
          <a:p>
            <a:endParaRPr lang="ca-E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És important que facin els deures sols i després els reviseu. </a:t>
            </a:r>
          </a:p>
          <a:p>
            <a:endParaRPr lang="ca-E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="" xmlns:a16="http://schemas.microsoft.com/office/drawing/2014/main" id="{B9A9102A-8F9C-4EFD-AB44-8B8E2562B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DEURES </a:t>
            </a:r>
            <a:endParaRPr lang="es-E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 descr="https://encrypted-tbn1.gstatic.com/images?q=tbn:ANd9GcTQUnd7uA1pwqpEk6DT93JbvVxeZyDwZeZ152rCo2FOg2QVg_70EQ">
            <a:hlinkClick r:id="rId2"/>
            <a:extLst>
              <a:ext uri="{FF2B5EF4-FFF2-40B4-BE49-F238E27FC236}">
                <a16:creationId xmlns="" xmlns:a16="http://schemas.microsoft.com/office/drawing/2014/main" id="{EBEAC03B-A3FB-4284-89BE-FFFA005CB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731" y="274638"/>
            <a:ext cx="1461973" cy="1195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420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2EC9C472-A8F5-4E2B-8D30-F9DB8516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A l’escola NO es pot portar cap tipus d’aparells electrònics, diners, joguines, cromos, </a:t>
            </a:r>
            <a:r>
              <a:rPr lang="ca-ES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vambes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 rodes, </a:t>
            </a:r>
            <a:r>
              <a:rPr lang="ca-ES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vambes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amb llums...</a:t>
            </a:r>
          </a:p>
          <a:p>
            <a:pPr marL="109728" indent="0">
              <a:buNone/>
            </a:pPr>
            <a:endParaRPr lang="ca-E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Si es troba algun d’aquests objectes es portarà a direcció i l’hauran de venir a recollir els pares.</a:t>
            </a:r>
          </a:p>
          <a:p>
            <a:pPr marL="109728" indent="0">
              <a:buNone/>
            </a:pPr>
            <a:endParaRPr lang="ca-E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Aniversaris: per la situació excepcional del COVID-19</a:t>
            </a:r>
            <a:r>
              <a:rPr lang="ca-ES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no es pot portar menjar.</a:t>
            </a:r>
          </a:p>
          <a:p>
            <a:pPr marL="109728" indent="0">
              <a:buNone/>
            </a:pPr>
            <a:endParaRPr lang="ca-E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No es poden donar les targetes d’invitació dins de la classe.</a:t>
            </a:r>
          </a:p>
          <a:p>
            <a:pPr>
              <a:buNone/>
            </a:pPr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="" xmlns:a16="http://schemas.microsoft.com/office/drawing/2014/main" id="{2D869870-3DF8-4A6A-9BAF-4A904D5CE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s-ES" sz="2400" dirty="0"/>
              <a:t/>
            </a:r>
            <a:br>
              <a:rPr lang="es-ES" sz="2400" dirty="0"/>
            </a:b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ANIVERSARIS,</a:t>
            </a:r>
            <a:b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800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APARELLS ELECTRÒNICS, JOGUINES, DINERS </a:t>
            </a:r>
            <a:endParaRPr lang="ca-ES" sz="2800" dirty="0">
              <a:solidFill>
                <a:schemeClr val="bg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987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4EEC5052-D6B8-413C-92C5-2C56231A4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0806"/>
          </a:xfrm>
        </p:spPr>
        <p:txBody>
          <a:bodyPr>
            <a:normAutofit fontScale="55000" lnSpcReduction="20000"/>
          </a:bodyPr>
          <a:lstStyle/>
          <a:p>
            <a:r>
              <a:rPr lang="ca-ES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HIGIENE I SALUT:</a:t>
            </a:r>
          </a:p>
          <a:p>
            <a:pPr marL="109728" indent="0"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-  Cal venir net a l’escola.</a:t>
            </a:r>
          </a:p>
          <a:p>
            <a:pPr>
              <a:buFont typeface="Wingdings 2" pitchFamily="18" charset="2"/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No venir a escola quan tingui: febre, diarrea, erupcions contagioses, polls i llémenes.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Administració de medicaments amb recepta mèdica i autorització signada</a:t>
            </a:r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Tx/>
              <a:buChar char="-"/>
            </a:pPr>
            <a:endParaRPr lang="ca-ES" sz="2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Autorització administració paracetamol.</a:t>
            </a: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La cobertura mèdica dels alumnes és la mateixa que les famílies.</a:t>
            </a:r>
          </a:p>
          <a:p>
            <a:pPr>
              <a:buFontTx/>
              <a:buChar char="-"/>
            </a:pPr>
            <a:endParaRPr lang="ca-ES" sz="2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Portar dues caixes de mocadors de paper i dos rotlles de paper de cuina.</a:t>
            </a: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Esmorzars:                     Dimarts i dijous fruita. </a:t>
            </a:r>
          </a:p>
          <a:p>
            <a:pPr marL="109728" indent="0">
              <a:buNone/>
            </a:pP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                                            Dilluns i dimecres </a:t>
            </a: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entrepà.</a:t>
            </a:r>
            <a:endParaRPr lang="ca-ES" sz="2900" b="1" u="sng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600200" lvl="6" indent="0"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Divendres lliure</a:t>
            </a: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.</a:t>
            </a:r>
          </a:p>
          <a:p>
            <a:pPr marL="1600200" lvl="6" indent="0">
              <a:buNone/>
            </a:pP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                  </a:t>
            </a:r>
            <a:r>
              <a:rPr lang="ca-ES" sz="2900" b="1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Sempre dins d’una carmanyola.</a:t>
            </a:r>
            <a:endParaRPr lang="ca-ES" sz="2900" b="1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="" xmlns:a16="http://schemas.microsoft.com/office/drawing/2014/main" id="{70F9BA95-E5FC-4A75-A20C-F4BEC8F47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HÀBITS SALUDABLES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1 Imagen">
            <a:extLst>
              <a:ext uri="{FF2B5EF4-FFF2-40B4-BE49-F238E27FC236}">
                <a16:creationId xmlns="" xmlns:a16="http://schemas.microsoft.com/office/drawing/2014/main" id="{44C8FADB-B07B-4B2E-93E4-528D1123AC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941168"/>
            <a:ext cx="1960241" cy="131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57133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3996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a-ES" sz="2400" b="1" u="sng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NORMES:</a:t>
            </a:r>
          </a:p>
          <a:p>
            <a:pPr marL="109728" indent="0" algn="just">
              <a:buNone/>
            </a:pPr>
            <a:endParaRPr lang="ca-ES" sz="2400" b="1" u="sng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 algn="just">
              <a:buNone/>
            </a:pPr>
            <a:r>
              <a:rPr lang="ca-ES" sz="24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-És important el seu compliment per tal d’aprendre a viure en societat. Estan escrites a l’agenda.</a:t>
            </a:r>
          </a:p>
          <a:p>
            <a:pPr algn="just"/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a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AUTONOMIA:</a:t>
            </a:r>
          </a:p>
          <a:p>
            <a:pPr marL="109728" indent="0" algn="just">
              <a:buNone/>
            </a:pPr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Tx/>
              <a:buChar char="-"/>
            </a:pPr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Ajudar els vostres fills a preparar-se  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motxilla </a:t>
            </a:r>
            <a:r>
              <a:rPr lang="ca-E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d’EF</a:t>
            </a:r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(tovallola petita i una samarreta de recanvi).</a:t>
            </a:r>
            <a:endParaRPr lang="ca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Tx/>
              <a:buChar char="-"/>
            </a:pPr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Fer-los responsables de portar el material i els deures.</a:t>
            </a:r>
            <a:endParaRPr lang="ca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HÀBITS I NORMES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69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7920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BIBLIOTECA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016824" cy="4514056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a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 haurà una biblioteca de préstec d’aula.</a:t>
            </a:r>
          </a:p>
          <a:p>
            <a:pPr algn="just"/>
            <a:endParaRPr lang="ca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a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Aquest curs no hi haurà servei de biblioteca escolar, ja que hem habilitat la biblioteca per fer una aula.</a:t>
            </a:r>
          </a:p>
          <a:p>
            <a:pPr algn="just"/>
            <a:endParaRPr lang="ca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a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S’han d’acostumar a utilitzar les biblioteques que tenen al seu abast (Pompeu Fabra, Antoni Comas...).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845" y="3861048"/>
            <a:ext cx="947414" cy="102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Recordem que els llibres són una eina d’ajuda, una eina més de treball. No l’única.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MATEMÀTIQUES I LLENGÜES: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 les àrees de matemàtiques, català i anglès es farà 1 sessió de GRUPS INTERACTIUS.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Tant a </a:t>
            </a:r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català com a castellà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treballa a partir de tipologies textuals. 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388755"/>
            <a:ext cx="1871662" cy="1024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728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048" y="3140968"/>
            <a:ext cx="3322693" cy="3321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DIRECTOR:  Sergi Luque</a:t>
            </a: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CAP D’ESTUDIS: Jordana Garcia</a:t>
            </a: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SECRETÀRIA: Carme Jarque</a:t>
            </a:r>
          </a:p>
          <a:p>
            <a:pPr marL="109728" indent="0">
              <a:buNone/>
            </a:pPr>
            <a:endParaRPr lang="ca-ES" dirty="0">
              <a:latin typeface="+mj-lt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DIRECTIU: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44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ca-ES" dirty="0"/>
          </a:p>
          <a:p>
            <a:pPr marL="109728" indent="0">
              <a:buNone/>
            </a:pPr>
            <a:r>
              <a:rPr lang="ca-ES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MEDI NATURAL I SOCIAL:</a:t>
            </a:r>
          </a:p>
          <a:p>
            <a:pPr marL="109728" indent="0">
              <a:buNone/>
            </a:pPr>
            <a:endParaRPr lang="ca-ES" sz="32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natural: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projecte Ciències 6.12.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Social: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temes de proximitat.</a:t>
            </a:r>
          </a:p>
          <a:p>
            <a:pPr marL="109728" indent="0">
              <a:buNone/>
            </a:pPr>
            <a:endParaRPr lang="ca-ES" dirty="0"/>
          </a:p>
          <a:p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513118"/>
            <a:ext cx="853008" cy="1201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8334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DD6B7DC9-706A-4F48-A36A-510E00932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507288" cy="4611968"/>
          </a:xfrm>
        </p:spPr>
        <p:txBody>
          <a:bodyPr>
            <a:normAutofit fontScale="92500" lnSpcReduction="20000"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TALLERS: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faran 4 tallers: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informàtica,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volum, pintura i collage.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EN VALORS/ CULTURA RELIGIOSA: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àmbit avaluable + acció </a:t>
            </a:r>
            <a:r>
              <a:rPr lang="ca-ES" dirty="0" err="1">
                <a:latin typeface="Calibri" panose="020F0502020204030204" pitchFamily="34" charset="0"/>
                <a:cs typeface="Calibri" panose="020F0502020204030204" pitchFamily="34" charset="0"/>
              </a:rPr>
              <a:t>tutorial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 (individual i col·lectiva ).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FÍSICA: 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r>
              <a:rPr lang="ca-ES" sz="2800" kern="0" dirty="0" err="1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Equipació</a:t>
            </a: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adient per fer l’àrea.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r>
              <a:rPr lang="ca-ES" sz="28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Samarreta de recanvi  </a:t>
            </a: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i tovallola.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puntuals, nota a l’agenda.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greus, cal certificat mèdic</a:t>
            </a:r>
            <a:r>
              <a:rPr lang="ca-ES" sz="28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PISCINA: per confirmar </a:t>
            </a:r>
            <a:r>
              <a:rPr lang="ca-ES" sz="2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inici. </a:t>
            </a:r>
            <a:r>
              <a:rPr lang="ca-ES" sz="2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Els dijous.</a:t>
            </a:r>
            <a:endParaRPr lang="ca-ES" sz="2600" kern="0" dirty="0" smtClean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altLang="es-ES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+mj-lt"/>
            </a:endParaRPr>
          </a:p>
          <a:p>
            <a:endParaRPr lang="ca-ES" dirty="0"/>
          </a:p>
          <a:p>
            <a:endParaRPr lang="ca-ES" dirty="0"/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E2A2D79E-571C-4196-B4E5-4D1EFB5612E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206" y="4071942"/>
            <a:ext cx="1152475" cy="155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404581"/>
            <a:ext cx="946448" cy="107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8558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95943"/>
          </a:xfrm>
        </p:spPr>
        <p:txBody>
          <a:bodyPr>
            <a:normAutofit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MÚSICA: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ús del quadern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pautat, danses i cançons populars. 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treballarem dins l’horari una tarda a la setmana, partint dels interessos dels alumnes.</a:t>
            </a:r>
          </a:p>
          <a:p>
            <a:pPr marL="109728" indent="0">
              <a:buNone/>
            </a:pPr>
            <a:r>
              <a:rPr lang="ca-ES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 NOM DE LA </a:t>
            </a:r>
            <a:r>
              <a:rPr lang="ca-ES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CLASSE: </a:t>
            </a:r>
          </a:p>
          <a:p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El treballarem durant el mes de setembre i us demanarem la vostra col·laboració. 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54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02FF3334-A537-486E-B2C7-371247D5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1844824"/>
            <a:ext cx="8229600" cy="4525963"/>
          </a:xfrm>
        </p:spPr>
        <p:txBody>
          <a:bodyPr/>
          <a:lstStyle/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GRUPS INTERACTIUS: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quatre grups i quatre activitats diferents amb un mínim de dos mestres a l’aula. 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TERTÚLIES LITERÀRIES DIALÒGIQUES: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Lectura de clàssics universals.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Conte de Nadal de Charles Dickens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VOLUNTARIAT: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borsa de voluntaris per grups interactius i sortides. </a:t>
            </a:r>
            <a:r>
              <a:rPr lang="ca-E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*Queda suspès</a:t>
            </a:r>
            <a:endParaRPr lang="ca-ES" dirty="0"/>
          </a:p>
        </p:txBody>
      </p:sp>
      <p:sp>
        <p:nvSpPr>
          <p:cNvPr id="4" name="Título 2">
            <a:extLst>
              <a:ext uri="{FF2B5EF4-FFF2-40B4-BE49-F238E27FC236}">
                <a16:creationId xmlns="" xmlns:a16="http://schemas.microsoft.com/office/drawing/2014/main" id="{CC044D41-AE15-4BE9-B7E9-DAB7321BA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COMUNITAT D’APRENENTATGE     (Actuacions educatives d’èxit)</a:t>
            </a:r>
          </a:p>
        </p:txBody>
      </p:sp>
    </p:spTree>
    <p:extLst>
      <p:ext uri="{BB962C8B-B14F-4D97-AF65-F5344CB8AC3E}">
        <p14:creationId xmlns="" xmlns:p14="http://schemas.microsoft.com/office/powerpoint/2010/main" val="312123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968552"/>
          </a:xfrm>
        </p:spPr>
        <p:txBody>
          <a:bodyPr>
            <a:normAutofit fontScale="92500"/>
          </a:bodyPr>
          <a:lstStyle/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PAGAMENT ES FARÀ A TRAVÉS </a:t>
            </a: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TPV SORTIDA </a:t>
            </a: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 SORTIDA. </a:t>
            </a:r>
            <a:endParaRPr lang="ca-E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ca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TPV ES TANCARÀ </a:t>
            </a:r>
            <a:r>
              <a:rPr lang="ca-ES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QUATRE</a:t>
            </a: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DIES </a:t>
            </a:r>
            <a:r>
              <a:rPr lang="ca-E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ABANS DE LA SORTIDA. 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</a:t>
            </a:r>
            <a:r>
              <a:rPr lang="ca-E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COP </a:t>
            </a:r>
            <a:r>
              <a:rPr lang="ca-ES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TANCAT </a:t>
            </a:r>
            <a:r>
              <a:rPr lang="ca-E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S’ADMETRÀ CAP PAGAMENT.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2400" b="1" dirty="0" smtClean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3200" b="1" dirty="0" smtClean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Colònies</a:t>
            </a:r>
            <a:r>
              <a:rPr lang="ca-ES" sz="3200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: </a:t>
            </a:r>
            <a:r>
              <a:rPr lang="ca-ES" sz="3200" dirty="0" smtClean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Castell de Fluvià. </a:t>
            </a:r>
            <a:r>
              <a:rPr lang="ca-ES" sz="3200" dirty="0" err="1" smtClean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Sta</a:t>
            </a:r>
            <a:r>
              <a:rPr lang="ca-ES" sz="3200" dirty="0" smtClean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Maria de Palautordera.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3200" dirty="0" smtClean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Tres  dies i dues nits. Es faran tres pagaments.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400" dirty="0" smtClean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ca-ES" sz="2400" dirty="0" smtClean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Ja anirem informant.</a:t>
            </a:r>
            <a:endParaRPr lang="ca-ES" sz="2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SORTIDES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582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2084152"/>
            <a:ext cx="8229600" cy="4525963"/>
          </a:xfrm>
        </p:spPr>
        <p:txBody>
          <a:bodyPr/>
          <a:lstStyle/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La roba, les </a:t>
            </a:r>
            <a:r>
              <a:rPr lang="ca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motxilles, </a:t>
            </a:r>
            <a:r>
              <a:rPr lang="ca-ES" altLang="es-ES" sz="360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les mascaretes </a:t>
            </a:r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i les carmanyoles han d’anar marcades amb el nom i curs.</a:t>
            </a:r>
          </a:p>
          <a:p>
            <a:pPr marL="109728" indent="0">
              <a:buNone/>
            </a:pPr>
            <a:endParaRPr lang="ca-ES" altLang="es-ES" sz="3600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Els abrics, jaquetes, jerseis i bates marcats i amb </a:t>
            </a:r>
            <a:r>
              <a:rPr lang="ca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vetes </a:t>
            </a:r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per poder-los penjar.</a:t>
            </a:r>
          </a:p>
          <a:p>
            <a:pPr marL="109728" indent="0">
              <a:buNone/>
            </a:pPr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ALTRES</a:t>
            </a:r>
          </a:p>
        </p:txBody>
      </p:sp>
    </p:spTree>
    <p:extLst>
      <p:ext uri="{BB962C8B-B14F-4D97-AF65-F5344CB8AC3E}">
        <p14:creationId xmlns="" xmlns:p14="http://schemas.microsoft.com/office/powerpoint/2010/main" val="189253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Telèfon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de l ’ AMPA</a:t>
            </a:r>
          </a:p>
          <a:p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4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616882779</a:t>
            </a:r>
          </a:p>
          <a:p>
            <a:pPr marL="109728" indent="0" algn="ctr">
              <a:buNone/>
            </a:pPr>
            <a:endParaRPr lang="es-ES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És important que el tingueu gravat a la vostra agenda per tal de poder rebre informació. </a:t>
            </a:r>
          </a:p>
          <a:p>
            <a:pPr marL="109728" indent="0">
              <a:buNone/>
            </a:pP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AMPA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46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GRÀCIES PER LA VOSTRA ATENCIÓ</a:t>
            </a:r>
          </a:p>
          <a:p>
            <a:pPr marL="109728" indent="0" algn="ctr">
              <a:buNone/>
            </a:pP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BENVINGUTS I BON CURS </a:t>
            </a:r>
            <a:r>
              <a:rPr lang="es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2020-2021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PRECS I PREGUNTES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277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Prevenció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d’higiene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None/>
            </a:pPr>
            <a:endParaRPr lang="es-ES" sz="2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Distanciament físic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Entrades i sortides controlades.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Control de flux de circulació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Zona de pati exclusiva per cada grup classe.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Grups estables</a:t>
            </a:r>
            <a:r>
              <a:rPr lang="ca-ES" sz="2500" dirty="0" smtClean="0">
                <a:latin typeface="Calibri" panose="020F0502020204030204" pitchFamily="34" charset="0"/>
              </a:rPr>
              <a:t>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Ús obligatori d’una ampolla d’aigua individual amb nom</a:t>
            </a:r>
            <a:r>
              <a:rPr lang="ca-ES" sz="2500" dirty="0" smtClean="0">
                <a:latin typeface="Calibri" panose="020F0502020204030204" pitchFamily="34" charset="0"/>
              </a:rPr>
              <a:t>.</a:t>
            </a:r>
            <a:endParaRPr lang="ca-ES" sz="2500" dirty="0" smtClean="0">
              <a:latin typeface="Calibri" panose="020F0502020204030204" pitchFamily="34" charset="0"/>
            </a:endParaRP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Higiene de mans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Mínim 5 cops durant la jornada escolar</a:t>
            </a:r>
            <a:r>
              <a:rPr lang="ca-ES" sz="2500" dirty="0" smtClean="0">
                <a:latin typeface="Calibri" panose="020F0502020204030204" pitchFamily="34" charset="0"/>
              </a:rPr>
              <a:t>.</a:t>
            </a:r>
          </a:p>
          <a:p>
            <a:pPr lvl="1"/>
            <a:r>
              <a:rPr lang="ca-ES" sz="2400" dirty="0" smtClean="0">
                <a:latin typeface="Calibri" panose="020F0502020204030204" pitchFamily="34" charset="0"/>
              </a:rPr>
              <a:t>Ventilació constant de les aules.</a:t>
            </a:r>
          </a:p>
          <a:p>
            <a:pPr lvl="1">
              <a:buNone/>
            </a:pPr>
            <a:endParaRPr lang="ca-ES" sz="2500" dirty="0" smtClean="0">
              <a:latin typeface="Calibri" panose="020F0502020204030204" pitchFamily="34" charset="0"/>
            </a:endParaRPr>
          </a:p>
          <a:p>
            <a:endParaRPr lang="es-ES_tradnl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sz="2900" dirty="0" smtClean="0">
                <a:latin typeface="Calibri" panose="020F0502020204030204" pitchFamily="34" charset="0"/>
              </a:rPr>
              <a:t>Ús de mascareta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Obligatòria a tots els espais escolars.</a:t>
            </a: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Requisits d’accés al centre educatiu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Signar la declaració de responsabilitat on ens comprometem a:</a:t>
            </a:r>
          </a:p>
          <a:p>
            <a:pPr lvl="3"/>
            <a:r>
              <a:rPr lang="ca-ES" dirty="0" smtClean="0">
                <a:latin typeface="Calibri" panose="020F0502020204030204" pitchFamily="34" charset="0"/>
              </a:rPr>
              <a:t>No presentar cap símptoma COVID (malestar general, mal de cap, tos, febre, mal de coll, diarrea i vòmits)</a:t>
            </a:r>
          </a:p>
          <a:p>
            <a:pPr lvl="3"/>
            <a:r>
              <a:rPr lang="ca-ES" dirty="0" smtClean="0">
                <a:latin typeface="Calibri" panose="020F0502020204030204" pitchFamily="34" charset="0"/>
              </a:rPr>
              <a:t>No haver estat en contacte amb cap cas positiu de COVID en els últims 14 dies.</a:t>
            </a:r>
          </a:p>
          <a:p>
            <a:pPr lvl="1"/>
            <a:endParaRPr lang="ca-ES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Control de símptomes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Control de temperatura </a:t>
            </a:r>
            <a:r>
              <a:rPr lang="ca-ES" sz="2500" dirty="0" smtClean="0">
                <a:latin typeface="Calibri" panose="020F0502020204030204" pitchFamily="34" charset="0"/>
              </a:rPr>
              <a:t>en cas de símptomes.</a:t>
            </a:r>
            <a:endParaRPr lang="ca-ES" sz="2500" dirty="0" smtClean="0">
              <a:latin typeface="Calibri" panose="020F0502020204030204" pitchFamily="34" charset="0"/>
            </a:endParaRP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Espais COVID d’aïllament.</a:t>
            </a:r>
          </a:p>
          <a:p>
            <a:pPr lvl="1"/>
            <a:endParaRPr lang="ca-ES" dirty="0" smtClean="0"/>
          </a:p>
          <a:p>
            <a:endParaRPr lang="es-ES_tradnl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2900" dirty="0" smtClean="0">
                <a:latin typeface="Calibri" panose="020F0502020204030204" pitchFamily="34" charset="0"/>
              </a:rPr>
              <a:t>Desdoblament de grups </a:t>
            </a:r>
            <a:r>
              <a:rPr lang="ca-ES" sz="2900" dirty="0" smtClean="0">
                <a:latin typeface="Calibri" panose="020F0502020204030204" pitchFamily="34" charset="0"/>
              </a:rPr>
              <a:t>(4t</a:t>
            </a:r>
            <a:r>
              <a:rPr lang="ca-ES" sz="2900" dirty="0" smtClean="0">
                <a:latin typeface="Calibri" panose="020F0502020204030204" pitchFamily="34" charset="0"/>
              </a:rPr>
              <a:t>, 5è i 6è)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En aquestes edats els alumnes tenen més autonomia a l’hora d’aplicar mesures de seguretat. </a:t>
            </a:r>
          </a:p>
          <a:p>
            <a:pPr marL="393192" lvl="1" indent="0">
              <a:buNone/>
            </a:pPr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Reforços a les aules no desdoblades. </a:t>
            </a:r>
          </a:p>
          <a:p>
            <a:pPr lvl="1"/>
            <a:r>
              <a:rPr lang="ca-ES" sz="2400" dirty="0" smtClean="0">
                <a:latin typeface="Calibri" panose="020F0502020204030204" pitchFamily="34" charset="0"/>
              </a:rPr>
              <a:t>Centrem els reforços en els cicles inferiors, per tal de garantir l’aplicació de les mesures de seguretat i per atendre la diversitat a l’aula.</a:t>
            </a:r>
          </a:p>
          <a:p>
            <a:endParaRPr lang="es-ES_tradnl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dbbe4931-ea2c-4da4-b3cd-4d53e265a82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428736"/>
            <a:ext cx="4525962" cy="4525962"/>
          </a:xfrm>
        </p:spPr>
      </p:pic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643570" y="2357430"/>
            <a:ext cx="285752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RECORREGUT</a:t>
            </a:r>
            <a:endParaRPr lang="es-ES_tradnl" dirty="0"/>
          </a:p>
        </p:txBody>
      </p:sp>
      <p:sp>
        <p:nvSpPr>
          <p:cNvPr id="8" name="7 Rectángulo"/>
          <p:cNvSpPr/>
          <p:nvPr/>
        </p:nvSpPr>
        <p:spPr>
          <a:xfrm>
            <a:off x="5500694" y="3214686"/>
            <a:ext cx="3143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err="1" smtClean="0"/>
              <a:t>Passadís</a:t>
            </a:r>
            <a:r>
              <a:rPr lang="es-ES" dirty="0" smtClean="0"/>
              <a:t> principal i </a:t>
            </a:r>
            <a:r>
              <a:rPr lang="es-ES" dirty="0" err="1" smtClean="0"/>
              <a:t>passadís</a:t>
            </a:r>
            <a:r>
              <a:rPr lang="es-ES" dirty="0" smtClean="0"/>
              <a:t> rosa </a:t>
            </a:r>
            <a:r>
              <a:rPr lang="es-ES" dirty="0" err="1" smtClean="0"/>
              <a:t>fins</a:t>
            </a:r>
            <a:r>
              <a:rPr lang="es-ES" dirty="0" smtClean="0"/>
              <a:t> </a:t>
            </a:r>
            <a:r>
              <a:rPr lang="es-ES" dirty="0" smtClean="0"/>
              <a:t>a la </a:t>
            </a:r>
            <a:r>
              <a:rPr lang="es-ES" dirty="0" err="1" smtClean="0"/>
              <a:t>classe</a:t>
            </a:r>
            <a:r>
              <a:rPr lang="es-ES" dirty="0" smtClean="0"/>
              <a:t>.</a:t>
            </a:r>
            <a:endParaRPr lang="es-ES_trad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TUTORA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2n 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 : </a:t>
            </a:r>
            <a:r>
              <a:rPr lang="ca-ES" sz="3600" kern="0" dirty="0" err="1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Montgrony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Vilalta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TUTORA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2n 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B: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Eva Ortega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ANGLÈS: 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Ana Trepat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MÚSICA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Anna </a:t>
            </a:r>
            <a:r>
              <a:rPr lang="ca-ES" sz="3600" kern="0" dirty="0" err="1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Capdaigua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Ed. FÍSICA: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Jordi Fernández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Ed.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ESPECIAL (SIEI): Laura </a:t>
            </a:r>
            <a:r>
              <a:rPr lang="ca-ES" sz="3600" kern="0" dirty="0" err="1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Facundo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Coordinadora: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Eva Ortega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 algn="just">
              <a:buNone/>
            </a:pPr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DE MESTRES DE 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2n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7" y="2060848"/>
            <a:ext cx="1801813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2DABDADE-7524-4B50-99C3-B01801BDC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sz="35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s-ES" sz="3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TREVISTES I INFORMES </a:t>
            </a:r>
          </a:p>
          <a:p>
            <a:pPr>
              <a:buNone/>
            </a:pPr>
            <a:endParaRPr lang="es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3 informes, un per trimestre. </a:t>
            </a:r>
          </a:p>
          <a:p>
            <a:pPr marL="109728" indent="0">
              <a:buNone/>
            </a:pPr>
            <a:endParaRPr lang="es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Notes de tallers al 3r trimestre.</a:t>
            </a:r>
          </a:p>
          <a:p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2 entrevistes al llarg del curs. Les pot sol·licitar el mestre o els pares, via </a:t>
            </a:r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agenda i podran ser presencials o telemàtiques.</a:t>
            </a: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Les entrevistes són:</a:t>
            </a:r>
          </a:p>
          <a:p>
            <a:pPr lvl="6"/>
            <a:r>
              <a:rPr lang="ca-ES" sz="29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2n </a:t>
            </a:r>
            <a:r>
              <a:rPr lang="ca-ES" sz="29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A, </a:t>
            </a:r>
            <a:r>
              <a:rPr lang="ca-ES" sz="29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confirmar</a:t>
            </a:r>
            <a:endParaRPr lang="ca-ES" sz="29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6"/>
            <a:r>
              <a:rPr lang="ca-ES" sz="29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2n </a:t>
            </a:r>
            <a:r>
              <a:rPr lang="ca-ES" sz="29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B, </a:t>
            </a:r>
            <a:r>
              <a:rPr lang="ca-ES" sz="29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confirmar</a:t>
            </a:r>
            <a:endParaRPr lang="es-ES" sz="29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2 Marcador de texto">
            <a:extLst>
              <a:ext uri="{FF2B5EF4-FFF2-40B4-BE49-F238E27FC236}">
                <a16:creationId xmlns="" xmlns:a16="http://schemas.microsoft.com/office/drawing/2014/main" id="{08A3CF3E-5AB5-4A4F-B9B3-C2A165B5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COM ENS COMUNIQUEM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2 Imagen">
            <a:extLst>
              <a:ext uri="{FF2B5EF4-FFF2-40B4-BE49-F238E27FC236}">
                <a16:creationId xmlns="" xmlns:a16="http://schemas.microsoft.com/office/drawing/2014/main" id="{A97C9A80-36F9-411C-81B5-FC0544FE01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51028"/>
            <a:ext cx="1439863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490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D9BF046D-5E9C-4851-A65B-0257CC766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Circulars de l’escola i WhatsApp (636046909)</a:t>
            </a:r>
          </a:p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Cartellera de l’entrada.</a:t>
            </a:r>
          </a:p>
          <a:p>
            <a:pPr>
              <a:defRPr/>
            </a:pPr>
            <a:r>
              <a:rPr lang="ca-ES" sz="3200" smtClean="0">
                <a:latin typeface="Calibri" panose="020F0502020204030204" pitchFamily="34" charset="0"/>
                <a:cs typeface="Calibri" panose="020F0502020204030204" pitchFamily="34" charset="0"/>
              </a:rPr>
              <a:t>Nodes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de l’escola </a:t>
            </a:r>
            <a:endParaRPr lang="ca-E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  <a:defRPr/>
            </a:pP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	https://agora.xtec.cat/esc-camidelcros/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Xarxes socials: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Facebook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escola camí del cros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Twitter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@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Instagram: @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2 Marcador de texto">
            <a:extLst>
              <a:ext uri="{FF2B5EF4-FFF2-40B4-BE49-F238E27FC236}">
                <a16:creationId xmlns="" xmlns:a16="http://schemas.microsoft.com/office/drawing/2014/main" id="{F8629B2A-6EB1-47C9-8B54-64153C00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ALTRES VIES DE COMUNICACIÓ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38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Aspect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123</TotalTime>
  <Words>1338</Words>
  <Application>Microsoft Office PowerPoint</Application>
  <PresentationFormat>Presentación en pantalla (4:3)</PresentationFormat>
  <Paragraphs>227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Concurrencia</vt:lpstr>
      <vt:lpstr>REUNIÓ DE PARES DE 2n </vt:lpstr>
      <vt:lpstr>EQUIP DIRECTIU:</vt:lpstr>
      <vt:lpstr>MESURES COVID-19 </vt:lpstr>
      <vt:lpstr>MESURES COVID-19 </vt:lpstr>
      <vt:lpstr>MESURES COVID-19 </vt:lpstr>
      <vt:lpstr>MESURES COVID-19 </vt:lpstr>
      <vt:lpstr>EQUIP DE MESTRES DE 2n</vt:lpstr>
      <vt:lpstr>COM ENS COMUNIQUEM</vt:lpstr>
      <vt:lpstr>ALTRES VIES DE COMUNICACIÓ</vt:lpstr>
      <vt:lpstr>HORARIS</vt:lpstr>
      <vt:lpstr>Diapositiva 11</vt:lpstr>
      <vt:lpstr>Diapositiva 12</vt:lpstr>
      <vt:lpstr>MATERIAL</vt:lpstr>
      <vt:lpstr>DEURES </vt:lpstr>
      <vt:lpstr> ANIVERSARIS, APARELLS ELECTRÒNICS, JOGUINES, DINERS </vt:lpstr>
      <vt:lpstr>HÀBITS SALUDABLES</vt:lpstr>
      <vt:lpstr>HÀBITS I NORMES</vt:lpstr>
      <vt:lpstr>               BIBLIOTECA</vt:lpstr>
      <vt:lpstr>ÀMBITS</vt:lpstr>
      <vt:lpstr>ÀMBITS</vt:lpstr>
      <vt:lpstr>ÀMBITS</vt:lpstr>
      <vt:lpstr>ÀMBITS</vt:lpstr>
      <vt:lpstr>COMUNITAT D’APRENENTATGE     (Actuacions educatives d’èxit)</vt:lpstr>
      <vt:lpstr>SORTIDES</vt:lpstr>
      <vt:lpstr>ALTRES</vt:lpstr>
      <vt:lpstr>AMPA</vt:lpstr>
      <vt:lpstr>                PRECS I PREGUNTES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 DE PARES DE 5è</dc:title>
  <dc:creator>usuari</dc:creator>
  <cp:lastModifiedBy>Prof</cp:lastModifiedBy>
  <cp:revision>186</cp:revision>
  <dcterms:created xsi:type="dcterms:W3CDTF">2014-09-12T15:00:41Z</dcterms:created>
  <dcterms:modified xsi:type="dcterms:W3CDTF">2020-09-07T13:03:56Z</dcterms:modified>
</cp:coreProperties>
</file>