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6" r:id="rId2"/>
    <p:sldId id="263" r:id="rId3"/>
    <p:sldId id="257" r:id="rId4"/>
    <p:sldId id="291" r:id="rId5"/>
    <p:sldId id="293" r:id="rId6"/>
    <p:sldId id="297" r:id="rId7"/>
    <p:sldId id="295" r:id="rId8"/>
    <p:sldId id="282" r:id="rId9"/>
    <p:sldId id="283" r:id="rId10"/>
    <p:sldId id="285" r:id="rId11"/>
    <p:sldId id="288" r:id="rId12"/>
    <p:sldId id="289" r:id="rId13"/>
    <p:sldId id="319" r:id="rId14"/>
    <p:sldId id="299" r:id="rId15"/>
    <p:sldId id="315" r:id="rId16"/>
    <p:sldId id="316" r:id="rId17"/>
    <p:sldId id="318" r:id="rId18"/>
    <p:sldId id="300" r:id="rId19"/>
    <p:sldId id="301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2" r:id="rId28"/>
    <p:sldId id="314" r:id="rId29"/>
    <p:sldId id="268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>
        <p:scale>
          <a:sx n="75" d="100"/>
          <a:sy n="75" d="100"/>
        </p:scale>
        <p:origin x="-378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C88B-2D83-4911-9C9E-161D76759771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4BA48-2AC6-45E4-B19D-274571ED01F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2781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04D4-ECAC-4069-B348-069B76B83092}" type="slidenum">
              <a:rPr lang="es-ES_tradnl" smtClean="0"/>
              <a:pPr/>
              <a:t>18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gora.xtec.cat/esc-camidelcro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6334472" cy="144015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REUNIÓ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D’INICI DE CURS </a:t>
            </a:r>
            <a:b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P5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7"/>
            <a:ext cx="3168352" cy="422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852936"/>
            <a:ext cx="4979145" cy="1761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A56FF45E-F676-4F00-8FE5-1F371CC3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a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És important l’assistència a l’escola. En cas </a:t>
            </a:r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d’absència cal portar  justificant o </a:t>
            </a:r>
            <a:r>
              <a:rPr lang="ca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justificar-ho a la tutora. </a:t>
            </a: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Cal arribar </a:t>
            </a:r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puntualment </a:t>
            </a:r>
            <a:r>
              <a:rPr lang="ca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al centre per tal de no trencar les rutines diàries del grup. </a:t>
            </a:r>
          </a:p>
          <a:p>
            <a:pPr algn="just"/>
            <a:endParaRPr lang="ca-E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portarà un registre d’absències i retards. </a:t>
            </a:r>
          </a:p>
          <a:p>
            <a:pPr>
              <a:buNone/>
            </a:pPr>
            <a:endParaRPr lang="ca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FF75C9FC-E451-46C7-83FE-265BB8CB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6 Título">
            <a:extLst>
              <a:ext uri="{FF2B5EF4-FFF2-40B4-BE49-F238E27FC236}">
                <a16:creationId xmlns:a16="http://schemas.microsoft.com/office/drawing/2014/main" xmlns="" id="{A92E6AED-6762-4E6A-967A-F9BC353F7E2D}"/>
              </a:ext>
            </a:extLst>
          </p:cNvPr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ASSISTÈNCIA</a:t>
            </a:r>
          </a:p>
        </p:txBody>
      </p:sp>
    </p:spTree>
    <p:extLst>
      <p:ext uri="{BB962C8B-B14F-4D97-AF65-F5344CB8AC3E}">
        <p14:creationId xmlns:p14="http://schemas.microsoft.com/office/powerpoint/2010/main" xmlns="" val="14910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2EC9C472-A8F5-4E2B-8D30-F9DB8516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Aniversaris: per la situació excepcional del COVID-19</a:t>
            </a:r>
            <a:r>
              <a:rPr lang="ca-E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es pot portar menjar, però es celebrarà a l’aula. </a:t>
            </a:r>
          </a:p>
          <a:p>
            <a:pPr algn="just"/>
            <a:endParaRPr lang="ca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es poden donar targetes d’invitació d’aniversaris dins de la classe.</a:t>
            </a:r>
          </a:p>
          <a:p>
            <a:pPr algn="just">
              <a:buNone/>
            </a:pPr>
            <a:endParaRPr lang="ca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l’escola NO es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poden portar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joguines, cromos, vambes de rodes, vambes amb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llums, motxilles amb rodes...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2D869870-3DF8-4A6A-9BAF-4A904D5C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ANIVERSARIS  I  </a:t>
            </a:r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JOGUINES</a:t>
            </a:r>
            <a:endParaRPr lang="ca-ES" sz="3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8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4EEC5052-D6B8-413C-92C5-2C56231A4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0806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 2" pitchFamily="18" charset="2"/>
              <a:buNone/>
            </a:pP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-  Cal venir net a l’escola.</a:t>
            </a:r>
          </a:p>
          <a:p>
            <a:pPr algn="just">
              <a:buFont typeface="Wingdings 2" pitchFamily="18" charset="2"/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No venir a escola quan tingui: febre,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vòmits, mal de cap o de coll, malestar general, dificultats respiratòries, diarrea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, erupcions contagioses, polls i llémenes.</a:t>
            </a:r>
          </a:p>
          <a:p>
            <a:pPr algn="just">
              <a:buFontTx/>
              <a:buChar char="-"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Administració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de medicaments amb recepta mèdica i autorització signada.</a:t>
            </a:r>
          </a:p>
          <a:p>
            <a:pPr algn="just">
              <a:buFontTx/>
              <a:buChar char="-"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La cobertura mèdica dels alumnes és la mateixa que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de les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famílies.</a:t>
            </a:r>
          </a:p>
          <a:p>
            <a:pPr algn="just">
              <a:buFontTx/>
              <a:buChar char="-"/>
            </a:pPr>
            <a:endParaRPr lang="ca-ES"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b="1" dirty="0">
                <a:latin typeface="Calibri" panose="020F0502020204030204" pitchFamily="34" charset="0"/>
                <a:cs typeface="Calibri" panose="020F0502020204030204" pitchFamily="34" charset="0"/>
              </a:rPr>
              <a:t>Portar </a:t>
            </a:r>
            <a:r>
              <a:rPr lang="ca-ES" sz="2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una caixa </a:t>
            </a:r>
            <a:r>
              <a:rPr lang="ca-ES" sz="2900" b="1" dirty="0">
                <a:latin typeface="Calibri" panose="020F0502020204030204" pitchFamily="34" charset="0"/>
                <a:cs typeface="Calibri" panose="020F0502020204030204" pitchFamily="34" charset="0"/>
              </a:rPr>
              <a:t>de mocadors de </a:t>
            </a:r>
            <a:r>
              <a:rPr lang="ca-ES" sz="2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paper, un paquet de </a:t>
            </a:r>
            <a:r>
              <a:rPr lang="ca-ES" sz="29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tovalloletes</a:t>
            </a:r>
            <a:r>
              <a:rPr lang="ca-ES" sz="2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900" b="1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a-ES" sz="2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dos </a:t>
            </a:r>
            <a:r>
              <a:rPr lang="ca-ES" sz="2900" b="1" dirty="0">
                <a:latin typeface="Calibri" panose="020F0502020204030204" pitchFamily="34" charset="0"/>
                <a:cs typeface="Calibri" panose="020F0502020204030204" pitchFamily="34" charset="0"/>
              </a:rPr>
              <a:t>rotlles de paper de cuina</a:t>
            </a:r>
            <a:r>
              <a:rPr lang="ca-ES" sz="2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FontTx/>
              <a:buChar char="-"/>
            </a:pPr>
            <a:endParaRPr lang="ca-ES" sz="29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Cal portar cada dia a dins la motxilla una </a:t>
            </a:r>
            <a:r>
              <a:rPr lang="ca-ES" sz="2900" b="1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cantimplora d’aigua amb el nom.</a:t>
            </a:r>
            <a:endParaRPr lang="ca-ES"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Esmorzars a dins d’una </a:t>
            </a:r>
            <a:r>
              <a:rPr lang="ca-ES" sz="2900" b="1" u="sng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carmanyola (marcada amb el nom):</a:t>
            </a:r>
            <a:r>
              <a:rPr lang="ca-ES" sz="29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   </a:t>
            </a:r>
            <a:r>
              <a:rPr lang="ca-ES" sz="25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    </a:t>
            </a:r>
          </a:p>
          <a:p>
            <a:pPr lvl="1" algn="just">
              <a:buFontTx/>
              <a:buChar char="-"/>
            </a:pPr>
            <a:r>
              <a:rPr lang="ca-ES" sz="22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Dilluns i dimecres entrepà.</a:t>
            </a:r>
            <a:endParaRPr lang="ca-ES" sz="2200" b="1" u="sng" kern="0" dirty="0" smtClean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lvl="1" algn="just">
              <a:buFontTx/>
              <a:buChar char="-"/>
            </a:pPr>
            <a:r>
              <a:rPr lang="ca-ES" sz="22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Dimarts </a:t>
            </a:r>
            <a:r>
              <a:rPr lang="ca-ES" sz="22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i dijous fruita. </a:t>
            </a:r>
            <a:endParaRPr lang="ca-ES" sz="2200" kern="0" dirty="0" smtClean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lvl="1" algn="just">
              <a:buFontTx/>
              <a:buChar char="-"/>
            </a:pPr>
            <a:r>
              <a:rPr lang="ca-ES" sz="22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Divendres lliure.</a:t>
            </a:r>
          </a:p>
          <a:p>
            <a:pPr lvl="1" algn="just">
              <a:buNone/>
            </a:pPr>
            <a:r>
              <a:rPr lang="ca-ES" sz="24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			</a:t>
            </a:r>
            <a:endParaRPr lang="ca-ES" sz="2900" b="1" kern="0" dirty="0" smtClean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lvl="1" algn="just">
              <a:buNone/>
            </a:pPr>
            <a:endParaRPr lang="ca-ES" sz="2200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algn="just"/>
            <a:endParaRPr lang="ca-ES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70F9BA95-E5FC-4A75-A20C-F4BEC8F4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_tradn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HIGIENE I SALUT</a:t>
            </a:r>
            <a:endParaRPr lang="ca-E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3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ca-E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ca-ES" dirty="0" smtClean="0">
                <a:latin typeface="Calibri" pitchFamily="34" charset="0"/>
                <a:cs typeface="Calibri" pitchFamily="34" charset="0"/>
              </a:rPr>
              <a:t>Recomanem portar roba i calçat còmode i pràctic per venir a l’escola.</a:t>
            </a:r>
          </a:p>
          <a:p>
            <a:pPr lvl="1" algn="just"/>
            <a:endParaRPr lang="ca-ES" altLang="es-ES" dirty="0" smtClean="0">
              <a:latin typeface="Calibri" pitchFamily="34" charset="0"/>
              <a:ea typeface="MS Gothic" panose="020B0609070205080204" pitchFamily="49" charset="-128"/>
              <a:cs typeface="Calibri" pitchFamily="34" charset="0"/>
            </a:endParaRPr>
          </a:p>
          <a:p>
            <a:pPr lvl="1" algn="just"/>
            <a:r>
              <a:rPr lang="ca-ES" altLang="es-ES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La roba, les motxilles, les carmanyoles i </a:t>
            </a:r>
            <a:r>
              <a:rPr lang="ca-ES" altLang="es-ES" b="1" u="sng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les mascaretes</a:t>
            </a:r>
            <a:r>
              <a:rPr lang="ca-ES" altLang="es-ES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 han d’anar marcades amb el nom i curs.</a:t>
            </a:r>
          </a:p>
          <a:p>
            <a:pPr lvl="1" algn="just">
              <a:buNone/>
            </a:pPr>
            <a:endParaRPr lang="ca-ES" dirty="0" smtClean="0">
              <a:latin typeface="Calibri" pitchFamily="34" charset="0"/>
              <a:cs typeface="Calibri" pitchFamily="34" charset="0"/>
            </a:endParaRPr>
          </a:p>
          <a:p>
            <a:pPr lvl="1" algn="just"/>
            <a:r>
              <a:rPr lang="ca-ES" dirty="0" smtClean="0">
                <a:latin typeface="Calibri" pitchFamily="34" charset="0"/>
                <a:cs typeface="Calibri" pitchFamily="34" charset="0"/>
              </a:rPr>
              <a:t>La motxilla i la carmanyola l’han de poder obrir i tancar sols.</a:t>
            </a:r>
          </a:p>
          <a:p>
            <a:pPr marL="109728" indent="0" algn="just">
              <a:buNone/>
            </a:pPr>
            <a:endParaRPr lang="ca-ES" altLang="es-ES" sz="2300" dirty="0" smtClean="0">
              <a:latin typeface="Calibri" pitchFamily="34" charset="0"/>
              <a:ea typeface="MS Gothic" panose="020B0609070205080204" pitchFamily="49" charset="-128"/>
              <a:cs typeface="Calibri" pitchFamily="34" charset="0"/>
            </a:endParaRPr>
          </a:p>
          <a:p>
            <a:pPr lvl="1" algn="just"/>
            <a:r>
              <a:rPr lang="ca-ES" altLang="es-ES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Els abrics, jaquetes, jerseis i bates han de tenir betes per poder-les penjar.</a:t>
            </a:r>
          </a:p>
          <a:p>
            <a:pPr lvl="1" algn="just"/>
            <a:endParaRPr lang="ca-ES" altLang="es-ES" dirty="0" smtClean="0">
              <a:latin typeface="Calibri" pitchFamily="34" charset="0"/>
              <a:ea typeface="MS Gothic" panose="020B0609070205080204" pitchFamily="49" charset="-128"/>
              <a:cs typeface="Calibri" pitchFamily="34" charset="0"/>
            </a:endParaRPr>
          </a:p>
          <a:p>
            <a:pPr lvl="1" algn="just"/>
            <a:r>
              <a:rPr lang="ca-ES" altLang="es-ES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Tingueu present que caldrà portar una </a:t>
            </a:r>
            <a:r>
              <a:rPr lang="ca-ES" altLang="es-ES" b="1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bosseta o alguna funda </a:t>
            </a:r>
            <a:r>
              <a:rPr lang="ca-ES" altLang="es-ES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a dins la motxilla per </a:t>
            </a:r>
            <a:r>
              <a:rPr lang="ca-ES" altLang="es-ES" b="1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guardar la mascareta</a:t>
            </a:r>
            <a:r>
              <a:rPr lang="ca-ES" altLang="es-ES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.</a:t>
            </a:r>
          </a:p>
          <a:p>
            <a:pPr lvl="1" algn="just"/>
            <a:endParaRPr lang="ca-ES" dirty="0" smtClean="0"/>
          </a:p>
          <a:p>
            <a:pPr lvl="1" algn="just"/>
            <a:endParaRPr lang="ca-ES" dirty="0" smtClean="0"/>
          </a:p>
          <a:p>
            <a:pPr lvl="1" algn="just"/>
            <a:endParaRPr lang="ca-ES" dirty="0" smtClean="0"/>
          </a:p>
          <a:p>
            <a:pPr lvl="1" algn="just">
              <a:buNone/>
            </a:pP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_tradnl" sz="3600" dirty="0" smtClean="0"/>
              <a:t>ASPECTES A TENIR EN COMPTE</a:t>
            </a:r>
            <a:endParaRPr lang="es-E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endParaRPr lang="ca-ES" dirty="0" smtClean="0"/>
          </a:p>
          <a:p>
            <a:pPr algn="just"/>
            <a:r>
              <a:rPr lang="ca-ES" sz="2800" dirty="0">
                <a:latin typeface="Calibri" pitchFamily="34" charset="0"/>
                <a:cs typeface="Calibri" pitchFamily="34" charset="0"/>
              </a:rPr>
              <a:t>A Educació infantil treballem de manera globalitzada, però tenim en compte 3 àrees:</a:t>
            </a:r>
          </a:p>
          <a:p>
            <a:pPr marL="109728" indent="0" algn="just">
              <a:buNone/>
            </a:pPr>
            <a:endParaRPr lang="ca-ES" sz="2800" dirty="0">
              <a:latin typeface="Calibri" pitchFamily="34" charset="0"/>
              <a:cs typeface="Calibri" pitchFamily="34" charset="0"/>
            </a:endParaRPr>
          </a:p>
          <a:p>
            <a:pPr marL="979488" indent="-255588" algn="just"/>
            <a:r>
              <a:rPr lang="ca-ES" sz="2800" dirty="0">
                <a:latin typeface="Calibri" pitchFamily="34" charset="0"/>
                <a:cs typeface="Calibri" pitchFamily="34" charset="0"/>
              </a:rPr>
              <a:t>Descoberta d’un mateix i dels altres</a:t>
            </a:r>
          </a:p>
          <a:p>
            <a:pPr marL="979488" indent="-255588" algn="just"/>
            <a:r>
              <a:rPr lang="ca-ES" sz="2800" dirty="0">
                <a:latin typeface="Calibri" pitchFamily="34" charset="0"/>
                <a:cs typeface="Calibri" pitchFamily="34" charset="0"/>
              </a:rPr>
              <a:t>Descoberta de l’entorn</a:t>
            </a:r>
          </a:p>
          <a:p>
            <a:pPr marL="979488" indent="-255588" algn="just"/>
            <a:r>
              <a:rPr lang="ca-ES" sz="2800" dirty="0">
                <a:latin typeface="Calibri" pitchFamily="34" charset="0"/>
                <a:cs typeface="Calibri" pitchFamily="34" charset="0"/>
              </a:rPr>
              <a:t>Comunicació i llenguatges</a:t>
            </a:r>
          </a:p>
          <a:p>
            <a:endParaRPr lang="ca-ES" dirty="0" smtClean="0"/>
          </a:p>
          <a:p>
            <a:pPr marL="109728" indent="0">
              <a:buNone/>
            </a:pP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Calibri" pitchFamily="34" charset="0"/>
                <a:cs typeface="Calibri" pitchFamily="34" charset="0"/>
              </a:rPr>
              <a:t>QUÈ FEM?</a:t>
            </a:r>
            <a:endParaRPr lang="ca-E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023" y="620688"/>
            <a:ext cx="1871662" cy="102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28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02FF3334-A537-486E-B2C7-371247D56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844824"/>
            <a:ext cx="8229600" cy="4525963"/>
          </a:xfrm>
        </p:spPr>
        <p:txBody>
          <a:bodyPr/>
          <a:lstStyle/>
          <a:p>
            <a:pPr algn="just"/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GRUPS INTERACTIUS: </a:t>
            </a:r>
            <a:r>
              <a:rPr lang="ca-ES" sz="2400" dirty="0">
                <a:latin typeface="Calibri" panose="020F0502020204030204" pitchFamily="34" charset="0"/>
                <a:cs typeface="Calibri" panose="020F0502020204030204" pitchFamily="34" charset="0"/>
              </a:rPr>
              <a:t>quatre grups i quatre activitats diferents amb un mínim de dos mestres a l’aula. </a:t>
            </a:r>
            <a:endParaRPr lang="ca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ca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VOLUNTARIAT: </a:t>
            </a:r>
            <a:r>
              <a:rPr lang="ca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Degut a la situació COVID i a les mesures de seguretat, aquest curs queda suspès el voluntariat als </a:t>
            </a:r>
            <a:r>
              <a:rPr lang="ca-E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</a:t>
            </a:r>
            <a:r>
              <a:rPr lang="ca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a-ES" b="1" dirty="0" smtClean="0">
              <a:solidFill>
                <a:srgbClr val="FF0000"/>
              </a:solidFill>
            </a:endParaRPr>
          </a:p>
          <a:p>
            <a:pPr algn="just"/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TERTÚLIES LITERÀRIES DIALÒGIQUES: </a:t>
            </a:r>
            <a:r>
              <a:rPr lang="ca-ES" sz="2400" dirty="0">
                <a:latin typeface="Calibri" panose="020F0502020204030204" pitchFamily="34" charset="0"/>
                <a:cs typeface="Calibri" panose="020F0502020204030204" pitchFamily="34" charset="0"/>
              </a:rPr>
              <a:t>Lectura de clàssics universals. 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xmlns="" id="{CC044D41-AE15-4BE9-B7E9-DAB7321B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COMUNITAT D’APRENENTATGE     (Actuacions educatives d’èxit)</a:t>
            </a:r>
          </a:p>
        </p:txBody>
      </p:sp>
    </p:spTree>
    <p:extLst>
      <p:ext uri="{BB962C8B-B14F-4D97-AF65-F5344CB8AC3E}">
        <p14:creationId xmlns:p14="http://schemas.microsoft.com/office/powerpoint/2010/main" xmlns="" val="31212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4176464" cy="4968552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200" b="1" dirty="0" smtClean="0">
                <a:latin typeface="Calibri" pitchFamily="34" charset="0"/>
                <a:cs typeface="Calibri" pitchFamily="34" charset="0"/>
              </a:rPr>
              <a:t>El pagament es farà a través del TPV (recomanem fer-ho per l’aplicació). 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200" b="1" dirty="0" smtClean="0">
                <a:latin typeface="Calibri" pitchFamily="34" charset="0"/>
                <a:cs typeface="Calibri" pitchFamily="34" charset="0"/>
              </a:rPr>
              <a:t>Aquest curs excepcionalment el pagament es farà sortida per sortida. 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200" b="1" dirty="0" smtClean="0">
                <a:latin typeface="Calibri" pitchFamily="34" charset="0"/>
                <a:cs typeface="Calibri" pitchFamily="34" charset="0"/>
              </a:rPr>
              <a:t>El TPV es tancarà 4 dies abans de cada sortida. 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 cop tancat no s’admetrà cap pagament.</a:t>
            </a:r>
          </a:p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endParaRPr lang="ca-ES" sz="1800" b="1" dirty="0">
              <a:solidFill>
                <a:srgbClr val="FF0000"/>
              </a:solidFill>
              <a:highlight>
                <a:srgbClr val="D3D3D3"/>
              </a:highligh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SORTIDES</a:t>
            </a:r>
            <a:endParaRPr lang="ca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9919065"/>
              </p:ext>
            </p:extLst>
          </p:nvPr>
        </p:nvGraphicFramePr>
        <p:xfrm>
          <a:off x="5364088" y="1268760"/>
          <a:ext cx="3096344" cy="484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3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PRIMER TRIMESTRE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Mercat</a:t>
                      </a:r>
                      <a:r>
                        <a:rPr lang="es-ES" sz="16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Cerdanyola</a:t>
                      </a:r>
                      <a:r>
                        <a:rPr lang="es-ES" sz="16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(SUSPESA)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Bosc</a:t>
                      </a:r>
                      <a:r>
                        <a:rPr lang="es-ES_tradnl" sz="16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de Can </a:t>
                      </a:r>
                      <a:r>
                        <a:rPr lang="es-ES_tradnl" sz="1600" b="1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Garí</a:t>
                      </a:r>
                      <a:r>
                        <a:rPr lang="es-ES_tradnl" sz="16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Sabre</a:t>
                      </a:r>
                      <a:r>
                        <a:rPr lang="es-ES_tradnl" sz="16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(SUSPESA)</a:t>
                      </a:r>
                      <a:endParaRPr lang="es-ES_tradnl" sz="1600" dirty="0" smtClean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Teatre</a:t>
                      </a:r>
                      <a:r>
                        <a:rPr lang="es-ES" sz="16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“Planeta M.art”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Santa</a:t>
                      </a:r>
                      <a:r>
                        <a:rPr lang="es-ES" sz="16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aseline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Cecília</a:t>
                      </a:r>
                      <a:r>
                        <a:rPr lang="es-ES" sz="16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(SUSPESA)</a:t>
                      </a:r>
                      <a:endParaRPr lang="es-ES" sz="1600" dirty="0" smtClean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Pessebres</a:t>
                      </a:r>
                      <a:r>
                        <a:rPr lang="es-ES" sz="16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i </a:t>
                      </a:r>
                      <a:r>
                        <a:rPr lang="es-ES" sz="1600" b="1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paradetes</a:t>
                      </a:r>
                      <a:r>
                        <a:rPr lang="es-ES" sz="1600" b="1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Santa </a:t>
                      </a:r>
                      <a:r>
                        <a:rPr lang="es-ES" sz="1600" b="1" baseline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Llúcia</a:t>
                      </a:r>
                      <a:endParaRPr lang="es-ES" sz="1600" b="1" dirty="0" smtClean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SEGON TRIMESTRE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Teatre</a:t>
                      </a:r>
                      <a:r>
                        <a:rPr lang="es-ES" sz="1600" b="1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“</a:t>
                      </a:r>
                      <a:r>
                        <a:rPr lang="es-ES" sz="1600" b="1" baseline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Silver</a:t>
                      </a:r>
                      <a:r>
                        <a:rPr lang="es-ES" sz="1600" b="1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1" baseline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drops</a:t>
                      </a:r>
                      <a:r>
                        <a:rPr lang="es-ES" sz="1600" b="1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”</a:t>
                      </a:r>
                      <a:endParaRPr lang="es-ES" sz="1600" b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Turó de </a:t>
                      </a:r>
                      <a:r>
                        <a:rPr lang="es-ES" sz="1600" b="1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Cerdanyola</a:t>
                      </a:r>
                      <a:endParaRPr lang="es-ES" sz="1600" b="1" dirty="0" smtClean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Iluro</a:t>
                      </a:r>
                      <a:r>
                        <a:rPr lang="es-ES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Park (SUSPESA)</a:t>
                      </a:r>
                      <a:endParaRPr lang="es-ES" sz="16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TERCER TRIMESTRE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7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Teatre</a:t>
                      </a:r>
                      <a:r>
                        <a:rPr lang="es-ES" sz="16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“</a:t>
                      </a:r>
                      <a:r>
                        <a:rPr lang="es-ES" sz="1600" b="1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Bitxos</a:t>
                      </a:r>
                      <a:r>
                        <a:rPr lang="es-ES" sz="16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raros”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2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Cosmocaixa</a:t>
                      </a:r>
                      <a:r>
                        <a:rPr lang="es-ES" sz="1600" b="1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s-ES" sz="1600" b="1" dirty="0" smtClean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Colònies</a:t>
                      </a:r>
                      <a:r>
                        <a:rPr lang="es-ES" sz="16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Torre </a:t>
                      </a:r>
                      <a:r>
                        <a:rPr lang="es-ES" sz="1600" b="1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Ametller</a:t>
                      </a:r>
                      <a:endParaRPr lang="es-ES" sz="1600" b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3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</a:t>
                      </a:r>
                      <a:r>
                        <a:rPr lang="es-ES" sz="16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platja</a:t>
                      </a:r>
                      <a:endParaRPr lang="es-E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302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Telèfon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l ’ AMPA</a:t>
            </a: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es-E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616882779</a:t>
            </a:r>
          </a:p>
          <a:p>
            <a:pPr marL="109728" indent="0" algn="ctr">
              <a:buNone/>
            </a:pPr>
            <a:endParaRPr lang="es-E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És important que el tingueu gravat a la vostra agenda per tal de poder rebre informació.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AMPA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4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3848" y="5157192"/>
            <a:ext cx="4906888" cy="850106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 smtClean="0"/>
              <a:t>PSICOMOTRICITAT</a:t>
            </a:r>
            <a:endParaRPr lang="es-ES" sz="3600" dirty="0"/>
          </a:p>
        </p:txBody>
      </p:sp>
      <p:pic>
        <p:nvPicPr>
          <p:cNvPr id="4" name="3 Marcador de contenido" descr="30 CARNAVAL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53629" y="1412776"/>
            <a:ext cx="4805777" cy="3604333"/>
          </a:xfrm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611560" y="116632"/>
            <a:ext cx="8229600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3600" dirty="0" smtClean="0">
                <a:latin typeface="Calibri" pitchFamily="34" charset="0"/>
                <a:cs typeface="Calibri" pitchFamily="34" charset="0"/>
              </a:rPr>
              <a:t>COM HO FEM?</a:t>
            </a:r>
            <a:endParaRPr lang="ca-ES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37 PSICO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10266" y="1110265"/>
            <a:ext cx="5643580" cy="3423049"/>
          </a:xfrm>
          <a:prstGeom prst="rect">
            <a:avLst/>
          </a:prstGeom>
        </p:spPr>
      </p:pic>
      <p:pic>
        <p:nvPicPr>
          <p:cNvPr id="4" name="3 Marcador de contenido" descr="37 PSICO (16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917140" y="2297912"/>
            <a:ext cx="5715016" cy="3405163"/>
          </a:xfrm>
        </p:spPr>
      </p:pic>
    </p:spTree>
    <p:extLst>
      <p:ext uri="{BB962C8B-B14F-4D97-AF65-F5344CB8AC3E}">
        <p14:creationId xmlns:p14="http://schemas.microsoft.com/office/powerpoint/2010/main" xmlns="" val="20649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450" y="3824624"/>
            <a:ext cx="3034550" cy="30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ca-E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DIRECTOR: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  Sergi Luque</a:t>
            </a:r>
          </a:p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 D’ESTUDIS: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Jordana Garcia</a:t>
            </a:r>
          </a:p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SECRETÀRIA: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 Carme Jarque</a:t>
            </a:r>
          </a:p>
          <a:p>
            <a:pPr marL="109728" indent="0">
              <a:buNone/>
            </a:pPr>
            <a:endParaRPr lang="ca-ES" dirty="0">
              <a:latin typeface="+mj-lt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EQUIP DIRECTIU: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4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928" y="5589240"/>
            <a:ext cx="4752528" cy="936104"/>
          </a:xfrm>
        </p:spPr>
        <p:txBody>
          <a:bodyPr/>
          <a:lstStyle/>
          <a:p>
            <a:r>
              <a:rPr lang="es-ES_tradnl" dirty="0" smtClean="0"/>
              <a:t>             PLÀSTICA</a:t>
            </a:r>
            <a:endParaRPr lang="es-ES" dirty="0"/>
          </a:p>
        </p:txBody>
      </p:sp>
      <p:pic>
        <p:nvPicPr>
          <p:cNvPr id="5" name="4 Marcador de contenido" descr="29 taller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11930" cy="3308948"/>
          </a:xfrm>
        </p:spPr>
      </p:pic>
      <p:pic>
        <p:nvPicPr>
          <p:cNvPr id="4" name="4 Marcador de contenido" descr="29 taller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2070" y="1714488"/>
            <a:ext cx="4411930" cy="3308947"/>
          </a:xfrm>
          <a:prstGeom prst="rect">
            <a:avLst/>
          </a:prstGeom>
        </p:spPr>
      </p:pic>
      <p:pic>
        <p:nvPicPr>
          <p:cNvPr id="6" name="4 Marcador de contenido" descr="29 taller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429000"/>
            <a:ext cx="3364173" cy="25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6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        GRUPS INTERACTIUS</a:t>
            </a:r>
            <a:endParaRPr lang="es-ES" dirty="0"/>
          </a:p>
        </p:txBody>
      </p:sp>
      <p:pic>
        <p:nvPicPr>
          <p:cNvPr id="4" name="3 Marcador de contenido" descr="20141104_0928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2268741" cy="4525963"/>
          </a:xfrm>
        </p:spPr>
      </p:pic>
      <p:pic>
        <p:nvPicPr>
          <p:cNvPr id="5" name="3 Marcador de contenido" descr="20141104_092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857628"/>
            <a:ext cx="3260599" cy="2445448"/>
          </a:xfrm>
          <a:prstGeom prst="rect">
            <a:avLst/>
          </a:prstGeom>
        </p:spPr>
      </p:pic>
      <p:pic>
        <p:nvPicPr>
          <p:cNvPr id="6" name="3 Marcador de contenido" descr="20141104_0928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1142984"/>
            <a:ext cx="3260597" cy="2445448"/>
          </a:xfrm>
          <a:prstGeom prst="rect">
            <a:avLst/>
          </a:prstGeom>
        </p:spPr>
      </p:pic>
      <p:pic>
        <p:nvPicPr>
          <p:cNvPr id="7" name="3 Marcador de contenido" descr="20141104_0928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59" y="1142984"/>
            <a:ext cx="3143273" cy="2428892"/>
          </a:xfrm>
          <a:prstGeom prst="rect">
            <a:avLst/>
          </a:prstGeom>
        </p:spPr>
      </p:pic>
      <p:pic>
        <p:nvPicPr>
          <p:cNvPr id="8" name="3 Marcador de contenido" descr="20141104_0928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1" y="3901637"/>
            <a:ext cx="3143240" cy="23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                CIÈNCIES</a:t>
            </a:r>
            <a:endParaRPr lang="es-ES" dirty="0"/>
          </a:p>
        </p:txBody>
      </p:sp>
      <p:pic>
        <p:nvPicPr>
          <p:cNvPr id="4" name="3 Marcador de contenido" descr="14 cienci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5"/>
            <a:ext cx="3961830" cy="2714644"/>
          </a:xfrm>
        </p:spPr>
      </p:pic>
      <p:pic>
        <p:nvPicPr>
          <p:cNvPr id="5" name="3 Marcador de contenido" descr="14 cienci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3322" y="1142985"/>
            <a:ext cx="3619525" cy="2714644"/>
          </a:xfrm>
          <a:prstGeom prst="rect">
            <a:avLst/>
          </a:prstGeom>
        </p:spPr>
      </p:pic>
      <p:pic>
        <p:nvPicPr>
          <p:cNvPr id="6" name="3 Marcador de contenido" descr="14 cienci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714752"/>
            <a:ext cx="3500462" cy="26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2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5877272"/>
            <a:ext cx="2962672" cy="70609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 PANELLETS</a:t>
            </a:r>
            <a:endParaRPr lang="es-ES" dirty="0"/>
          </a:p>
        </p:txBody>
      </p:sp>
      <p:pic>
        <p:nvPicPr>
          <p:cNvPr id="4" name="3 Marcador de contenido" descr="13 PANELLETS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4552941" cy="3414706"/>
          </a:xfrm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611560" y="116632"/>
            <a:ext cx="8229600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/>
              <a:t>FESTES I TRADICIONS</a:t>
            </a:r>
            <a:endParaRPr lang="ca-ES" dirty="0"/>
          </a:p>
        </p:txBody>
      </p:sp>
      <p:pic>
        <p:nvPicPr>
          <p:cNvPr id="6" name="3 Marcador de contenido" descr="13 PANELLETS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1059" y="2428868"/>
            <a:ext cx="4552941" cy="341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2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            CASTANYADA</a:t>
            </a:r>
            <a:endParaRPr lang="es-ES" dirty="0"/>
          </a:p>
        </p:txBody>
      </p:sp>
      <p:pic>
        <p:nvPicPr>
          <p:cNvPr id="4" name="3 Marcador de contenido" descr="20141031_101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40430" y="1142984"/>
            <a:ext cx="4403570" cy="3302678"/>
          </a:xfrm>
        </p:spPr>
      </p:pic>
      <p:pic>
        <p:nvPicPr>
          <p:cNvPr id="5" name="3 Marcador de contenido" descr="20141031_101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57430"/>
            <a:ext cx="4403570" cy="33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26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ANEM A COMPRAR EL SABRE</a:t>
            </a:r>
            <a:endParaRPr lang="es-ES" dirty="0"/>
          </a:p>
        </p:txBody>
      </p:sp>
      <p:pic>
        <p:nvPicPr>
          <p:cNvPr id="4" name="3 Marcador de contenido" descr="16 SABR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1676" y="1357298"/>
            <a:ext cx="3394472" cy="4929222"/>
          </a:xfrm>
        </p:spPr>
      </p:pic>
    </p:spTree>
    <p:extLst>
      <p:ext uri="{BB962C8B-B14F-4D97-AF65-F5344CB8AC3E}">
        <p14:creationId xmlns:p14="http://schemas.microsoft.com/office/powerpoint/2010/main" xmlns="" val="5632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_tradnl" dirty="0" smtClean="0"/>
              <a:t>                CARNAVAL</a:t>
            </a:r>
            <a:endParaRPr lang="es-ES" dirty="0"/>
          </a:p>
        </p:txBody>
      </p:sp>
      <p:pic>
        <p:nvPicPr>
          <p:cNvPr id="4" name="3 Marcador de contenido" descr="30 CARNAVAL (1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4239921" cy="3179941"/>
          </a:xfrm>
        </p:spPr>
      </p:pic>
      <p:pic>
        <p:nvPicPr>
          <p:cNvPr id="5" name="3 Marcador de contenido" descr="30 CARNAVAL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4079" y="3000372"/>
            <a:ext cx="4239921" cy="317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06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07904" y="188640"/>
            <a:ext cx="5122912" cy="850106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BOSC DE CAN GARÍ</a:t>
            </a:r>
            <a:endParaRPr lang="es-ES" sz="3600" dirty="0"/>
          </a:p>
        </p:txBody>
      </p:sp>
      <p:pic>
        <p:nvPicPr>
          <p:cNvPr id="4" name="3 Marcador de contenido" descr="1 BOSC DE CAN GARI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90082" cy="4518264"/>
          </a:xfrm>
        </p:spPr>
      </p:pic>
      <p:pic>
        <p:nvPicPr>
          <p:cNvPr id="5" name="3 Marcador de contenido" descr="1 BOSC DE CAN GARI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007222" y="2421878"/>
            <a:ext cx="4629489" cy="2500329"/>
          </a:xfrm>
          <a:prstGeom prst="rect">
            <a:avLst/>
          </a:prstGeom>
        </p:spPr>
      </p:pic>
      <p:pic>
        <p:nvPicPr>
          <p:cNvPr id="6" name="3 Marcador de contenido" descr="1 BOSC DE CAN GARI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5072074"/>
            <a:ext cx="2381236" cy="1785926"/>
          </a:xfrm>
          <a:prstGeom prst="rect">
            <a:avLst/>
          </a:prstGeom>
        </p:spPr>
      </p:pic>
      <p:pic>
        <p:nvPicPr>
          <p:cNvPr id="7" name="3 Marcador de contenido" descr="1 BOSC DE CAN GARI (1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369525" y="1445806"/>
            <a:ext cx="4077296" cy="260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6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31 TURO DE CERDANYOLA (8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30501" y="1026897"/>
            <a:ext cx="6500858" cy="487564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dirty="0" smtClean="0"/>
              <a:t>TURÓ DE CERDANYOLA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497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GRÀCIES PER LA VOSTRA ATENCIÓ</a:t>
            </a:r>
          </a:p>
          <a:p>
            <a:pPr marL="109728" indent="0" algn="ctr">
              <a:buNone/>
            </a:pP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BENVINGUTS I BON CURS </a:t>
            </a: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2020 - 2021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               PRECS I PREGUNTES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7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r>
              <a:rPr lang="ca-ES" sz="3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TUTORA P3 A </a:t>
            </a:r>
            <a:r>
              <a:rPr lang="ca-ES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: </a:t>
            </a:r>
            <a:r>
              <a:rPr lang="ca-ES" sz="3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Maria </a:t>
            </a:r>
            <a:r>
              <a:rPr lang="ca-ES" sz="36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Vilajuana</a:t>
            </a:r>
            <a:endParaRPr lang="ca-ES" sz="36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TUTORA </a:t>
            </a:r>
            <a:r>
              <a:rPr lang="ca-ES" sz="3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P3 </a:t>
            </a:r>
            <a:r>
              <a:rPr lang="ca-ES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B: </a:t>
            </a:r>
            <a:r>
              <a:rPr lang="ca-ES" sz="3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Carme </a:t>
            </a:r>
            <a:r>
              <a:rPr lang="ca-ES" sz="36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Blanchart</a:t>
            </a:r>
            <a:endParaRPr lang="ca-ES" sz="36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TUTORA P4 A: Eli Vázquez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TUTORA P4 B: Mireia </a:t>
            </a:r>
            <a:r>
              <a:rPr lang="ca-ES" sz="36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Gilarte</a:t>
            </a:r>
            <a:endParaRPr lang="ca-ES" sz="36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r>
              <a:rPr lang="ca-ES" sz="36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TUTORA P5 A: </a:t>
            </a: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Núria 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Pujó</a:t>
            </a:r>
            <a:endParaRPr lang="ca-ES" sz="3600" kern="0" dirty="0" smtClean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r>
              <a:rPr lang="ca-ES" sz="36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TUTORA P5 B: </a:t>
            </a: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Patricia Coma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sz="3600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MÚSICA: Anna 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Capdaigua</a:t>
            </a:r>
            <a:endParaRPr lang="ca-ES" sz="3600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ED. </a:t>
            </a:r>
            <a:r>
              <a:rPr lang="ca-ES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ESPECIAL</a:t>
            </a:r>
            <a:r>
              <a:rPr lang="ca-ES" sz="3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: Laura </a:t>
            </a:r>
            <a:r>
              <a:rPr lang="ca-ES" sz="36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Morte</a:t>
            </a:r>
            <a:r>
              <a:rPr lang="ca-ES" sz="3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(Ana de la Rosa)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REFORÇ: </a:t>
            </a:r>
            <a:r>
              <a:rPr lang="ca-ES" sz="3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Mercè Isern, Ona Jiménez, Anna Sánchez i Laia Hernández</a:t>
            </a:r>
            <a:endParaRPr lang="ca-ES" sz="36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Coordinadora: </a:t>
            </a: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Núria 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Pujó</a:t>
            </a:r>
            <a:endParaRPr lang="ca-ES" sz="3600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EQUIP DE MESTRES </a:t>
            </a:r>
            <a:r>
              <a:rPr lang="es-E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D’EDUCACIÓ INFANTIL</a:t>
            </a:r>
            <a:endParaRPr lang="es-E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4987" y="2060848"/>
            <a:ext cx="18018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MESURES COVID-19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xmlns="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611560" y="1484784"/>
            <a:ext cx="8229600" cy="4525963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None/>
            </a:pPr>
            <a:r>
              <a:rPr lang="es-ES" sz="5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PREVENCIÓ D’HIGIENE I SALUT</a:t>
            </a:r>
          </a:p>
          <a:p>
            <a:pPr>
              <a:buNone/>
            </a:pPr>
            <a:endParaRPr lang="es-ES" sz="35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Distanciament físic</a:t>
            </a:r>
          </a:p>
          <a:p>
            <a:pPr lvl="1"/>
            <a:r>
              <a:rPr lang="ca-E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Entrades i sortides controlades.</a:t>
            </a:r>
          </a:p>
          <a:p>
            <a:pPr lvl="1"/>
            <a:r>
              <a:rPr lang="ca-E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Control de flux de circulació.</a:t>
            </a:r>
          </a:p>
          <a:p>
            <a:pPr lvl="1"/>
            <a:r>
              <a:rPr lang="ca-E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Zona de pati exclusiva per cada grup classe.</a:t>
            </a:r>
          </a:p>
          <a:p>
            <a:pPr lvl="1"/>
            <a:r>
              <a:rPr lang="ca-E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Grups estables.</a:t>
            </a:r>
          </a:p>
          <a:p>
            <a:pPr lvl="1">
              <a:buNone/>
            </a:pPr>
            <a:endParaRPr lang="ca-ES" sz="25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ca-E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Higiene de mans</a:t>
            </a:r>
          </a:p>
          <a:p>
            <a:pPr lvl="1"/>
            <a:r>
              <a:rPr lang="ca-E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Mínim 5 cops durant la jornada escolar. </a:t>
            </a:r>
          </a:p>
          <a:p>
            <a:pPr lvl="1">
              <a:buNone/>
            </a:pPr>
            <a:endParaRPr lang="ca-ES" sz="25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ca-E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Ventilació de l’aula</a:t>
            </a:r>
          </a:p>
          <a:p>
            <a:pPr lvl="1"/>
            <a:r>
              <a:rPr lang="ca-E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Mínim 5 cops durant la jornada escolar. </a:t>
            </a:r>
          </a:p>
          <a:p>
            <a:pPr lvl="1">
              <a:buNone/>
            </a:pPr>
            <a:endParaRPr lang="ca-E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ca-E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Desinfecció de material utilitzat</a:t>
            </a:r>
          </a:p>
          <a:p>
            <a:pPr lvl="1"/>
            <a:r>
              <a:rPr lang="ca-E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Al final de cada sessió/activitat.</a:t>
            </a:r>
          </a:p>
          <a:p>
            <a:pPr lvl="1">
              <a:buNone/>
            </a:pPr>
            <a:endParaRPr lang="ca-ES" sz="2800" dirty="0" smtClean="0">
              <a:latin typeface="Calibri" panose="020F0502020204030204" pitchFamily="34" charset="0"/>
            </a:endParaRPr>
          </a:p>
          <a:p>
            <a:pPr lvl="1"/>
            <a:endParaRPr lang="ca-ES" sz="2500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ca-ES" sz="2900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ca-ES" sz="2900" dirty="0" smtClean="0">
              <a:latin typeface="Calibri" panose="020F0502020204030204" pitchFamily="34" charset="0"/>
            </a:endParaRPr>
          </a:p>
          <a:p>
            <a:pPr lvl="1">
              <a:buNone/>
            </a:pPr>
            <a:endParaRPr lang="ca-ES" sz="2000" dirty="0" smtClean="0">
              <a:latin typeface="Calibri" panose="020F0502020204030204" pitchFamily="34" charset="0"/>
            </a:endParaRPr>
          </a:p>
          <a:p>
            <a:pPr lvl="1"/>
            <a:endParaRPr lang="ca-E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xmlns="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428596" y="1661029"/>
            <a:ext cx="8410604" cy="45259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a-E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Ús </a:t>
            </a:r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</a:t>
            </a:r>
            <a:r>
              <a:rPr lang="ca-E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mascareta</a:t>
            </a:r>
          </a:p>
          <a:p>
            <a:pPr lvl="1" algn="just"/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Obligatòria a tots els espais escolars a primària.</a:t>
            </a:r>
          </a:p>
          <a:p>
            <a:pPr lvl="1" algn="just"/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Obligatòria a fora del grup estable a infantil (entrades, sortides i passadissos).</a:t>
            </a:r>
          </a:p>
          <a:p>
            <a:pPr lvl="1" algn="just">
              <a:buNone/>
            </a:pP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Requisits d’accés al centre educatiu</a:t>
            </a:r>
          </a:p>
          <a:p>
            <a:pPr lvl="1" algn="just"/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Signar 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la declaració de 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responsabilitat on ens comprometem a:</a:t>
            </a:r>
          </a:p>
          <a:p>
            <a:pPr lvl="3" algn="just"/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presentar cap símptoma COVID (malestar general, mal de cap, tos, febre, mal de coll, diarrea i vòmits).</a:t>
            </a:r>
          </a:p>
          <a:p>
            <a:pPr lvl="3" algn="just"/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haver estat en contacte amb cap cas positiu de COVID en els últims 14 dies.</a:t>
            </a:r>
          </a:p>
          <a:p>
            <a:pPr lvl="3" algn="just"/>
            <a:endParaRPr lang="ca-ES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ca-E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Control </a:t>
            </a:r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</a:t>
            </a:r>
            <a:r>
              <a:rPr lang="ca-E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símptomes</a:t>
            </a:r>
          </a:p>
          <a:p>
            <a:pPr lvl="1" algn="just"/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Espais 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COVID d’aïllament.</a:t>
            </a: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1"/>
            <a:endParaRPr lang="ca-ES" dirty="0"/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MESURES COVID-19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1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xmlns="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428596" y="1916832"/>
            <a:ext cx="8412564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ca-E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Desdoblament de grups (4t, 5è i 6è)</a:t>
            </a:r>
          </a:p>
          <a:p>
            <a:pPr lvl="1" algn="just"/>
            <a:r>
              <a:rPr lang="ca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 aquestes edats els alumnes tenen més autonomia a l’hora d’aplicar mesures de seguretat. </a:t>
            </a:r>
          </a:p>
          <a:p>
            <a:pPr marL="393192" lvl="1" indent="0" algn="just">
              <a:buNone/>
            </a:pPr>
            <a:endParaRPr lang="ca-ES" sz="25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93192" lvl="1" indent="0" algn="just">
              <a:buNone/>
            </a:pPr>
            <a:endParaRPr lang="ca-ES" sz="25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ca-E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Reforços a les aules no desdoblades. </a:t>
            </a:r>
          </a:p>
          <a:p>
            <a:pPr lvl="1" algn="just"/>
            <a:r>
              <a:rPr lang="ca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Centrem els reforços en els cicles inferiors, per tal de garantir l’aplicació de les mesures de seguretat i per atendre la diversitat a l’aula.</a:t>
            </a:r>
          </a:p>
          <a:p>
            <a:pPr lvl="1" algn="just"/>
            <a:endParaRPr lang="ca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MESURES COVID-19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4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xmlns="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609600" y="16610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ca-ES" dirty="0"/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467544" y="260648"/>
            <a:ext cx="8371656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ENTRADES, SORTIDES I RECORREGUT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607268" y="2120444"/>
            <a:ext cx="31789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ca-ES" dirty="0" smtClean="0"/>
              <a:t> L’entrada es farà per la porta d’educació infantil </a:t>
            </a:r>
          </a:p>
          <a:p>
            <a:pPr algn="just"/>
            <a:r>
              <a:rPr lang="ca-ES" dirty="0" smtClean="0"/>
              <a:t>Caminaran cap al passadís rosa 	entraran a l’aula.</a:t>
            </a:r>
          </a:p>
          <a:p>
            <a:pPr algn="just"/>
            <a:endParaRPr lang="ca-ES" dirty="0" smtClean="0"/>
          </a:p>
          <a:p>
            <a:pPr algn="just">
              <a:buBlip>
                <a:blip r:embed="rId2"/>
              </a:buBlip>
            </a:pPr>
            <a:r>
              <a:rPr lang="ca-ES" dirty="0" smtClean="0"/>
              <a:t> Sortida: farem una fila fins a l’espai assignat per cada classe on seurem a esperar a les famílies.</a:t>
            </a:r>
          </a:p>
          <a:p>
            <a:pPr algn="just">
              <a:buBlip>
                <a:blip r:embed="rId2"/>
              </a:buBlip>
            </a:pPr>
            <a:endParaRPr lang="ca-ES" dirty="0" smtClean="0"/>
          </a:p>
          <a:p>
            <a:pPr algn="just">
              <a:buBlip>
                <a:blip r:embed="rId2"/>
              </a:buBlip>
            </a:pPr>
            <a:r>
              <a:rPr lang="ca-ES" dirty="0" smtClean="0"/>
              <a:t> Les famílies s’esperaran al carrer al lloc assignat per cada classe.</a:t>
            </a:r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67944" y="1661029"/>
            <a:ext cx="4805287" cy="480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>
            <a:off x="3428992" y="2571744"/>
            <a:ext cx="35719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1214414" y="3071810"/>
            <a:ext cx="35719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554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2DABDADE-7524-4B50-99C3-B01801BDC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5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ENTREVISTES I INFORMES </a:t>
            </a:r>
          </a:p>
          <a:p>
            <a:pPr>
              <a:buNone/>
            </a:pPr>
            <a:endParaRPr lang="es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3 informes, un per trimestre. </a:t>
            </a:r>
          </a:p>
          <a:p>
            <a:pPr algn="just"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2 entrevistes al llarg del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curs (presencials o telemàtiques).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Les pot sol·licitar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mestra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família.</a:t>
            </a: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Les entrevistes són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6" algn="just"/>
            <a:r>
              <a:rPr lang="ca-ES" sz="2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P5 A: Dimecres de 9 a 10h.</a:t>
            </a:r>
            <a:endParaRPr lang="ca-ES" sz="2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 algn="just"/>
            <a:r>
              <a:rPr lang="ca-ES" sz="2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P5 B: Dimecres de 10 a 11h.</a:t>
            </a:r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4" name="2 Marcador de texto">
            <a:extLst>
              <a:ext uri="{FF2B5EF4-FFF2-40B4-BE49-F238E27FC236}">
                <a16:creationId xmlns:a16="http://schemas.microsoft.com/office/drawing/2014/main" xmlns="" id="{08A3CF3E-5AB5-4A4F-B9B3-C2A165B5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 ENS COMUNIQUEM</a:t>
            </a:r>
            <a:endParaRPr lang="es-ES" sz="3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xmlns="" id="{A97C9A80-36F9-411C-81B5-FC0544FE0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1028"/>
            <a:ext cx="143986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90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D9BF046D-5E9C-4851-A65B-0257CC766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Circulars de l’escola i WhatsApp (636046909</a:t>
            </a:r>
            <a:r>
              <a:rPr lang="ca-E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Recordeu tenir el número gravat a l’agenda del mòbil.</a:t>
            </a:r>
          </a:p>
          <a:p>
            <a:pPr algn="just">
              <a:buNone/>
              <a:defRPr/>
            </a:pPr>
            <a:endParaRPr lang="ca-E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Cartellera de l’entrada</a:t>
            </a:r>
            <a:r>
              <a:rPr lang="ca-E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None/>
              <a:defRPr/>
            </a:pPr>
            <a:endParaRPr lang="ca-E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ca-E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Nodes </a:t>
            </a: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a-E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l’escola:</a:t>
            </a:r>
          </a:p>
          <a:p>
            <a:pPr lvl="3" algn="just">
              <a:buNone/>
              <a:defRPr/>
            </a:pPr>
            <a:r>
              <a:rPr lang="ca-ES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http://agora.xtec.cat/esc-camidelcros</a:t>
            </a:r>
            <a:endParaRPr lang="ca-ES" sz="2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algn="just">
              <a:buNone/>
              <a:defRPr/>
            </a:pPr>
            <a:endParaRPr lang="ca-ES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Xarxes socials:</a:t>
            </a:r>
          </a:p>
          <a:p>
            <a:pPr marL="109728" indent="0" algn="just">
              <a:buNone/>
            </a:pP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-E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a-E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Escola </a:t>
            </a: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a-E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amí </a:t>
            </a: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ca-E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Cros</a:t>
            </a:r>
            <a:endParaRPr lang="ca-E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-E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Twitter</a:t>
            </a: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: @</a:t>
            </a:r>
            <a:r>
              <a:rPr lang="ca-E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CamidelCros</a:t>
            </a:r>
            <a:endParaRPr lang="ca-E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	Instagram: @</a:t>
            </a:r>
            <a:r>
              <a:rPr lang="ca-E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camidelcros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4" name="2 Marcador de texto">
            <a:extLst>
              <a:ext uri="{FF2B5EF4-FFF2-40B4-BE49-F238E27FC236}">
                <a16:creationId xmlns:a16="http://schemas.microsoft.com/office/drawing/2014/main" xmlns="" id="{F8629B2A-6EB1-47C9-8B54-64153C00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ALTRES VIES DE COMUNICACIÓ</a:t>
            </a:r>
            <a:endParaRPr lang="es-ES" sz="3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291</TotalTime>
  <Words>1003</Words>
  <Application>Microsoft Office PowerPoint</Application>
  <PresentationFormat>Presentación en pantalla (4:3)</PresentationFormat>
  <Paragraphs>192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Concurrencia</vt:lpstr>
      <vt:lpstr>REUNIÓ D’INICI DE CURS  P5</vt:lpstr>
      <vt:lpstr>EQUIP DIRECTIU:</vt:lpstr>
      <vt:lpstr>EQUIP DE MESTRES D’EDUCACIÓ INFANTIL</vt:lpstr>
      <vt:lpstr>Diapositiva 4</vt:lpstr>
      <vt:lpstr>Diapositiva 5</vt:lpstr>
      <vt:lpstr>Diapositiva 6</vt:lpstr>
      <vt:lpstr>Diapositiva 7</vt:lpstr>
      <vt:lpstr>COM ENS COMUNIQUEM</vt:lpstr>
      <vt:lpstr>ALTRES VIES DE COMUNICACIÓ</vt:lpstr>
      <vt:lpstr>Diapositiva 10</vt:lpstr>
      <vt:lpstr>ANIVERSARIS  I  JOGUINES</vt:lpstr>
      <vt:lpstr>HIGIENE I SALUT</vt:lpstr>
      <vt:lpstr>ASPECTES A TENIR EN COMPTE</vt:lpstr>
      <vt:lpstr>QUÈ FEM?</vt:lpstr>
      <vt:lpstr>COMUNITAT D’APRENENTATGE     (Actuacions educatives d’èxit)</vt:lpstr>
      <vt:lpstr>SORTIDES</vt:lpstr>
      <vt:lpstr>AMPA</vt:lpstr>
      <vt:lpstr>PSICOMOTRICITAT</vt:lpstr>
      <vt:lpstr>Diapositiva 19</vt:lpstr>
      <vt:lpstr>             PLÀSTICA</vt:lpstr>
      <vt:lpstr>        GRUPS INTERACTIUS</vt:lpstr>
      <vt:lpstr>                 CIÈNCIES</vt:lpstr>
      <vt:lpstr> PANELLETS</vt:lpstr>
      <vt:lpstr>             CASTANYADA</vt:lpstr>
      <vt:lpstr>ANEM A COMPRAR EL SABRE</vt:lpstr>
      <vt:lpstr>                CARNAVAL</vt:lpstr>
      <vt:lpstr>BOSC DE CAN GARÍ</vt:lpstr>
      <vt:lpstr>TURÓ DE CERDANYOLA</vt:lpstr>
      <vt:lpstr>                PRECS I PREGUNTES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DE PARES DE 5è</dc:title>
  <dc:creator>usuari</dc:creator>
  <cp:lastModifiedBy>prof</cp:lastModifiedBy>
  <cp:revision>170</cp:revision>
  <dcterms:created xsi:type="dcterms:W3CDTF">2014-09-12T15:00:41Z</dcterms:created>
  <dcterms:modified xsi:type="dcterms:W3CDTF">2020-09-08T07:16:44Z</dcterms:modified>
</cp:coreProperties>
</file>