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3" r:id="rId3"/>
    <p:sldId id="297" r:id="rId4"/>
    <p:sldId id="298" r:id="rId5"/>
    <p:sldId id="299" r:id="rId6"/>
    <p:sldId id="300" r:id="rId7"/>
    <p:sldId id="257" r:id="rId8"/>
    <p:sldId id="282" r:id="rId9"/>
    <p:sldId id="283" r:id="rId10"/>
    <p:sldId id="284" r:id="rId11"/>
    <p:sldId id="285" r:id="rId12"/>
    <p:sldId id="286" r:id="rId13"/>
    <p:sldId id="273" r:id="rId14"/>
    <p:sldId id="287" r:id="rId15"/>
    <p:sldId id="288" r:id="rId16"/>
    <p:sldId id="289" r:id="rId17"/>
    <p:sldId id="275" r:id="rId18"/>
    <p:sldId id="262" r:id="rId19"/>
    <p:sldId id="271" r:id="rId20"/>
    <p:sldId id="276" r:id="rId21"/>
    <p:sldId id="274" r:id="rId22"/>
    <p:sldId id="278" r:id="rId23"/>
    <p:sldId id="290" r:id="rId24"/>
    <p:sldId id="265" r:id="rId25"/>
    <p:sldId id="277" r:id="rId26"/>
    <p:sldId id="267" r:id="rId27"/>
    <p:sldId id="268" r:id="rId28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>
        <p:scale>
          <a:sx n="60" d="100"/>
          <a:sy n="60" d="100"/>
        </p:scale>
        <p:origin x="-798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FB4C1-C997-4F12-A41C-B00D9F544D23}" type="datetimeFigureOut">
              <a:rPr lang="ca-ES" smtClean="0"/>
              <a:pPr/>
              <a:t>09/09/2020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D3511-46D4-4181-BE3B-B309EE42EA6B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="" xmlns:p14="http://schemas.microsoft.com/office/powerpoint/2010/main" val="95597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C88B-2D83-4911-9C9E-161D76759771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BA48-2AC6-45E4-B19D-274571ED01F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278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4BA48-2AC6-45E4-B19D-274571ED01FA}" type="slidenum">
              <a:rPr lang="es-ES" smtClean="0"/>
              <a:pPr/>
              <a:t>19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57237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09/09/2020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gora.xtec.cat/esc-camidelcro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692696"/>
            <a:ext cx="6334472" cy="864095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REUNIÓ DE PARES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5è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708920"/>
            <a:ext cx="4571998" cy="1617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F54C5526-2BC6-4D77-BDD0-9BFDA7748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Les franges horàries seran: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1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de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9:10h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 10:30h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Pati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10:30h a 11:00h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2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d’11:00h a 12:30h 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3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</a:t>
            </a:r>
            <a:r>
              <a:rPr lang="ca-ES" sz="30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15:10h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 16:30h.</a:t>
            </a:r>
          </a:p>
          <a:p>
            <a:pPr>
              <a:buNone/>
            </a:pPr>
            <a:endParaRPr lang="es-E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000" dirty="0">
                <a:latin typeface="Calibri" panose="020F0502020204030204" pitchFamily="34" charset="0"/>
                <a:cs typeface="Calibri" panose="020F0502020204030204" pitchFamily="34" charset="0"/>
              </a:rPr>
              <a:t>Plantilla amb horari a l’agenda i per casa. </a:t>
            </a:r>
            <a:r>
              <a:rPr lang="es-ES" sz="30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S’ ha de mirar el que li toca </a:t>
            </a:r>
            <a:r>
              <a:rPr lang="es-ES" sz="3000" kern="0" dirty="0" err="1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fer</a:t>
            </a:r>
            <a:r>
              <a:rPr lang="es-ES" sz="30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cada </a:t>
            </a:r>
            <a:r>
              <a:rPr lang="es-ES" sz="3000" kern="0" dirty="0" err="1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dia</a:t>
            </a:r>
            <a:r>
              <a:rPr lang="es-ES" sz="30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i portar el que </a:t>
            </a:r>
            <a:r>
              <a:rPr lang="ca-ES" sz="30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calgui.</a:t>
            </a:r>
          </a:p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E6248948-F3A6-46D6-BF3B-C22624E7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HORARIS</a:t>
            </a:r>
          </a:p>
        </p:txBody>
      </p:sp>
      <p:pic>
        <p:nvPicPr>
          <p:cNvPr id="5" name="9 Marcador de contenido" descr="untitled.png">
            <a:extLst>
              <a:ext uri="{FF2B5EF4-FFF2-40B4-BE49-F238E27FC236}">
                <a16:creationId xmlns:a16="http://schemas.microsoft.com/office/drawing/2014/main" xmlns="" id="{78EFE1F5-8189-4365-B176-C7AC78EDF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65510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982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A56FF45E-F676-4F00-8FE5-1F371CC3C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72" y="1772816"/>
            <a:ext cx="8844455" cy="3963896"/>
          </a:xfrm>
        </p:spPr>
        <p:txBody>
          <a:bodyPr>
            <a:noAutofit/>
          </a:bodyPr>
          <a:lstStyle/>
          <a:p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L ‘assistència és obligatòria, en cas d’absència cal portar  justificant o justificar-ho a l’agenda per escrit. </a:t>
            </a:r>
          </a:p>
          <a:p>
            <a:pPr>
              <a:buNone/>
            </a:pPr>
            <a:endParaRPr lang="es-E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Cal arribar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puntualment a l’escola. Es portarà un registre d’absències i retards. </a:t>
            </a:r>
          </a:p>
          <a:p>
            <a:endParaRPr lang="ca-E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A la tercera vegada que un alumne arribi </a:t>
            </a: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tard sense 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cap justificació per escrit, es quedarà fora de l’aula la primera sessió.</a:t>
            </a:r>
          </a:p>
          <a:p>
            <a:pPr marL="109728" indent="0">
              <a:buNone/>
            </a:pPr>
            <a:endParaRPr lang="ca-ES" sz="10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Els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horaris d’obertura del centre seran a les 8:55h i a les 14:55h</a:t>
            </a:r>
            <a:r>
              <a:rPr lang="ca-E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Tot i amb això, les entrades de l’alumnat de 5è són a les 9:10 i a les 15:10 per tal de respectar el distanciament social. </a:t>
            </a:r>
            <a:endParaRPr lang="ca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FF75C9FC-E451-46C7-83FE-265BB8CB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6 Título">
            <a:extLst>
              <a:ext uri="{FF2B5EF4-FFF2-40B4-BE49-F238E27FC236}">
                <a16:creationId xmlns:a16="http://schemas.microsoft.com/office/drawing/2014/main" xmlns="" id="{A92E6AED-6762-4E6A-967A-F9BC353F7E2D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ASSISTÈNCIA</a:t>
            </a:r>
          </a:p>
        </p:txBody>
      </p:sp>
    </p:spTree>
    <p:extLst>
      <p:ext uri="{BB962C8B-B14F-4D97-AF65-F5344CB8AC3E}">
        <p14:creationId xmlns="" xmlns:p14="http://schemas.microsoft.com/office/powerpoint/2010/main" val="14910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C4698AE9-AA7F-48A7-B45D-807ED405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És el vehicle de comunicació entre l’escola i la família.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Apuntem les feines, controls i els materials a dur.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Hi posem les hores d’entrevista i comunicacions importants.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faltes d’assistència i retard es justifiquen per escrit a l’agenda.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revisar cada dia, i cal signar les notificacions, si n’hi ha...</a:t>
            </a: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A297B298-D655-4E20-8EC9-D39AC1DF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0B2F3456-69C7-4966-9E97-7BC8D9895775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ÚS DE L’AGENDA</a:t>
            </a:r>
          </a:p>
        </p:txBody>
      </p:sp>
      <p:pic>
        <p:nvPicPr>
          <p:cNvPr id="5" name="6 Marcador de contenido" descr="agenda.jpg">
            <a:extLst>
              <a:ext uri="{FF2B5EF4-FFF2-40B4-BE49-F238E27FC236}">
                <a16:creationId xmlns:a16="http://schemas.microsoft.com/office/drawing/2014/main" xmlns="" id="{A386EF76-AB84-4C05-B55B-2C84DEFD74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36735" y="1916832"/>
            <a:ext cx="1707265" cy="19442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60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Els llibres són socialitzats i el material, comunitari (colors, estoigs, regle, etc.). Han de respectar-ho.</a:t>
            </a: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 haver pagat la quota de material comú. També la dels </a:t>
            </a:r>
            <a:r>
              <a:rPr lang="ca-ES" sz="3300" b="1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LLIBRES SOCIALITZATS.</a:t>
            </a:r>
          </a:p>
          <a:p>
            <a:pPr marL="109728" indent="0">
              <a:buNone/>
            </a:pPr>
            <a:endParaRPr lang="ca-ES" sz="3300" dirty="0">
              <a:solidFill>
                <a:srgbClr val="000000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cas d’haver fet un mal ús, la família es farà càrrec de la despesa del material.</a:t>
            </a:r>
          </a:p>
          <a:p>
            <a:pPr marL="457200" indent="-45720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2800" dirty="0">
              <a:solidFill>
                <a:srgbClr val="000000"/>
              </a:solidFill>
              <a:latin typeface="Comic Sans MS" pitchFamily="66" charset="0"/>
              <a:ea typeface="Arial Unicode MS" pitchFamily="2"/>
              <a:cs typeface="Tahoma" pitchFamily="2"/>
            </a:endParaRPr>
          </a:p>
          <a:p>
            <a:pPr marL="0" lvl="0" indent="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dirty="0">
                <a:solidFill>
                  <a:srgbClr val="000000"/>
                </a:solidFill>
                <a:latin typeface="Comic Sans MS" pitchFamily="66" charset="0"/>
                <a:ea typeface="Arial Unicode MS" pitchFamily="2"/>
                <a:cs typeface="Tahoma" pitchFamily="2"/>
              </a:rPr>
              <a:t>		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06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00B7AA7-18CD-494F-844F-F173057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Els llibres i llibretes van a casa si tenen deures, no cal que portin els de totes les assignatures, només els que toquin aquell dia.</a:t>
            </a:r>
          </a:p>
          <a:p>
            <a:pPr marL="109728" indent="0">
              <a:buNone/>
            </a:pP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llegir cada dia i anar estudiant els temes que es van treballant, no deixar-ho per l’últim dia.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kern="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Si no tenen deures, cal repassar el que s’ha treballat a classe,  les taules, llegir….</a:t>
            </a: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notes dels controls són orientatives, ja que la qualificació final no només depèn d’una nota sinó també del treball diari, de l’esforç, de l’actitud...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B9A9102A-8F9C-4EFD-AB44-8B8E2562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DEURES I CONTROLS</a:t>
            </a:r>
          </a:p>
        </p:txBody>
      </p:sp>
      <p:pic>
        <p:nvPicPr>
          <p:cNvPr id="5" name="Picture 2" descr="https://encrypted-tbn1.gstatic.com/images?q=tbn:ANd9GcTQUnd7uA1pwqpEk6DT93JbvVxeZyDwZeZ152rCo2FOg2QVg_70EQ">
            <a:hlinkClick r:id="rId2"/>
            <a:extLst>
              <a:ext uri="{FF2B5EF4-FFF2-40B4-BE49-F238E27FC236}">
                <a16:creationId xmlns:a16="http://schemas.microsoft.com/office/drawing/2014/main" xmlns="" id="{EBEAC03B-A3FB-4284-89BE-FFFA005C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31" y="274638"/>
            <a:ext cx="1461973" cy="1195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420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EC9C472-A8F5-4E2B-8D30-F9DB8516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A l’escola NO es pot portar cap tipus d’aparells electrònics, diners, joguines, cromos, vambes de rodes, vambes amb llums...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Si es troba algun d’aquests objectes es portarà a direcció i l’hauran de venir a recollir els pares.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Aniversaris: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 la situació excepcional del </a:t>
            </a: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Covid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19 no es pot portar menjar. 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No es poden donar les targetes d’invitació dins de la classe.</a:t>
            </a: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2D869870-3DF8-4A6A-9BAF-4A904D5C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s-ES" sz="2400" dirty="0"/>
              <a:t/>
            </a:r>
            <a:br>
              <a:rPr lang="es-ES" sz="2400" dirty="0"/>
            </a:b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ANIVERSARIS,</a:t>
            </a:r>
            <a:b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APARELLS ELECTRÒNICS, JOGUINES, DINERS </a:t>
            </a:r>
            <a:endParaRPr lang="ca-ES" sz="28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987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4EEC5052-D6B8-413C-92C5-2C56231A4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0806"/>
          </a:xfrm>
        </p:spPr>
        <p:txBody>
          <a:bodyPr>
            <a:normAutofit fontScale="70000" lnSpcReduction="20000"/>
          </a:bodyPr>
          <a:lstStyle/>
          <a:p>
            <a:r>
              <a:rPr lang="ca-E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HIGIENE I SALUT:</a:t>
            </a:r>
          </a:p>
          <a:p>
            <a:pPr marL="109728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-  Cal venir net a l’escola.</a:t>
            </a:r>
          </a:p>
          <a:p>
            <a:pPr>
              <a:buFont typeface="Wingdings 2" pitchFamily="18" charset="2"/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 venir a escola quan tingui: febre, diarrea, erupcions contagioses, polls i llémenes.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Administració de medicaments amb recepta mèdica i autorització signada.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La cobertura mèdica dels alumnes és la mateixa que les famílies.</a:t>
            </a:r>
          </a:p>
          <a:p>
            <a:pPr>
              <a:buFontTx/>
              <a:buChar char="-"/>
            </a:pPr>
            <a:endParaRPr lang="ca-ES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Portar dues caixes de mocadors de paper i dos rotlles de paper de cuina.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Esmorzars:                    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	Dilluns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 dimecres entrepà a una </a:t>
            </a:r>
            <a:r>
              <a:rPr lang="ca-ES" sz="2900" b="1" u="sng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carmanyola.</a:t>
            </a:r>
          </a:p>
          <a:p>
            <a:pPr marL="109728" indent="0">
              <a:buNone/>
            </a:pPr>
            <a:r>
              <a:rPr lang="ca-ES" sz="29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	</a:t>
            </a:r>
            <a:r>
              <a:rPr lang="ca-ES" sz="2900" b="1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		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Dimarts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 dijous fruita. </a:t>
            </a:r>
          </a:p>
          <a:p>
            <a:pPr marL="109728" indent="0">
              <a:buNone/>
            </a:pP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			Divendres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lliure.</a:t>
            </a: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xmlns="" id="{70F9BA95-E5FC-4A75-A20C-F4BEC8F4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1 Imagen">
            <a:extLst>
              <a:ext uri="{FF2B5EF4-FFF2-40B4-BE49-F238E27FC236}">
                <a16:creationId xmlns:a16="http://schemas.microsoft.com/office/drawing/2014/main" xmlns="" id="{44C8FADB-B07B-4B2E-93E4-528D1123A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65866"/>
            <a:ext cx="2167592" cy="145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713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996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NORMES:</a:t>
            </a:r>
          </a:p>
          <a:p>
            <a:pPr marL="109728" indent="0">
              <a:buNone/>
            </a:pPr>
            <a:endParaRPr lang="ca-ES" sz="24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4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</a:t>
            </a:r>
            <a:r>
              <a:rPr lang="ca-ES" sz="24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4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És </a:t>
            </a:r>
            <a:r>
              <a:rPr lang="ca-ES" sz="24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important el seu compliment per tal d’aprendre a viure en societat. Estan escrites a l’agenda.</a:t>
            </a:r>
          </a:p>
          <a:p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AUTONOMIA:</a:t>
            </a:r>
          </a:p>
          <a:p>
            <a:pPr marL="109728" indent="0">
              <a:buNone/>
            </a:pPr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Preparar-se ells mateixos la motxilla.</a:t>
            </a: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Revisar diàriament l’agenda per fer les feines.</a:t>
            </a: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5" name="1 Título">
            <a:extLst>
              <a:ext uri="{FF2B5EF4-FFF2-40B4-BE49-F238E27FC236}">
                <a16:creationId xmlns:a16="http://schemas.microsoft.com/office/drawing/2014/main" xmlns="" id="{70F9BA95-E5FC-4A75-A20C-F4BEC8F479B9}"/>
              </a:ext>
            </a:extLst>
          </p:cNvPr>
          <p:cNvSpPr txBox="1">
            <a:spLocks/>
          </p:cNvSpPr>
          <p:nvPr/>
        </p:nvSpPr>
        <p:spPr>
          <a:xfrm>
            <a:off x="539552" y="332656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mtClean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69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20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BIBLIOTECA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16824" cy="451405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 haurà una biblioteca en préstec d’aula</a:t>
            </a: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Aquest curs no hi haurà </a:t>
            </a:r>
            <a:r>
              <a:rPr lang="ca-E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servei de biblioteca escolar </a:t>
            </a: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 que s’ha convertit en aula.</a:t>
            </a:r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S’han d’acostumar a utilitzar les biblioteques que tenen al seu abast (Pompeu Fabra, Antoni Comas...).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068960"/>
            <a:ext cx="1677987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Recordem que els llibres són una eina d’ajuda, una eina més de treball. No l’única.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MATEMÀTIQUES I LLENGÜES: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les àrees de matemàtiques, català i anglès es farà 1 sessió de GRUPS INTERACTIUS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Tant a </a:t>
            </a:r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català com a castellà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treballa a partir de tipologies textuals. 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728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DIRECTOR:  Sergi Luque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CAP D’ESTUDIS: Jordana Garcia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SECRETÀRIA: Carme Jarque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DIRECTIU: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4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ca-ES" dirty="0"/>
          </a:p>
          <a:p>
            <a:pPr marL="109728" indent="0">
              <a:buNone/>
            </a:pPr>
            <a:r>
              <a:rPr lang="ca-E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MEDI NATURAL I SOCIAL:</a:t>
            </a:r>
          </a:p>
          <a:p>
            <a:pPr marL="109728" indent="0">
              <a:buNone/>
            </a:pPr>
            <a:endParaRPr lang="ca-ES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natural: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projecte Ciències 6.12.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Social: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temes de proximitat.</a:t>
            </a:r>
          </a:p>
          <a:p>
            <a:pPr marL="109728" indent="0">
              <a:buNone/>
            </a:pPr>
            <a:endParaRPr lang="ca-ES" dirty="0"/>
          </a:p>
          <a:p>
            <a:endParaRPr lang="ca-ES" dirty="0"/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Título"/>
          <p:cNvSpPr txBox="1">
            <a:spLocks/>
          </p:cNvSpPr>
          <p:nvPr/>
        </p:nvSpPr>
        <p:spPr>
          <a:xfrm>
            <a:off x="467544" y="269776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mtClean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33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D6B7DC9-706A-4F48-A36A-510E0093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611968"/>
          </a:xfrm>
        </p:spPr>
        <p:txBody>
          <a:bodyPr>
            <a:normAutofit fontScale="92500"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fan en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3 tallers rotatoris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: informàtica, taller artístic i lineal.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EN VALORS/ CULTURA RELIGIOSA: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àmbit avaluable + acció </a:t>
            </a:r>
            <a:r>
              <a:rPr lang="ca-ES" dirty="0" err="1">
                <a:latin typeface="Calibri" panose="020F0502020204030204" pitchFamily="34" charset="0"/>
                <a:cs typeface="Calibri" panose="020F0502020204030204" pitchFamily="34" charset="0"/>
              </a:rPr>
              <a:t>tutorial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(individual i col·lectiva ).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FÍSICA: 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2800" kern="0" dirty="0" err="1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Equipació</a:t>
            </a: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adient per fer l’àrea.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Roba de recanvi i tovallola.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puntuals, nota a l’agenda.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greus, cal certificat mèdic.</a:t>
            </a:r>
            <a:endParaRPr lang="ca-ES" altLang="es-ES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+mj-lt"/>
            </a:endParaRPr>
          </a:p>
          <a:p>
            <a:endParaRPr lang="ca-ES" dirty="0"/>
          </a:p>
          <a:p>
            <a:endParaRPr lang="ca-ES" dirty="0"/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287" y="4077072"/>
            <a:ext cx="1152475" cy="15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2 Título"/>
          <p:cNvSpPr>
            <a:spLocks noGrp="1"/>
          </p:cNvSpPr>
          <p:nvPr>
            <p:ph type="title"/>
          </p:nvPr>
        </p:nvSpPr>
        <p:spPr>
          <a:xfrm>
            <a:off x="611560" y="269776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55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395943"/>
          </a:xfrm>
        </p:spPr>
        <p:txBody>
          <a:bodyPr>
            <a:normAutofit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MÚSICA: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davant la situació que estem vivint, la música es treballarà dins de l’àmbit artístic a càrrec de la tutoria.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Projecte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CANTÀNIA</a:t>
            </a:r>
            <a:r>
              <a:rPr lang="ca-ES" dirty="0" smtClean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treballarem dins l’horari una tarda a la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setmana. Projecte CUEME</a:t>
            </a:r>
            <a:r>
              <a:rPr lang="ca-ES" dirty="0" smtClean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</a:p>
          <a:p>
            <a:pPr marL="109728" indent="0">
              <a:buNone/>
            </a:pPr>
            <a:endParaRPr lang="ca-ES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TEMA DE L’ANY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a-E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pendent de concretar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 NOM DE LA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CLASSE: </a:t>
            </a:r>
            <a:endParaRPr lang="ca-ES" dirty="0"/>
          </a:p>
        </p:txBody>
      </p:sp>
      <p:sp>
        <p:nvSpPr>
          <p:cNvPr id="5" name="2 Título"/>
          <p:cNvSpPr>
            <a:spLocks noGrp="1"/>
          </p:cNvSpPr>
          <p:nvPr>
            <p:ph type="title"/>
          </p:nvPr>
        </p:nvSpPr>
        <p:spPr>
          <a:xfrm>
            <a:off x="611560" y="269776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5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02FF3334-A537-486E-B2C7-371247D5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844824"/>
            <a:ext cx="8229600" cy="4525963"/>
          </a:xfrm>
        </p:spPr>
        <p:txBody>
          <a:bodyPr/>
          <a:lstStyle/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GRUPS INTERACTIUS: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quatre grups i quatre activitats diferents amb un mínim de dos mestres a l’aula. (VOLUNTARIAT)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TERTÚLIES LITERÀRIES DIALÒGIQUES: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Lectura de clàssics universals. </a:t>
            </a:r>
            <a:endParaRPr lang="ca-E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VOLUNTARIAT: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queda suspès durant aquest curs. </a:t>
            </a:r>
            <a:endParaRPr lang="ca-ES" dirty="0"/>
          </a:p>
        </p:txBody>
      </p:sp>
      <p:sp>
        <p:nvSpPr>
          <p:cNvPr id="4" name="Título 2">
            <a:extLst>
              <a:ext uri="{FF2B5EF4-FFF2-40B4-BE49-F238E27FC236}">
                <a16:creationId xmlns:a16="http://schemas.microsoft.com/office/drawing/2014/main" xmlns="" id="{CC044D41-AE15-4BE9-B7E9-DAB7321BA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COMUNITAT D’APRENENTATGE     (Actuacions educatives d’èxit)</a:t>
            </a:r>
          </a:p>
        </p:txBody>
      </p:sp>
    </p:spTree>
    <p:extLst>
      <p:ext uri="{BB962C8B-B14F-4D97-AF65-F5344CB8AC3E}">
        <p14:creationId xmlns="" xmlns:p14="http://schemas.microsoft.com/office/powerpoint/2010/main" val="31212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07504" y="1268760"/>
            <a:ext cx="8748464" cy="4968552"/>
          </a:xfrm>
        </p:spPr>
        <p:txBody>
          <a:bodyPr>
            <a:normAutofit lnSpcReduction="10000"/>
          </a:bodyPr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EL PAGAMENT ES FARÀ A TRAVÉS DEL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 TPV. ES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FARÀ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SORTIDA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PER SORTIDA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EL TPV ES </a:t>
            </a:r>
            <a:endParaRPr lang="ca-ES" sz="2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TANCARÀ 4 DIES ABANS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endParaRPr lang="ca-ES" sz="2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CADA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SORTIDA. </a:t>
            </a:r>
            <a:endParaRPr lang="ca-ES" sz="2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ca-ES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 </a:t>
            </a:r>
            <a:r>
              <a:rPr lang="ca-ES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TANCAT </a:t>
            </a:r>
            <a:r>
              <a:rPr lang="ca-ES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ca-ES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S’ADMETRÀ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 </a:t>
            </a:r>
            <a:r>
              <a:rPr lang="ca-ES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PAGAMENT.</a:t>
            </a: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1800" b="1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s-ES_tradnl" sz="1800" dirty="0">
              <a:solidFill>
                <a:srgbClr val="FF0000"/>
              </a:solidFill>
              <a:highlight>
                <a:srgbClr val="D3D3D3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63070690"/>
              </p:ext>
            </p:extLst>
          </p:nvPr>
        </p:nvGraphicFramePr>
        <p:xfrm>
          <a:off x="5724128" y="764704"/>
          <a:ext cx="3203848" cy="5544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38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6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PRIMER TRIMESTRE</a:t>
                      </a:r>
                      <a:endParaRPr lang="es-E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68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Montserrat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44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Teatre “Mon pare és un ogre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”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68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Ruta descoberta de la Muralla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68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Taller de jocs i 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joguines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SEGON TRIMESTRE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53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 fageda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(CUEME)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3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Taller de consum (escola)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“Què fem aquesta tarda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?”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48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Dijous Llarder “Platja o parc forestal”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7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Teatre Anglès: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72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Visita “Torre </a:t>
                      </a:r>
                      <a:r>
                        <a:rPr lang="ca-E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Llauder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TERCER TRIMESTRE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Parlament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53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Teatre “</a:t>
                      </a:r>
                      <a:r>
                        <a:rPr lang="ca-ES" sz="16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6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sey</a:t>
                      </a: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ca-ES" sz="16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sisters</a:t>
                      </a: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en concert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” 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ca-ES" sz="16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½</a:t>
                      </a:r>
                      <a:r>
                        <a:rPr lang="ca-ES" sz="16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dia)</a:t>
                      </a:r>
                      <a:endParaRPr lang="ca-ES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98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Girona “Temps de flors”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016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a-E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Platja final de curs</a:t>
                      </a:r>
                      <a:endParaRPr lang="ca-E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858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La roba, les motxilles i les carmanyoles han d’anar marcades amb el nom i curs</a:t>
            </a:r>
            <a:r>
              <a:rPr lang="ca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.</a:t>
            </a:r>
          </a:p>
          <a:p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Portar una ampolla </a:t>
            </a:r>
            <a:r>
              <a:rPr lang="es-ES" altLang="es-ES" sz="3600" dirty="0" err="1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d’aigua</a:t>
            </a:r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(si </a:t>
            </a:r>
            <a:r>
              <a:rPr lang="es-ES" altLang="es-ES" sz="3600" dirty="0" err="1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pot</a:t>
            </a:r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ser </a:t>
            </a:r>
            <a:r>
              <a:rPr lang="es-ES" altLang="es-ES" sz="3600" dirty="0" err="1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reutilitzable</a:t>
            </a:r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) marcada amb el </a:t>
            </a:r>
            <a:r>
              <a:rPr lang="es-ES" altLang="es-ES" sz="3600" dirty="0" err="1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nom</a:t>
            </a:r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i </a:t>
            </a:r>
            <a:r>
              <a:rPr lang="es-ES" altLang="es-ES" sz="3600" dirty="0" err="1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curs</a:t>
            </a:r>
            <a:r>
              <a:rPr lang="es-ES" altLang="es-ES" sz="3600" dirty="0" smtClean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. </a:t>
            </a:r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Els abrics, jaquetes, jerseis i bates marcats i amb betes per poder-los penjar.</a:t>
            </a:r>
          </a:p>
          <a:p>
            <a:pPr marL="109728" indent="0">
              <a:buNone/>
            </a:pPr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ALTRES</a:t>
            </a:r>
          </a:p>
        </p:txBody>
      </p:sp>
    </p:spTree>
    <p:extLst>
      <p:ext uri="{BB962C8B-B14F-4D97-AF65-F5344CB8AC3E}">
        <p14:creationId xmlns="" xmlns:p14="http://schemas.microsoft.com/office/powerpoint/2010/main" val="189253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Telèfon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de l ’ AMPA</a:t>
            </a:r>
          </a:p>
          <a:p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4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616882779</a:t>
            </a:r>
          </a:p>
          <a:p>
            <a:pPr marL="109728" indent="0" algn="ctr">
              <a:buNone/>
            </a:pPr>
            <a:endParaRPr lang="es-ES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És important que el tingueu gravat a la vostra agenda per tal de poder rebre informació. </a:t>
            </a:r>
          </a:p>
          <a:p>
            <a:pPr marL="109728" indent="0">
              <a:buNone/>
            </a:pP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Hi ha un pare/mare </a:t>
            </a:r>
            <a:r>
              <a:rPr lang="es-ES" dirty="0" err="1">
                <a:latin typeface="Calibri" panose="020F0502020204030204" pitchFamily="34" charset="0"/>
                <a:cs typeface="Calibri" panose="020F0502020204030204" pitchFamily="34" charset="0"/>
              </a:rPr>
              <a:t>delegat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AMPA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4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GRÀCIES PER LA VOSTRA ATENCIÓ</a:t>
            </a: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BENVINGUTS I BON CURS </a:t>
            </a:r>
            <a:r>
              <a:rPr lang="es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2019-2020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PRECS I PREGUNTES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77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solidFill>
                <a:srgbClr val="46464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  <a:buFont typeface="Wingdings 3"/>
              <a:buNone/>
            </a:pP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d’higiene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3500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rgbClr val="2DA2BF"/>
              </a:buClr>
              <a:buFont typeface="Wingdings 3"/>
              <a:buNone/>
            </a:pPr>
            <a:endParaRPr lang="es-ES" sz="2900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rgbClr val="2DA2BF"/>
              </a:buClr>
            </a:pPr>
            <a:r>
              <a:rPr lang="ca-E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Distanciament físic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Entrades i sortides controlades.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Control de flux de circulació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Zona de pati exclusiva per cada grup classe.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Grups estables.</a:t>
            </a:r>
          </a:p>
          <a:p>
            <a:pPr lvl="1">
              <a:buClr>
                <a:srgbClr val="2DA2BF"/>
              </a:buClr>
            </a:pPr>
            <a:endParaRPr lang="ca-ES" sz="25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Clr>
                <a:srgbClr val="2DA2BF"/>
              </a:buClr>
            </a:pPr>
            <a:r>
              <a:rPr lang="ca-E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Higiene de mans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Mínim 5 cops durant la jornada escolar.</a:t>
            </a:r>
          </a:p>
          <a:p>
            <a:pPr lvl="1">
              <a:buClr>
                <a:srgbClr val="2DA2BF"/>
              </a:buClr>
            </a:pPr>
            <a:endParaRPr lang="ca-E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695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</a:pPr>
            <a:r>
              <a:rPr lang="ca-E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Ús </a:t>
            </a:r>
            <a:r>
              <a:rPr lang="ca-ES" sz="2900" dirty="0">
                <a:solidFill>
                  <a:prstClr val="black"/>
                </a:solidFill>
                <a:latin typeface="Calibri" panose="020F0502020204030204" pitchFamily="34" charset="0"/>
              </a:rPr>
              <a:t>de </a:t>
            </a:r>
            <a:r>
              <a:rPr lang="ca-E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mascareta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Obligatòria a tots els espais escolars.</a:t>
            </a:r>
          </a:p>
          <a:p>
            <a:pPr lvl="1">
              <a:buClr>
                <a:srgbClr val="2DA2BF"/>
              </a:buClr>
            </a:pPr>
            <a:r>
              <a:rPr lang="es-ES" sz="25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Recomanem</a:t>
            </a:r>
            <a:r>
              <a:rPr lang="es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portar una bossa de roba per guardar la mascareta </a:t>
            </a:r>
            <a:r>
              <a:rPr lang="es-ES" sz="25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quan</a:t>
            </a:r>
            <a:r>
              <a:rPr lang="es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s-ES" sz="2500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esmorzem</a:t>
            </a:r>
            <a:r>
              <a:rPr lang="es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 </a:t>
            </a:r>
            <a:endParaRPr lang="ca-ES" sz="25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2DA2BF"/>
              </a:buClr>
            </a:pPr>
            <a:endParaRPr lang="ca-ES" sz="25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Clr>
                <a:srgbClr val="2DA2BF"/>
              </a:buClr>
            </a:pPr>
            <a:r>
              <a:rPr lang="ca-ES" sz="2900" dirty="0">
                <a:solidFill>
                  <a:prstClr val="black"/>
                </a:solidFill>
                <a:latin typeface="Calibri" panose="020F0502020204030204" pitchFamily="34" charset="0"/>
              </a:rPr>
              <a:t>Requisits d’accés al centre educatiu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Signar </a:t>
            </a:r>
            <a:r>
              <a:rPr lang="ca-ES" sz="2500" dirty="0">
                <a:solidFill>
                  <a:prstClr val="black"/>
                </a:solidFill>
                <a:latin typeface="Calibri" panose="020F0502020204030204" pitchFamily="34" charset="0"/>
              </a:rPr>
              <a:t>la declaració de </a:t>
            </a: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responsabilitat on ens comprometem a:</a:t>
            </a:r>
          </a:p>
          <a:p>
            <a:pPr lvl="3">
              <a:buClr>
                <a:srgbClr val="DA1F28"/>
              </a:buClr>
            </a:pPr>
            <a:r>
              <a:rPr lang="ca-ES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presentar cap símptoma COVID (malestar general, mal de cap, tos, febre, mal de coll, diarrea i vòmits)</a:t>
            </a:r>
          </a:p>
          <a:p>
            <a:pPr lvl="3">
              <a:buClr>
                <a:srgbClr val="DA1F28"/>
              </a:buClr>
            </a:pPr>
            <a:r>
              <a:rPr lang="ca-ES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haver estat en contacte amb cap cas positiu de COVID en els últims 14 dies.</a:t>
            </a:r>
          </a:p>
          <a:p>
            <a:pPr lvl="1">
              <a:buClr>
                <a:srgbClr val="2DA2BF"/>
              </a:buClr>
            </a:pPr>
            <a:endParaRPr lang="ca-E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Clr>
                <a:srgbClr val="2DA2BF"/>
              </a:buClr>
            </a:pPr>
            <a:r>
              <a:rPr lang="ca-ES" sz="2900" dirty="0">
                <a:solidFill>
                  <a:prstClr val="black"/>
                </a:solidFill>
                <a:latin typeface="Calibri" panose="020F0502020204030204" pitchFamily="34" charset="0"/>
              </a:rPr>
              <a:t>Control de </a:t>
            </a:r>
            <a:r>
              <a:rPr lang="ca-ES" sz="29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símptomes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Control de temperatura a l’entrada.</a:t>
            </a:r>
          </a:p>
          <a:p>
            <a:pPr lvl="1">
              <a:buClr>
                <a:srgbClr val="2DA2BF"/>
              </a:buClr>
            </a:pPr>
            <a:r>
              <a:rPr lang="ca-ES" sz="25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Espais COVID d’aïllament.</a:t>
            </a:r>
            <a:endParaRPr lang="ca-ES" sz="25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1">
              <a:buClr>
                <a:srgbClr val="2DA2BF"/>
              </a:buClr>
            </a:pPr>
            <a:endParaRPr lang="ca-ES" dirty="0">
              <a:solidFill>
                <a:prstClr val="black"/>
              </a:solidFill>
            </a:endParaRPr>
          </a:p>
        </p:txBody>
      </p:sp>
      <p:sp>
        <p:nvSpPr>
          <p:cNvPr id="5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solidFill>
                <a:srgbClr val="46464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04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ca-ES" sz="2900" dirty="0" smtClean="0">
                <a:latin typeface="Calibri" panose="020F0502020204030204" pitchFamily="34" charset="0"/>
              </a:rPr>
              <a:t>Desdoblament de grups (4t, 5è i 6è)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 aquestes edats els alumnes tenen més autonomia a l’hora d’aplicar mesures de seguretat. </a:t>
            </a:r>
          </a:p>
          <a:p>
            <a:pPr marL="393192" lvl="1" indent="0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Reforços a les aules no desdoblades. </a:t>
            </a:r>
          </a:p>
          <a:p>
            <a:pPr lvl="1"/>
            <a:r>
              <a:rPr lang="ca-ES" sz="2400" dirty="0">
                <a:latin typeface="Calibri" panose="020F0502020204030204" pitchFamily="34" charset="0"/>
              </a:rPr>
              <a:t>Centrem els reforços en els cicles inferiors, per tal de garantir l’aplicació de les mesures de seguretat i per atendre la diversitat a l’aula.</a:t>
            </a:r>
          </a:p>
          <a:p>
            <a:pPr lvl="1"/>
            <a:endParaRPr lang="ca-ES" dirty="0"/>
          </a:p>
        </p:txBody>
      </p:sp>
      <p:sp>
        <p:nvSpPr>
          <p:cNvPr id="5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376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2DA2BF"/>
              </a:buClr>
            </a:pPr>
            <a:endParaRPr lang="ca-ES" dirty="0">
              <a:solidFill>
                <a:prstClr val="black"/>
              </a:solidFill>
            </a:endParaRPr>
          </a:p>
        </p:txBody>
      </p:sp>
      <p:sp>
        <p:nvSpPr>
          <p:cNvPr id="5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err="1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Entrades</a:t>
            </a:r>
            <a:r>
              <a:rPr lang="es-ES" dirty="0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dirty="0" err="1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r>
              <a:rPr lang="es-ES" dirty="0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dirty="0" err="1" smtClean="0">
                <a:solidFill>
                  <a:srgbClr val="46464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recorregut</a:t>
            </a:r>
            <a:endParaRPr lang="es-ES" dirty="0">
              <a:solidFill>
                <a:srgbClr val="46464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QuadreDeText 1"/>
          <p:cNvSpPr txBox="1"/>
          <p:nvPr/>
        </p:nvSpPr>
        <p:spPr>
          <a:xfrm>
            <a:off x="522177" y="1527825"/>
            <a:ext cx="4169006" cy="4628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b="1" u="sng" dirty="0" smtClean="0">
                <a:solidFill>
                  <a:prstClr val="black"/>
                </a:solidFill>
              </a:rPr>
              <a:t>Recorregut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dirty="0" smtClean="0">
                <a:solidFill>
                  <a:prstClr val="black"/>
                </a:solidFill>
              </a:rPr>
              <a:t>Entren per la porta principal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b="1" dirty="0" smtClean="0">
                <a:solidFill>
                  <a:prstClr val="black"/>
                </a:solidFill>
              </a:rPr>
              <a:t>5èC</a:t>
            </a:r>
            <a:r>
              <a:rPr lang="es-ES" dirty="0" smtClean="0">
                <a:solidFill>
                  <a:prstClr val="black"/>
                </a:solidFill>
              </a:rPr>
              <a:t> va </a:t>
            </a:r>
            <a:r>
              <a:rPr lang="es-ES" dirty="0" err="1" smtClean="0">
                <a:solidFill>
                  <a:prstClr val="black"/>
                </a:solidFill>
              </a:rPr>
              <a:t>directament</a:t>
            </a:r>
            <a:r>
              <a:rPr lang="es-ES" dirty="0" smtClean="0">
                <a:solidFill>
                  <a:prstClr val="black"/>
                </a:solidFill>
              </a:rPr>
              <a:t> a la </a:t>
            </a:r>
            <a:r>
              <a:rPr lang="es-ES" dirty="0" err="1" smtClean="0">
                <a:solidFill>
                  <a:prstClr val="black"/>
                </a:solidFill>
              </a:rPr>
              <a:t>classe</a:t>
            </a:r>
            <a:r>
              <a:rPr lang="es-ES" dirty="0" smtClean="0">
                <a:solidFill>
                  <a:prstClr val="black"/>
                </a:solidFill>
              </a:rPr>
              <a:t> per la </a:t>
            </a:r>
            <a:r>
              <a:rPr lang="es-ES" dirty="0" err="1" smtClean="0">
                <a:solidFill>
                  <a:prstClr val="black"/>
                </a:solidFill>
              </a:rPr>
              <a:t>seva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terrasseta</a:t>
            </a:r>
            <a:endParaRPr lang="es-ES" dirty="0" smtClean="0">
              <a:solidFill>
                <a:prstClr val="black"/>
              </a:solidFill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b="1" dirty="0" smtClean="0">
                <a:solidFill>
                  <a:prstClr val="black"/>
                </a:solidFill>
              </a:rPr>
              <a:t>5èA i 5èB  </a:t>
            </a:r>
            <a:r>
              <a:rPr lang="es-ES" dirty="0" err="1" smtClean="0">
                <a:solidFill>
                  <a:prstClr val="black"/>
                </a:solidFill>
              </a:rPr>
              <a:t>passen</a:t>
            </a:r>
            <a:r>
              <a:rPr lang="es-ES" dirty="0" smtClean="0">
                <a:solidFill>
                  <a:prstClr val="black"/>
                </a:solidFill>
              </a:rPr>
              <a:t> per el </a:t>
            </a:r>
            <a:r>
              <a:rPr lang="es-ES" dirty="0" err="1" smtClean="0">
                <a:solidFill>
                  <a:prstClr val="black"/>
                </a:solidFill>
              </a:rPr>
              <a:t>passadís</a:t>
            </a:r>
            <a:r>
              <a:rPr lang="es-ES" dirty="0" smtClean="0">
                <a:solidFill>
                  <a:prstClr val="black"/>
                </a:solidFill>
              </a:rPr>
              <a:t> central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s-ES" dirty="0" err="1" smtClean="0">
                <a:solidFill>
                  <a:prstClr val="black"/>
                </a:solidFill>
              </a:rPr>
              <a:t>Accedeixen</a:t>
            </a:r>
            <a:r>
              <a:rPr lang="es-ES" dirty="0" smtClean="0">
                <a:solidFill>
                  <a:prstClr val="black"/>
                </a:solidFill>
              </a:rPr>
              <a:t> a les </a:t>
            </a:r>
            <a:r>
              <a:rPr lang="es-ES" dirty="0" err="1" smtClean="0">
                <a:solidFill>
                  <a:prstClr val="black"/>
                </a:solidFill>
              </a:rPr>
              <a:t>seves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classes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pel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 err="1" smtClean="0">
                <a:solidFill>
                  <a:prstClr val="black"/>
                </a:solidFill>
              </a:rPr>
              <a:t>passadís</a:t>
            </a:r>
            <a:r>
              <a:rPr lang="es-ES" dirty="0" smtClean="0">
                <a:solidFill>
                  <a:prstClr val="black"/>
                </a:solidFill>
              </a:rPr>
              <a:t> rosa. </a:t>
            </a:r>
          </a:p>
          <a:p>
            <a:pPr algn="just">
              <a:lnSpc>
                <a:spcPct val="150000"/>
              </a:lnSpc>
            </a:pPr>
            <a:endParaRPr lang="es-ES" sz="11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ES" b="1" dirty="0" smtClean="0">
                <a:solidFill>
                  <a:prstClr val="black"/>
                </a:solidFill>
              </a:rPr>
              <a:t>IMPORTANT</a:t>
            </a:r>
            <a:r>
              <a:rPr lang="es-ES" dirty="0" smtClean="0">
                <a:solidFill>
                  <a:prstClr val="black"/>
                </a:solidFill>
              </a:rPr>
              <a:t> – </a:t>
            </a:r>
            <a:r>
              <a:rPr lang="es-ES" dirty="0" err="1" smtClean="0">
                <a:solidFill>
                  <a:prstClr val="black"/>
                </a:solidFill>
              </a:rPr>
              <a:t>sempre</a:t>
            </a:r>
            <a:r>
              <a:rPr lang="es-ES" dirty="0" smtClean="0">
                <a:solidFill>
                  <a:prstClr val="black"/>
                </a:solidFill>
              </a:rPr>
              <a:t> seguir les </a:t>
            </a:r>
            <a:r>
              <a:rPr lang="es-ES" dirty="0" err="1" smtClean="0">
                <a:solidFill>
                  <a:prstClr val="black"/>
                </a:solidFill>
              </a:rPr>
              <a:t>fletxes</a:t>
            </a:r>
            <a:r>
              <a:rPr lang="es-ES" dirty="0" smtClean="0">
                <a:solidFill>
                  <a:prstClr val="black"/>
                </a:solidFill>
              </a:rPr>
              <a:t> que marquen el </a:t>
            </a:r>
            <a:r>
              <a:rPr lang="es-ES" dirty="0" err="1" smtClean="0">
                <a:solidFill>
                  <a:prstClr val="black"/>
                </a:solidFill>
              </a:rPr>
              <a:t>recorregut</a:t>
            </a:r>
            <a:r>
              <a:rPr lang="es-ES" dirty="0" smtClean="0">
                <a:solidFill>
                  <a:prstClr val="black"/>
                </a:solidFill>
              </a:rPr>
              <a:t>.</a:t>
            </a:r>
            <a:endParaRPr lang="es-ES" dirty="0">
              <a:solidFill>
                <a:prstClr val="black"/>
              </a:solidFill>
            </a:endParaRPr>
          </a:p>
        </p:txBody>
      </p:sp>
      <p:pic>
        <p:nvPicPr>
          <p:cNvPr id="1026" name="Picture 2" descr="\\Argo1\P\CURS 20-21\PORTES ENTRADES I SORTIDES\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037" y="1661029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9115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61555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5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è A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Ana López	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TUTORA 5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è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B: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Carme Arias</a:t>
            </a: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TUTORA 5è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C: Montse Xandri</a:t>
            </a: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ANGLÈS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Sonia Rodríguez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MÚSICA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Tutores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Ed. 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FÍSICA: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Especialista d’Educació física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Ed</a:t>
            </a: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. ESPECIAL: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Carme Arias</a:t>
            </a:r>
            <a:endParaRPr lang="ca-ES" sz="3600" kern="0" dirty="0" smtClean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Coordinadora: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Laura </a:t>
            </a:r>
            <a:r>
              <a:rPr lang="ca-ES" sz="3600" kern="0" dirty="0" err="1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Castarnado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DE MESTRES DE 5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è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7" y="2060848"/>
            <a:ext cx="1801813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2DABDADE-7524-4B50-99C3-B01801BDC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500" dirty="0" smtClean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s-ES" sz="2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TREVISTES I INFORMES </a:t>
            </a:r>
          </a:p>
          <a:p>
            <a:pPr>
              <a:buNone/>
            </a:pPr>
            <a:endParaRPr lang="es-ES" sz="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3 informes, un per trimestre. </a:t>
            </a:r>
          </a:p>
          <a:p>
            <a:pPr marL="109728" indent="0">
              <a:buNone/>
            </a:pPr>
            <a:endParaRPr lang="es-ES" sz="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Notes de tallers al 3r trimestre.</a:t>
            </a:r>
          </a:p>
          <a:p>
            <a:endParaRPr lang="ca-ES" sz="7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2 entrevistes al llarg del curs. Les pot sol·licitar el mestre o els pares, via agenda. </a:t>
            </a:r>
          </a:p>
          <a:p>
            <a:pPr marL="109728" indent="0">
              <a:buNone/>
            </a:pPr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a-ES" sz="25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NOVETAT: </a:t>
            </a:r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possibilitat de fer-les telemàticament. </a:t>
            </a:r>
          </a:p>
          <a:p>
            <a:pPr marL="109728" indent="0">
              <a:buNone/>
            </a:pPr>
            <a:endParaRPr lang="ca-ES" sz="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entrevistes són</a:t>
            </a:r>
          </a:p>
          <a:p>
            <a:pPr lvl="6"/>
            <a:r>
              <a:rPr lang="ca-ES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5è A, </a:t>
            </a:r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a determinar</a:t>
            </a:r>
            <a:endParaRPr lang="ca-ES" sz="25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6"/>
            <a:r>
              <a:rPr lang="ca-ES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5è B, </a:t>
            </a:r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a determinar</a:t>
            </a:r>
            <a:endParaRPr lang="ca-ES" sz="25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6"/>
            <a:r>
              <a:rPr lang="ca-ES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5è C, </a:t>
            </a:r>
            <a:r>
              <a:rPr lang="ca-ES" sz="2500" dirty="0" smtClean="0">
                <a:latin typeface="Calibri" panose="020F0502020204030204" pitchFamily="34" charset="0"/>
                <a:cs typeface="Calibri" panose="020F0502020204030204" pitchFamily="34" charset="0"/>
              </a:rPr>
              <a:t>a determinar</a:t>
            </a:r>
            <a:endParaRPr lang="ca-E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08A3CF3E-5AB5-4A4F-B9B3-C2A165B5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ENS COMUNIQUEM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>
            <a:extLst>
              <a:ext uri="{FF2B5EF4-FFF2-40B4-BE49-F238E27FC236}">
                <a16:creationId xmlns:a16="http://schemas.microsoft.com/office/drawing/2014/main" xmlns="" id="{A97C9A80-36F9-411C-81B5-FC0544FE01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490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D9BF046D-5E9C-4851-A65B-0257CC76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Circulars de l’escola i WhatsApp (636046909)</a:t>
            </a:r>
          </a:p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Cartellera de l’entrada.</a:t>
            </a:r>
          </a:p>
          <a:p>
            <a:pPr>
              <a:defRPr/>
            </a:pPr>
            <a:r>
              <a:rPr lang="ca-ES" sz="3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Noodes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d’escola </a:t>
            </a:r>
            <a:endParaRPr lang="ca-ES" sz="32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  <a:defRPr/>
            </a:pPr>
            <a:r>
              <a:rPr lang="es-ES" sz="2800" dirty="0" smtClean="0">
                <a:hlinkClick r:id="rId2"/>
              </a:rPr>
              <a:t>https://agora.xtec.cat/esc-camidelcros/</a:t>
            </a:r>
            <a:endParaRPr lang="ca-ES" sz="2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Xarxes socials: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escola camí del cros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Twitter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Instagram: @</a:t>
            </a:r>
            <a:r>
              <a:rPr lang="ca-E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:a16="http://schemas.microsoft.com/office/drawing/2014/main" xmlns="" id="{F8629B2A-6EB1-47C9-8B54-64153C0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ALTRES VIES DE COMUNICACIÓ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1442</Words>
  <Application>Microsoft Office PowerPoint</Application>
  <PresentationFormat>Presentación en pantalla (4:3)</PresentationFormat>
  <Paragraphs>254</Paragraphs>
  <Slides>27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Concurrencia</vt:lpstr>
      <vt:lpstr>REUNIÓ DE PARES DE 5è</vt:lpstr>
      <vt:lpstr>EQUIP DIRECTIU:</vt:lpstr>
      <vt:lpstr>Diapositiva 3</vt:lpstr>
      <vt:lpstr>Diapositiva 4</vt:lpstr>
      <vt:lpstr>Diapositiva 5</vt:lpstr>
      <vt:lpstr>Diapositiva 6</vt:lpstr>
      <vt:lpstr>EQUIP DE MESTRES DE 5è</vt:lpstr>
      <vt:lpstr>COM ENS COMUNIQUEM</vt:lpstr>
      <vt:lpstr>ALTRES VIES DE COMUNICACIÓ</vt:lpstr>
      <vt:lpstr>HORARIS</vt:lpstr>
      <vt:lpstr>Diapositiva 11</vt:lpstr>
      <vt:lpstr>Diapositiva 12</vt:lpstr>
      <vt:lpstr>MATERIAL</vt:lpstr>
      <vt:lpstr>            DEURES I CONTROLS</vt:lpstr>
      <vt:lpstr> ANIVERSARIS, APARELLS ELECTRÒNICS, JOGUINES, DINERS </vt:lpstr>
      <vt:lpstr>HÀBITS</vt:lpstr>
      <vt:lpstr>Diapositiva 17</vt:lpstr>
      <vt:lpstr>               BIBLIOTECA</vt:lpstr>
      <vt:lpstr>ÀMBITS</vt:lpstr>
      <vt:lpstr>Diapositiva 20</vt:lpstr>
      <vt:lpstr>ÀMBITS</vt:lpstr>
      <vt:lpstr>ÀMBITS</vt:lpstr>
      <vt:lpstr>COMUNITAT D’APRENENTATGE     (Actuacions educatives d’èxit)</vt:lpstr>
      <vt:lpstr>SORTIDES</vt:lpstr>
      <vt:lpstr>ALTRES</vt:lpstr>
      <vt:lpstr>AMPA</vt:lpstr>
      <vt:lpstr>                PRECS I PREGUNTES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146</cp:revision>
  <cp:lastPrinted>2020-09-07T09:13:02Z</cp:lastPrinted>
  <dcterms:created xsi:type="dcterms:W3CDTF">2014-09-12T15:00:41Z</dcterms:created>
  <dcterms:modified xsi:type="dcterms:W3CDTF">2020-09-09T09:48:31Z</dcterms:modified>
</cp:coreProperties>
</file>