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29"/>
  </p:notesMasterIdLst>
  <p:sldIdLst>
    <p:sldId id="256" r:id="rId2"/>
    <p:sldId id="263" r:id="rId3"/>
    <p:sldId id="292" r:id="rId4"/>
    <p:sldId id="295" r:id="rId5"/>
    <p:sldId id="293" r:id="rId6"/>
    <p:sldId id="294" r:id="rId7"/>
    <p:sldId id="257" r:id="rId8"/>
    <p:sldId id="282" r:id="rId9"/>
    <p:sldId id="283" r:id="rId10"/>
    <p:sldId id="284" r:id="rId11"/>
    <p:sldId id="285" r:id="rId12"/>
    <p:sldId id="286" r:id="rId13"/>
    <p:sldId id="273" r:id="rId14"/>
    <p:sldId id="287" r:id="rId15"/>
    <p:sldId id="288" r:id="rId16"/>
    <p:sldId id="289" r:id="rId17"/>
    <p:sldId id="275" r:id="rId18"/>
    <p:sldId id="262" r:id="rId19"/>
    <p:sldId id="271" r:id="rId20"/>
    <p:sldId id="276" r:id="rId21"/>
    <p:sldId id="274" r:id="rId22"/>
    <p:sldId id="278" r:id="rId23"/>
    <p:sldId id="290" r:id="rId24"/>
    <p:sldId id="265" r:id="rId25"/>
    <p:sldId id="277" r:id="rId26"/>
    <p:sldId id="267" r:id="rId27"/>
    <p:sldId id="268" r:id="rId28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78" autoAdjust="0"/>
    <p:restoredTop sz="94660"/>
  </p:normalViewPr>
  <p:slideViewPr>
    <p:cSldViewPr>
      <p:cViewPr>
        <p:scale>
          <a:sx n="80" d="100"/>
          <a:sy n="80" d="100"/>
        </p:scale>
        <p:origin x="-828" y="-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D1C88B-2D83-4911-9C9E-161D76759771}" type="datetimeFigureOut">
              <a:rPr lang="es-ES" smtClean="0"/>
              <a:pPr/>
              <a:t>09/09/2020</a:t>
            </a:fld>
            <a:endParaRPr lang="es-ES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24BA48-2AC6-45E4-B19D-274571ED01FA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2278178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A847CFC-816F-41D0-AAC0-9BF4FEBC753E}" type="datetimeFigureOut">
              <a:rPr lang="es-ES" smtClean="0"/>
              <a:pPr/>
              <a:t>09/09/2020</a:t>
            </a:fld>
            <a:endParaRPr lang="es-ES" dirty="0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ES" dirty="0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09/09/2020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09/09/2020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09/09/2020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09/09/2020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09/09/2020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09/09/2020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09/09/2020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09/09/2020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7A847CFC-816F-41D0-AAC0-9BF4FEBC753E}" type="datetimeFigureOut">
              <a:rPr lang="es-ES" smtClean="0"/>
              <a:pPr/>
              <a:t>09/09/2020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dirty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A847CFC-816F-41D0-AAC0-9BF4FEBC753E}" type="datetimeFigureOut">
              <a:rPr lang="es-ES" smtClean="0"/>
              <a:pPr/>
              <a:t>09/09/2020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  <a:p>
            <a:pPr lvl="1" eaLnBrk="1" latinLnBrk="0" hangingPunct="1"/>
            <a:r>
              <a:rPr kumimoji="0" lang="es-ES"/>
              <a:t>Segundo nivel</a:t>
            </a:r>
          </a:p>
          <a:p>
            <a:pPr lvl="2" eaLnBrk="1" latinLnBrk="0" hangingPunct="1"/>
            <a:r>
              <a:rPr kumimoji="0" lang="es-ES"/>
              <a:t>Tercer nivel</a:t>
            </a:r>
          </a:p>
          <a:p>
            <a:pPr lvl="3" eaLnBrk="1" latinLnBrk="0" hangingPunct="1"/>
            <a:r>
              <a:rPr kumimoji="0" lang="es-ES"/>
              <a:t>Cuarto nivel</a:t>
            </a:r>
          </a:p>
          <a:p>
            <a:pPr lvl="4" eaLnBrk="1" latinLnBrk="0" hangingPunct="1"/>
            <a:r>
              <a:rPr kumimoji="0" lang="es-ES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A847CFC-816F-41D0-AAC0-9BF4FEBC753E}" type="datetimeFigureOut">
              <a:rPr lang="es-ES" smtClean="0"/>
              <a:pPr/>
              <a:t>09/09/2020</a:t>
            </a:fld>
            <a:endParaRPr lang="es-ES" dirty="0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ES" dirty="0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http://www.google.es/url?sa=i&amp;rct=j&amp;q=&amp;esrc=s&amp;source=images&amp;cd=&amp;cad=rja&amp;uact=8&amp;docid=MKhhP2FepcqUAM&amp;tbnid=jM0Bs63Bz6_uEM:&amp;ved=0CAcQjRw&amp;url=http://www.mama2punto0.cl/vida-sana/pruebas-semestrales-claves-para-motivar-a-los-ninos-a-estudiar/attachment/nino-estudiando/&amp;ei=GRYTVMPLDcuVarLqgaAO&amp;psig=AFQjCNEmgvCwUD2e19AX2OZN9vzdr5gYhg&amp;ust=1410623360466061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259632" y="332656"/>
            <a:ext cx="6334472" cy="1440159"/>
          </a:xfrm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r>
              <a:rPr lang="es-ES" dirty="0">
                <a:latin typeface="Calibri" panose="020F0502020204030204" pitchFamily="34" charset="0"/>
                <a:cs typeface="Calibri" panose="020F0502020204030204" pitchFamily="34" charset="0"/>
              </a:rPr>
              <a:t>REUNIÓ DE PARES DE </a:t>
            </a:r>
            <a:r>
              <a:rPr lang="es-ES" dirty="0" smtClean="0">
                <a:latin typeface="Calibri" panose="020F0502020204030204" pitchFamily="34" charset="0"/>
                <a:cs typeface="Calibri" panose="020F0502020204030204" pitchFamily="34" charset="0"/>
              </a:rPr>
              <a:t>1r </a:t>
            </a:r>
            <a:endParaRPr lang="es-E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5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060847"/>
            <a:ext cx="3168352" cy="4225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Imatg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7944" y="2780928"/>
            <a:ext cx="4644008" cy="164268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>
            <a:extLst>
              <a:ext uri="{FF2B5EF4-FFF2-40B4-BE49-F238E27FC236}">
                <a16:creationId xmlns:a16="http://schemas.microsoft.com/office/drawing/2014/main" xmlns="" id="{F54C5526-2BC6-4D77-BDD0-9BFDA77480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a-ES" sz="3000" b="1" kern="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Les franges horàries seran:</a:t>
            </a:r>
          </a:p>
          <a:p>
            <a:pPr marL="109728" indent="0">
              <a:buNone/>
            </a:pPr>
            <a:r>
              <a:rPr lang="ca-ES" sz="3000" kern="0" dirty="0" smtClean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- Dues sessions al matí: abans i després del pati</a:t>
            </a:r>
            <a:endParaRPr lang="ca-ES" sz="3000" kern="0" dirty="0">
              <a:solidFill>
                <a:srgbClr val="3E3D2D"/>
              </a:solidFill>
              <a:latin typeface="Calibri" panose="020F0502020204030204" pitchFamily="34" charset="0"/>
              <a:ea typeface="Arial Unicode MS" pitchFamily="2"/>
              <a:cs typeface="Calibri" panose="020F0502020204030204" pitchFamily="34" charset="0"/>
            </a:endParaRPr>
          </a:p>
          <a:p>
            <a:pPr marL="109728" indent="0">
              <a:buNone/>
            </a:pPr>
            <a:r>
              <a:rPr lang="ca-ES" sz="3000" kern="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- </a:t>
            </a:r>
            <a:r>
              <a:rPr lang="ca-ES" sz="3000" b="1" kern="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Pati </a:t>
            </a:r>
            <a:r>
              <a:rPr lang="ca-ES" sz="3000" kern="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de 10:30h a </a:t>
            </a:r>
            <a:r>
              <a:rPr lang="ca-ES" sz="3000" kern="0" dirty="0" smtClean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11:00h</a:t>
            </a:r>
            <a:endParaRPr lang="ca-ES" sz="3000" kern="0" dirty="0">
              <a:solidFill>
                <a:srgbClr val="3E3D2D"/>
              </a:solidFill>
              <a:latin typeface="Calibri" panose="020F0502020204030204" pitchFamily="34" charset="0"/>
              <a:ea typeface="Arial Unicode MS" pitchFamily="2"/>
              <a:cs typeface="Calibri" panose="020F0502020204030204" pitchFamily="34" charset="0"/>
            </a:endParaRPr>
          </a:p>
          <a:p>
            <a:pPr marL="109728" indent="0">
              <a:buNone/>
            </a:pPr>
            <a:r>
              <a:rPr lang="ca-ES" sz="3000" kern="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- </a:t>
            </a:r>
            <a:r>
              <a:rPr lang="ca-ES" sz="3000" kern="0" dirty="0" smtClean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Una</a:t>
            </a:r>
            <a:r>
              <a:rPr lang="ca-ES" sz="3000" b="1" kern="0" dirty="0" smtClean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 </a:t>
            </a:r>
            <a:r>
              <a:rPr lang="ca-ES" sz="3000" kern="0" dirty="0" smtClean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sessió a la tarda.</a:t>
            </a:r>
            <a:endParaRPr lang="ca-ES" sz="3000" kern="0" dirty="0">
              <a:solidFill>
                <a:srgbClr val="3E3D2D"/>
              </a:solidFill>
              <a:latin typeface="Calibri" panose="020F0502020204030204" pitchFamily="34" charset="0"/>
              <a:ea typeface="Arial Unicode MS" pitchFamily="2"/>
              <a:cs typeface="Calibri" panose="020F0502020204030204" pitchFamily="34" charset="0"/>
            </a:endParaRPr>
          </a:p>
          <a:p>
            <a:pPr>
              <a:buNone/>
            </a:pPr>
            <a:endParaRPr lang="es-ES" sz="3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3000" dirty="0" smtClean="0">
                <a:latin typeface="Calibri" panose="020F0502020204030204" pitchFamily="34" charset="0"/>
                <a:cs typeface="Calibri" panose="020F0502020204030204" pitchFamily="34" charset="0"/>
              </a:rPr>
              <a:t>Us farem arribar l’horari </a:t>
            </a:r>
            <a:r>
              <a:rPr lang="ca-ES" sz="3000" dirty="0">
                <a:latin typeface="Calibri" panose="020F0502020204030204" pitchFamily="34" charset="0"/>
                <a:cs typeface="Calibri" panose="020F0502020204030204" pitchFamily="34" charset="0"/>
              </a:rPr>
              <a:t>per casa. </a:t>
            </a:r>
            <a:r>
              <a:rPr lang="es-ES" sz="3000" kern="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S’ ha de mirar el que li toca </a:t>
            </a:r>
            <a:r>
              <a:rPr lang="es-ES" sz="3000" kern="0" dirty="0" err="1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fer</a:t>
            </a:r>
            <a:r>
              <a:rPr lang="es-ES" sz="3000" kern="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 cada </a:t>
            </a:r>
            <a:r>
              <a:rPr lang="es-ES" sz="3000" kern="0" dirty="0" err="1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dia</a:t>
            </a:r>
            <a:r>
              <a:rPr lang="es-ES" sz="3000" kern="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 i portar el que </a:t>
            </a:r>
            <a:r>
              <a:rPr lang="ca-ES" sz="3000" kern="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calgui.</a:t>
            </a:r>
          </a:p>
          <a:p>
            <a:endParaRPr lang="ca-ES" dirty="0"/>
          </a:p>
        </p:txBody>
      </p:sp>
      <p:sp>
        <p:nvSpPr>
          <p:cNvPr id="4" name="6 Título">
            <a:extLst>
              <a:ext uri="{FF2B5EF4-FFF2-40B4-BE49-F238E27FC236}">
                <a16:creationId xmlns:a16="http://schemas.microsoft.com/office/drawing/2014/main" xmlns="" id="{E6248948-F3A6-46D6-BF3B-C22624E701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sz="4000" dirty="0">
                <a:latin typeface="Calibri" panose="020F0502020204030204" pitchFamily="34" charset="0"/>
                <a:cs typeface="Calibri" panose="020F0502020204030204" pitchFamily="34" charset="0"/>
              </a:rPr>
              <a:t>HORARIS</a:t>
            </a:r>
          </a:p>
        </p:txBody>
      </p:sp>
      <p:pic>
        <p:nvPicPr>
          <p:cNvPr id="5" name="9 Marcador de contenido" descr="untitled.png">
            <a:extLst>
              <a:ext uri="{FF2B5EF4-FFF2-40B4-BE49-F238E27FC236}">
                <a16:creationId xmlns:a16="http://schemas.microsoft.com/office/drawing/2014/main" xmlns="" id="{78EFE1F5-8189-4365-B176-C7AC78EDFE1B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64288" y="265510"/>
            <a:ext cx="1152128" cy="1152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9825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>
            <a:extLst>
              <a:ext uri="{FF2B5EF4-FFF2-40B4-BE49-F238E27FC236}">
                <a16:creationId xmlns:a16="http://schemas.microsoft.com/office/drawing/2014/main" xmlns="" id="{A56FF45E-F676-4F00-8FE5-1F371CC3C8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ca-ES" sz="3300" dirty="0">
                <a:latin typeface="Calibri" panose="020F0502020204030204" pitchFamily="34" charset="0"/>
                <a:cs typeface="Calibri" panose="020F0502020204030204" pitchFamily="34" charset="0"/>
              </a:rPr>
              <a:t>L ‘assistència és </a:t>
            </a:r>
            <a:r>
              <a:rPr lang="ca-ES" sz="3300" dirty="0" smtClean="0">
                <a:latin typeface="Calibri" panose="020F0502020204030204" pitchFamily="34" charset="0"/>
                <a:cs typeface="Calibri" panose="020F0502020204030204" pitchFamily="34" charset="0"/>
              </a:rPr>
              <a:t>obligatòria. En </a:t>
            </a:r>
            <a:r>
              <a:rPr lang="ca-ES" sz="3300" dirty="0">
                <a:latin typeface="Calibri" panose="020F0502020204030204" pitchFamily="34" charset="0"/>
                <a:cs typeface="Calibri" panose="020F0502020204030204" pitchFamily="34" charset="0"/>
              </a:rPr>
              <a:t>cas d’absència cal portar  justificant o justificar-ho a l’agenda per escrit. </a:t>
            </a:r>
          </a:p>
          <a:p>
            <a:pPr>
              <a:buNone/>
            </a:pPr>
            <a:endParaRPr lang="es-ES" sz="33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s-ES" sz="3300" dirty="0">
                <a:latin typeface="Calibri" panose="020F0502020204030204" pitchFamily="34" charset="0"/>
                <a:cs typeface="Calibri" panose="020F0502020204030204" pitchFamily="34" charset="0"/>
              </a:rPr>
              <a:t>Cal arribar </a:t>
            </a:r>
            <a:r>
              <a:rPr lang="ca-ES" sz="3300" dirty="0">
                <a:latin typeface="Calibri" panose="020F0502020204030204" pitchFamily="34" charset="0"/>
                <a:cs typeface="Calibri" panose="020F0502020204030204" pitchFamily="34" charset="0"/>
              </a:rPr>
              <a:t>puntualment a l’escola. Es portarà un registre d’absències i retards. </a:t>
            </a:r>
          </a:p>
          <a:p>
            <a:endParaRPr lang="ca-ES" sz="33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09728" indent="0">
              <a:buNone/>
            </a:pPr>
            <a:endParaRPr lang="ca-ES" sz="33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a-ES" sz="33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a-E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ítulo 2">
            <a:extLst>
              <a:ext uri="{FF2B5EF4-FFF2-40B4-BE49-F238E27FC236}">
                <a16:creationId xmlns:a16="http://schemas.microsoft.com/office/drawing/2014/main" xmlns="" id="{FF75C9FC-E451-46C7-83FE-265BB8CBB0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6 Título">
            <a:extLst>
              <a:ext uri="{FF2B5EF4-FFF2-40B4-BE49-F238E27FC236}">
                <a16:creationId xmlns:a16="http://schemas.microsoft.com/office/drawing/2014/main" xmlns="" id="{A92E6AED-6762-4E6A-967A-F9BC353F7E2D}"/>
              </a:ext>
            </a:extLst>
          </p:cNvPr>
          <p:cNvSpPr txBox="1">
            <a:spLocks/>
          </p:cNvSpPr>
          <p:nvPr/>
        </p:nvSpPr>
        <p:spPr>
          <a:xfrm>
            <a:off x="457200" y="273050"/>
            <a:ext cx="8229600" cy="1143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es-ES" sz="4000" dirty="0">
                <a:latin typeface="Calibri" panose="020F0502020204030204" pitchFamily="34" charset="0"/>
                <a:cs typeface="Calibri" panose="020F0502020204030204" pitchFamily="34" charset="0"/>
              </a:rPr>
              <a:t>ASSISTÈNCIA</a:t>
            </a:r>
          </a:p>
        </p:txBody>
      </p:sp>
    </p:spTree>
    <p:extLst>
      <p:ext uri="{BB962C8B-B14F-4D97-AF65-F5344CB8AC3E}">
        <p14:creationId xmlns:p14="http://schemas.microsoft.com/office/powerpoint/2010/main" val="1491093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>
            <a:extLst>
              <a:ext uri="{FF2B5EF4-FFF2-40B4-BE49-F238E27FC236}">
                <a16:creationId xmlns:a16="http://schemas.microsoft.com/office/drawing/2014/main" xmlns="" id="{C4698AE9-AA7F-48A7-B45D-807ED4058B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1481328"/>
            <a:ext cx="8507288" cy="4525963"/>
          </a:xfrm>
        </p:spPr>
        <p:txBody>
          <a:bodyPr>
            <a:normAutofit fontScale="85000" lnSpcReduction="10000"/>
          </a:bodyPr>
          <a:lstStyle/>
          <a:p>
            <a:r>
              <a:rPr lang="ca-ES" sz="2800" dirty="0">
                <a:latin typeface="Calibri" panose="020F0502020204030204" pitchFamily="34" charset="0"/>
                <a:cs typeface="Calibri" panose="020F0502020204030204" pitchFamily="34" charset="0"/>
              </a:rPr>
              <a:t>És el vehicle de comunicació entre l’escola i la família.</a:t>
            </a:r>
          </a:p>
          <a:p>
            <a:endParaRPr lang="ca-E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2800" dirty="0">
                <a:latin typeface="Calibri" panose="020F0502020204030204" pitchFamily="34" charset="0"/>
                <a:cs typeface="Calibri" panose="020F0502020204030204" pitchFamily="34" charset="0"/>
              </a:rPr>
              <a:t>Apuntem les </a:t>
            </a:r>
            <a:r>
              <a:rPr lang="ca-E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feines , recordem les sortides  </a:t>
            </a:r>
            <a:r>
              <a:rPr lang="ca-ES" sz="2800" dirty="0">
                <a:latin typeface="Calibri" panose="020F0502020204030204" pitchFamily="34" charset="0"/>
                <a:cs typeface="Calibri" panose="020F0502020204030204" pitchFamily="34" charset="0"/>
              </a:rPr>
              <a:t>i els materials a dur.</a:t>
            </a:r>
          </a:p>
          <a:p>
            <a:pPr marL="109728" indent="0">
              <a:buNone/>
            </a:pPr>
            <a:endParaRPr lang="ca-E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2800" dirty="0">
                <a:latin typeface="Calibri" panose="020F0502020204030204" pitchFamily="34" charset="0"/>
                <a:cs typeface="Calibri" panose="020F0502020204030204" pitchFamily="34" charset="0"/>
              </a:rPr>
              <a:t>Hi posem les hores d’entrevista i comunicacions importants.</a:t>
            </a:r>
          </a:p>
          <a:p>
            <a:endParaRPr lang="ca-E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2800" dirty="0">
                <a:latin typeface="Calibri" panose="020F0502020204030204" pitchFamily="34" charset="0"/>
                <a:cs typeface="Calibri" panose="020F0502020204030204" pitchFamily="34" charset="0"/>
              </a:rPr>
              <a:t>Les faltes d’assistència i retard es justifiquen per escrit a l’agenda.</a:t>
            </a:r>
          </a:p>
          <a:p>
            <a:pPr marL="109728" indent="0">
              <a:buNone/>
            </a:pPr>
            <a:endParaRPr lang="ca-E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2800" dirty="0">
                <a:latin typeface="Calibri" panose="020F0502020204030204" pitchFamily="34" charset="0"/>
                <a:cs typeface="Calibri" panose="020F0502020204030204" pitchFamily="34" charset="0"/>
              </a:rPr>
              <a:t>S’ha de revisar cada dia, i cal signar les notificacions, si n’hi ha</a:t>
            </a:r>
            <a:r>
              <a:rPr lang="ca-E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... Si  ens feu un escrit, recordeu al nen/a que ens l’ensenyi. </a:t>
            </a:r>
          </a:p>
          <a:p>
            <a:endParaRPr lang="es-E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a-ES" dirty="0"/>
          </a:p>
        </p:txBody>
      </p:sp>
      <p:sp>
        <p:nvSpPr>
          <p:cNvPr id="3" name="Título 2">
            <a:extLst>
              <a:ext uri="{FF2B5EF4-FFF2-40B4-BE49-F238E27FC236}">
                <a16:creationId xmlns:a16="http://schemas.microsoft.com/office/drawing/2014/main" xmlns="" id="{A297B298-D655-4E20-8EC9-D39AC1DFF3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1 Título">
            <a:extLst>
              <a:ext uri="{FF2B5EF4-FFF2-40B4-BE49-F238E27FC236}">
                <a16:creationId xmlns:a16="http://schemas.microsoft.com/office/drawing/2014/main" xmlns="" id="{0B2F3456-69C7-4966-9E97-7BC8D9895775}"/>
              </a:ext>
            </a:extLst>
          </p:cNvPr>
          <p:cNvSpPr txBox="1">
            <a:spLocks/>
          </p:cNvSpPr>
          <p:nvPr/>
        </p:nvSpPr>
        <p:spPr>
          <a:xfrm>
            <a:off x="457200" y="273050"/>
            <a:ext cx="8229600" cy="1143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es-ES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ÚS DE L’AGENDA</a:t>
            </a:r>
          </a:p>
        </p:txBody>
      </p:sp>
      <p:pic>
        <p:nvPicPr>
          <p:cNvPr id="5" name="6 Marcador de contenido" descr="agenda.jpg">
            <a:extLst>
              <a:ext uri="{FF2B5EF4-FFF2-40B4-BE49-F238E27FC236}">
                <a16:creationId xmlns:a16="http://schemas.microsoft.com/office/drawing/2014/main" xmlns="" id="{A386EF76-AB84-4C05-B55B-2C84DEFD7438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956376" y="5517232"/>
            <a:ext cx="976609" cy="1112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6001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109728" indent="0">
              <a:buNone/>
            </a:pPr>
            <a:endParaRPr lang="es-ES" sz="33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3300" dirty="0" smtClean="0">
                <a:latin typeface="Calibri" panose="020F0502020204030204" pitchFamily="34" charset="0"/>
                <a:cs typeface="Calibri" panose="020F0502020204030204" pitchFamily="34" charset="0"/>
              </a:rPr>
              <a:t>El material d’ús habitual serà individual: cada alumne/a disposarà d’un estoig.</a:t>
            </a:r>
          </a:p>
          <a:p>
            <a:endParaRPr lang="ca-ES" sz="33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3300" dirty="0" smtClean="0">
                <a:latin typeface="Calibri" panose="020F0502020204030204" pitchFamily="34" charset="0"/>
                <a:cs typeface="Calibri" panose="020F0502020204030204" pitchFamily="34" charset="0"/>
              </a:rPr>
              <a:t>El material d’ús menys freqüent és comunitari (retoladors, regle, etc.). Han de respectar-lo. Es desinfectarà després del seu ús. </a:t>
            </a:r>
          </a:p>
          <a:p>
            <a:pPr marL="109728" indent="0">
              <a:buNone/>
            </a:pPr>
            <a:endParaRPr lang="ca-ES" sz="33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3300" dirty="0" smtClean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Cal haver pagat la quota de material comú. </a:t>
            </a:r>
          </a:p>
          <a:p>
            <a:pPr>
              <a:buNone/>
            </a:pPr>
            <a:endParaRPr lang="ca-ES" sz="3300" dirty="0" smtClean="0">
              <a:solidFill>
                <a:srgbClr val="000000"/>
              </a:solidFill>
              <a:latin typeface="Calibri" panose="020F0502020204030204" pitchFamily="34" charset="0"/>
              <a:ea typeface="Arial Unicode MS" pitchFamily="2"/>
              <a:cs typeface="Calibri" panose="020F0502020204030204" pitchFamily="34" charset="0"/>
            </a:endParaRPr>
          </a:p>
          <a:p>
            <a:r>
              <a:rPr lang="ca-ES" sz="3300" dirty="0" smtClean="0">
                <a:solidFill>
                  <a:srgbClr val="000000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En cas d’haver-ne  fet un mal ús, la família es farà càrrec de la despesa del material.</a:t>
            </a:r>
          </a:p>
          <a:p>
            <a:pPr marL="457200" indent="-457200">
              <a:spcBef>
                <a:spcPts val="600"/>
              </a:spcBef>
              <a:buNone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a-ES" sz="2800" dirty="0">
              <a:solidFill>
                <a:srgbClr val="000000"/>
              </a:solidFill>
              <a:latin typeface="Comic Sans MS" pitchFamily="66" charset="0"/>
              <a:ea typeface="Arial Unicode MS" pitchFamily="2"/>
              <a:cs typeface="Tahoma" pitchFamily="2"/>
            </a:endParaRPr>
          </a:p>
          <a:p>
            <a:pPr marL="0" lvl="0" indent="0">
              <a:spcBef>
                <a:spcPts val="600"/>
              </a:spcBef>
              <a:buNone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a-ES" sz="2800" dirty="0">
                <a:solidFill>
                  <a:srgbClr val="000000"/>
                </a:solidFill>
                <a:latin typeface="Comic Sans MS" pitchFamily="66" charset="0"/>
                <a:ea typeface="Arial Unicode MS" pitchFamily="2"/>
                <a:cs typeface="Tahoma" pitchFamily="2"/>
              </a:rPr>
              <a:t>		</a:t>
            </a:r>
            <a:endParaRPr lang="ca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es-ES" dirty="0">
                <a:latin typeface="Calibri" panose="020F0502020204030204" pitchFamily="34" charset="0"/>
                <a:cs typeface="Calibri" panose="020F0502020204030204" pitchFamily="34" charset="0"/>
              </a:rPr>
              <a:t>MATERIAL</a:t>
            </a:r>
            <a:endParaRPr lang="ca-E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1065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>
            <a:extLst>
              <a:ext uri="{FF2B5EF4-FFF2-40B4-BE49-F238E27FC236}">
                <a16:creationId xmlns:a16="http://schemas.microsoft.com/office/drawing/2014/main" xmlns="" id="{400B7AA7-18CD-494F-844F-F173057E6C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a-E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Els divendres portaran la carpeta blava amb els deures i un llibre de lectura.</a:t>
            </a:r>
          </a:p>
          <a:p>
            <a:pPr>
              <a:buNone/>
            </a:pPr>
            <a:endParaRPr lang="ca-ES" sz="2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Els dilluns s’han de portar els deures fets dins la </a:t>
            </a:r>
            <a:r>
              <a:rPr lang="ca-E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carpeta </a:t>
            </a:r>
            <a:r>
              <a:rPr lang="ca-ES" sz="2800" dirty="0"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ca-E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 hauran de tornar el </a:t>
            </a:r>
            <a:r>
              <a:rPr lang="ca-E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llibre de lectura.</a:t>
            </a:r>
          </a:p>
          <a:p>
            <a:pPr>
              <a:buNone/>
            </a:pPr>
            <a:endParaRPr lang="es-E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2800" dirty="0">
                <a:latin typeface="Calibri" panose="020F0502020204030204" pitchFamily="34" charset="0"/>
                <a:cs typeface="Calibri" panose="020F0502020204030204" pitchFamily="34" charset="0"/>
              </a:rPr>
              <a:t>S’ha de llegir cada </a:t>
            </a:r>
            <a:r>
              <a:rPr lang="ca-E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dia.</a:t>
            </a:r>
          </a:p>
          <a:p>
            <a:r>
              <a:rPr lang="ca-E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És important que facin els deures sols i després els reviseu. </a:t>
            </a:r>
          </a:p>
          <a:p>
            <a:endParaRPr lang="ca-ES" sz="2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None/>
            </a:pPr>
            <a:endParaRPr lang="ca-E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09728" indent="0">
              <a:buNone/>
            </a:pPr>
            <a:endParaRPr lang="ca-E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09728" indent="0">
              <a:buNone/>
            </a:pPr>
            <a:endParaRPr lang="ca-E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a-ES" dirty="0"/>
          </a:p>
        </p:txBody>
      </p:sp>
      <p:sp>
        <p:nvSpPr>
          <p:cNvPr id="4" name="1 Título">
            <a:extLst>
              <a:ext uri="{FF2B5EF4-FFF2-40B4-BE49-F238E27FC236}">
                <a16:creationId xmlns:a16="http://schemas.microsoft.com/office/drawing/2014/main" xmlns="" id="{B9A9102A-8F9C-4EFD-AB44-8B8E2562BB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sz="4000" dirty="0" smtClean="0">
                <a:latin typeface="Calibri" panose="020F0502020204030204" pitchFamily="34" charset="0"/>
                <a:cs typeface="Calibri" panose="020F0502020204030204" pitchFamily="34" charset="0"/>
              </a:rPr>
              <a:t>DEURES </a:t>
            </a:r>
            <a:endParaRPr lang="es-ES" sz="4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Picture 2" descr="https://encrypted-tbn1.gstatic.com/images?q=tbn:ANd9GcTQUnd7uA1pwqpEk6DT93JbvVxeZyDwZeZ152rCo2FOg2QVg_70EQ">
            <a:hlinkClick r:id="rId2"/>
            <a:extLst>
              <a:ext uri="{FF2B5EF4-FFF2-40B4-BE49-F238E27FC236}">
                <a16:creationId xmlns:a16="http://schemas.microsoft.com/office/drawing/2014/main" xmlns="" id="{EBEAC03B-A3FB-4284-89BE-FFFA005CB8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5731" y="274638"/>
            <a:ext cx="1461973" cy="119519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942086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>
            <a:extLst>
              <a:ext uri="{FF2B5EF4-FFF2-40B4-BE49-F238E27FC236}">
                <a16:creationId xmlns:a16="http://schemas.microsoft.com/office/drawing/2014/main" xmlns="" id="{2EC9C472-A8F5-4E2B-8D30-F9DB851680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lang="ca-E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A l’escola NO es pot portar cap tipus d’aparells electrònics, diners, joguines, cromos, </a:t>
            </a:r>
            <a:r>
              <a:rPr lang="ca-ES" sz="32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vambes</a:t>
            </a:r>
            <a:r>
              <a:rPr lang="ca-ES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 de rodes, </a:t>
            </a:r>
            <a:r>
              <a:rPr lang="ca-ES" sz="32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vambes</a:t>
            </a:r>
            <a:r>
              <a:rPr lang="ca-ES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 amb llums...</a:t>
            </a:r>
          </a:p>
          <a:p>
            <a:pPr marL="109728" indent="0">
              <a:buNone/>
            </a:pPr>
            <a:endParaRPr lang="ca-ES" sz="32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Si es troba algun d’aquests objectes es portarà a direcció i l’hauran de venir a recollir els pares.</a:t>
            </a:r>
          </a:p>
          <a:p>
            <a:pPr marL="109728" indent="0">
              <a:buNone/>
            </a:pPr>
            <a:endParaRPr lang="ca-ES" sz="32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Aniversaris: per la situació excepcional del COVID-19</a:t>
            </a:r>
            <a:r>
              <a:rPr lang="ca-ES" sz="320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a-ES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no es pot portar menjar.</a:t>
            </a:r>
          </a:p>
          <a:p>
            <a:pPr marL="109728" indent="0">
              <a:buNone/>
            </a:pPr>
            <a:endParaRPr lang="ca-ES" sz="32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No es poden donar les targetes d’invitació dins de la classe.</a:t>
            </a:r>
            <a:endParaRPr lang="ca-E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1 Título">
            <a:extLst>
              <a:ext uri="{FF2B5EF4-FFF2-40B4-BE49-F238E27FC236}">
                <a16:creationId xmlns:a16="http://schemas.microsoft.com/office/drawing/2014/main" xmlns="" id="{2D869870-3DF8-4A6A-9BAF-4A904D5CEA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txBody>
          <a:bodyPr>
            <a:noAutofit/>
          </a:bodyPr>
          <a:lstStyle/>
          <a:p>
            <a:pPr algn="ctr"/>
            <a:r>
              <a:rPr lang="es-ES" sz="2400" dirty="0"/>
              <a:t/>
            </a:r>
            <a:br>
              <a:rPr lang="es-ES" sz="2400" dirty="0"/>
            </a:br>
            <a:r>
              <a:rPr lang="es-ES" sz="2800" dirty="0">
                <a:latin typeface="Calibri" panose="020F0502020204030204" pitchFamily="34" charset="0"/>
                <a:cs typeface="Calibri" panose="020F0502020204030204" pitchFamily="34" charset="0"/>
              </a:rPr>
              <a:t>ANIVERSARIS,</a:t>
            </a:r>
            <a:br>
              <a:rPr lang="es-ES" sz="2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s-ES" sz="2800" dirty="0">
                <a:solidFill>
                  <a:srgbClr val="00206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APARELLS ELECTRÒNICS, JOGUINES, DINERS </a:t>
            </a:r>
            <a:endParaRPr lang="ca-ES" sz="2800" dirty="0">
              <a:solidFill>
                <a:schemeClr val="bg1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9875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>
            <a:extLst>
              <a:ext uri="{FF2B5EF4-FFF2-40B4-BE49-F238E27FC236}">
                <a16:creationId xmlns:a16="http://schemas.microsoft.com/office/drawing/2014/main" xmlns="" id="{4EEC5052-D6B8-413C-92C5-2C56231A4B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110806"/>
          </a:xfrm>
        </p:spPr>
        <p:txBody>
          <a:bodyPr>
            <a:normAutofit fontScale="55000" lnSpcReduction="20000"/>
          </a:bodyPr>
          <a:lstStyle/>
          <a:p>
            <a:r>
              <a:rPr lang="ca-ES" sz="2900" b="1" u="sng" dirty="0">
                <a:latin typeface="Calibri" panose="020F0502020204030204" pitchFamily="34" charset="0"/>
                <a:cs typeface="Calibri" panose="020F0502020204030204" pitchFamily="34" charset="0"/>
              </a:rPr>
              <a:t>HIGIENE I SALUT:</a:t>
            </a:r>
          </a:p>
          <a:p>
            <a:pPr marL="109728" indent="0">
              <a:buNone/>
            </a:pPr>
            <a:r>
              <a:rPr lang="ca-ES" sz="29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>
              <a:buFont typeface="Wingdings 2" pitchFamily="18" charset="2"/>
              <a:buNone/>
            </a:pPr>
            <a:r>
              <a:rPr lang="ca-ES" sz="2900" dirty="0">
                <a:latin typeface="Calibri" panose="020F0502020204030204" pitchFamily="34" charset="0"/>
                <a:cs typeface="Calibri" panose="020F0502020204030204" pitchFamily="34" charset="0"/>
              </a:rPr>
              <a:t> -  Cal venir net a l’escola.</a:t>
            </a:r>
          </a:p>
          <a:p>
            <a:pPr>
              <a:buFont typeface="Wingdings 2" pitchFamily="18" charset="2"/>
              <a:buNone/>
            </a:pPr>
            <a:endParaRPr lang="ca-ES" sz="2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Tx/>
              <a:buChar char="-"/>
            </a:pPr>
            <a:r>
              <a:rPr lang="ca-ES" sz="2900" dirty="0">
                <a:latin typeface="Calibri" panose="020F0502020204030204" pitchFamily="34" charset="0"/>
                <a:cs typeface="Calibri" panose="020F0502020204030204" pitchFamily="34" charset="0"/>
              </a:rPr>
              <a:t>No venir a escola quan tingui: febre, diarrea, erupcions contagioses, polls i llémenes.</a:t>
            </a:r>
          </a:p>
          <a:p>
            <a:pPr>
              <a:buFontTx/>
              <a:buChar char="-"/>
            </a:pPr>
            <a:endParaRPr lang="ca-ES" sz="2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Tx/>
              <a:buChar char="-"/>
            </a:pPr>
            <a:r>
              <a:rPr lang="ca-ES" sz="2900" dirty="0">
                <a:latin typeface="Calibri" panose="020F0502020204030204" pitchFamily="34" charset="0"/>
                <a:cs typeface="Calibri" panose="020F0502020204030204" pitchFamily="34" charset="0"/>
              </a:rPr>
              <a:t>Administració de medicaments amb recepta mèdica i autorització signada</a:t>
            </a:r>
            <a:r>
              <a:rPr lang="ca-ES" sz="2900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buFontTx/>
              <a:buChar char="-"/>
            </a:pPr>
            <a:endParaRPr lang="ca-ES" sz="2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Tx/>
              <a:buChar char="-"/>
            </a:pPr>
            <a:r>
              <a:rPr lang="ca-ES" sz="290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Autorització administració paracetamol.</a:t>
            </a:r>
          </a:p>
          <a:p>
            <a:pPr>
              <a:buFontTx/>
              <a:buChar char="-"/>
            </a:pPr>
            <a:endParaRPr lang="ca-ES" sz="2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Tx/>
              <a:buChar char="-"/>
            </a:pPr>
            <a:r>
              <a:rPr lang="ca-ES" sz="2900" dirty="0">
                <a:latin typeface="Calibri" panose="020F0502020204030204" pitchFamily="34" charset="0"/>
                <a:cs typeface="Calibri" panose="020F0502020204030204" pitchFamily="34" charset="0"/>
              </a:rPr>
              <a:t>La cobertura mèdica dels alumnes és la mateixa que les famílies.</a:t>
            </a:r>
          </a:p>
          <a:p>
            <a:pPr>
              <a:buFontTx/>
              <a:buChar char="-"/>
            </a:pPr>
            <a:endParaRPr lang="ca-ES" sz="29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Tx/>
              <a:buChar char="-"/>
            </a:pPr>
            <a:r>
              <a:rPr lang="ca-ES" sz="2900" dirty="0">
                <a:latin typeface="Calibri" panose="020F0502020204030204" pitchFamily="34" charset="0"/>
                <a:cs typeface="Calibri" panose="020F0502020204030204" pitchFamily="34" charset="0"/>
              </a:rPr>
              <a:t>Portar dues caixes de mocadors de paper i dos rotlles de paper de cuina.</a:t>
            </a:r>
          </a:p>
          <a:p>
            <a:pPr marL="109728" indent="0">
              <a:buNone/>
            </a:pPr>
            <a:endParaRPr lang="ca-ES" sz="2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Tx/>
              <a:buChar char="-"/>
            </a:pPr>
            <a:r>
              <a:rPr lang="ca-ES" sz="2900" kern="0" dirty="0"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Esmorzars:                     Dimarts i dijous fruita. </a:t>
            </a:r>
          </a:p>
          <a:p>
            <a:pPr marL="109728" indent="0">
              <a:buNone/>
            </a:pPr>
            <a:r>
              <a:rPr lang="ca-ES" sz="2900" kern="0" dirty="0"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                                             Dilluns i dimecres </a:t>
            </a:r>
            <a:r>
              <a:rPr lang="ca-ES" sz="2900" kern="0" dirty="0" smtClean="0"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entrepà.</a:t>
            </a:r>
            <a:endParaRPr lang="ca-ES" sz="2900" b="1" u="sng" kern="0" dirty="0">
              <a:latin typeface="Calibri" panose="020F0502020204030204" pitchFamily="34" charset="0"/>
              <a:ea typeface="Arial Unicode MS" pitchFamily="2"/>
              <a:cs typeface="Calibri" panose="020F0502020204030204" pitchFamily="34" charset="0"/>
            </a:endParaRPr>
          </a:p>
          <a:p>
            <a:pPr marL="1600200" lvl="6" indent="0">
              <a:buNone/>
            </a:pPr>
            <a:r>
              <a:rPr lang="ca-ES" sz="29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</a:t>
            </a:r>
            <a:r>
              <a:rPr lang="ca-ES" sz="2900" kern="0" dirty="0"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Divendres lliure</a:t>
            </a:r>
            <a:r>
              <a:rPr lang="ca-ES" sz="2900" kern="0" dirty="0" smtClean="0"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.</a:t>
            </a:r>
          </a:p>
          <a:p>
            <a:pPr marL="1600200" lvl="6" indent="0">
              <a:buNone/>
            </a:pPr>
            <a:r>
              <a:rPr lang="ca-ES" sz="2900" kern="0" dirty="0" smtClean="0"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                   </a:t>
            </a:r>
            <a:r>
              <a:rPr lang="ca-ES" sz="2900" b="1" kern="0" dirty="0" smtClean="0"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Sempre dins d’una carmanyola.</a:t>
            </a:r>
            <a:endParaRPr lang="ca-ES" sz="2900" b="1" kern="0" dirty="0">
              <a:latin typeface="Calibri" panose="020F0502020204030204" pitchFamily="34" charset="0"/>
              <a:ea typeface="Arial Unicode MS" pitchFamily="2"/>
              <a:cs typeface="Calibri" panose="020F0502020204030204" pitchFamily="34" charset="0"/>
            </a:endParaRPr>
          </a:p>
          <a:p>
            <a:endParaRPr lang="ca-ES" dirty="0"/>
          </a:p>
        </p:txBody>
      </p:sp>
      <p:sp>
        <p:nvSpPr>
          <p:cNvPr id="4" name="1 Título">
            <a:extLst>
              <a:ext uri="{FF2B5EF4-FFF2-40B4-BE49-F238E27FC236}">
                <a16:creationId xmlns:a16="http://schemas.microsoft.com/office/drawing/2014/main" xmlns="" id="{70F9BA95-E5FC-4A75-A20C-F4BEC8F479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es-ES" dirty="0" smtClean="0">
                <a:latin typeface="Calibri" panose="020F0502020204030204" pitchFamily="34" charset="0"/>
                <a:cs typeface="Calibri" panose="020F0502020204030204" pitchFamily="34" charset="0"/>
              </a:rPr>
              <a:t>HÀBITS SALUDABLES</a:t>
            </a:r>
            <a:endParaRPr lang="ca-E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1 Imagen">
            <a:extLst>
              <a:ext uri="{FF2B5EF4-FFF2-40B4-BE49-F238E27FC236}">
                <a16:creationId xmlns:a16="http://schemas.microsoft.com/office/drawing/2014/main" xmlns="" id="{44C8FADB-B07B-4B2E-93E4-528D1123AC5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4725144"/>
            <a:ext cx="1960241" cy="131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71332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539960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endParaRPr lang="es-E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2400" b="1" u="sng" kern="0" dirty="0"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NORMES:</a:t>
            </a:r>
          </a:p>
          <a:p>
            <a:pPr marL="109728" indent="0">
              <a:buNone/>
            </a:pPr>
            <a:r>
              <a:rPr lang="ca-ES" sz="2400" kern="0" dirty="0" smtClean="0"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És important </a:t>
            </a:r>
            <a:r>
              <a:rPr lang="ca-ES" sz="2400" kern="0" dirty="0"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el seu compliment per tal d’aprendre a viure en societat. Estan escrites a l’agenda.</a:t>
            </a:r>
          </a:p>
          <a:p>
            <a:endParaRPr lang="ca-ES" sz="2400" b="1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2400" b="1" u="sng" dirty="0">
                <a:latin typeface="Calibri" panose="020F0502020204030204" pitchFamily="34" charset="0"/>
                <a:cs typeface="Calibri" panose="020F0502020204030204" pitchFamily="34" charset="0"/>
              </a:rPr>
              <a:t>AUTONOMIA</a:t>
            </a:r>
            <a:r>
              <a:rPr lang="ca-ES" sz="2400" b="1" u="sng" dirty="0" smtClean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ca-ES" sz="2400" b="1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09728" indent="0">
              <a:buNone/>
            </a:pPr>
            <a:r>
              <a:rPr lang="ca-E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Ajudar els vostres fills a preparar-se  </a:t>
            </a:r>
            <a:r>
              <a:rPr lang="ca-ES" sz="2400" dirty="0">
                <a:latin typeface="Calibri" panose="020F0502020204030204" pitchFamily="34" charset="0"/>
                <a:cs typeface="Calibri" panose="020F0502020204030204" pitchFamily="34" charset="0"/>
              </a:rPr>
              <a:t>la </a:t>
            </a:r>
            <a:r>
              <a:rPr lang="ca-E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motxilla d’E.F (bossa amb tovallola petita i samarreta de recanvi)</a:t>
            </a:r>
            <a:endParaRPr lang="ca-E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09728" indent="0">
              <a:buNone/>
            </a:pPr>
            <a:r>
              <a:rPr lang="ca-E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Fer-los responsables de portar el material i els deures.</a:t>
            </a:r>
            <a:endParaRPr lang="ca-E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09728" indent="0">
              <a:buNone/>
            </a:pPr>
            <a:endParaRPr lang="ca-ES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es-ES" dirty="0" smtClean="0">
                <a:latin typeface="Calibri" panose="020F0502020204030204" pitchFamily="34" charset="0"/>
                <a:cs typeface="Calibri" panose="020F0502020204030204" pitchFamily="34" charset="0"/>
              </a:rPr>
              <a:t>HÀBITS I NORMES</a:t>
            </a:r>
            <a:endParaRPr lang="ca-E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6998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ítulo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792088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es-ES" dirty="0"/>
              <a:t/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r>
              <a:rPr lang="es-ES" dirty="0">
                <a:latin typeface="Calibri" panose="020F0502020204030204" pitchFamily="34" charset="0"/>
                <a:cs typeface="Calibri" panose="020F0502020204030204" pitchFamily="34" charset="0"/>
              </a:rPr>
              <a:t>BIBLIOTECA</a:t>
            </a:r>
          </a:p>
        </p:txBody>
      </p:sp>
      <p:sp>
        <p:nvSpPr>
          <p:cNvPr id="8" name="7 Marcador de contenido"/>
          <p:cNvSpPr>
            <a:spLocks noGrp="1"/>
          </p:cNvSpPr>
          <p:nvPr>
            <p:ph type="subTitle" idx="1"/>
          </p:nvPr>
        </p:nvSpPr>
        <p:spPr>
          <a:xfrm>
            <a:off x="755576" y="1124744"/>
            <a:ext cx="7016824" cy="4514056"/>
          </a:xfrm>
        </p:spPr>
        <p:txBody>
          <a:bodyPr>
            <a:norm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ca-ES" sz="28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Hi haurà una biblioteca de préstec d’aula.</a:t>
            </a:r>
          </a:p>
          <a:p>
            <a:pPr algn="l"/>
            <a:endParaRPr lang="ca-ES" sz="28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ca-ES" sz="28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Aquest curs no hi haurà servei de biblioteca escolar, ja que hem habilitat la biblioteca per fer una aula.</a:t>
            </a:r>
          </a:p>
          <a:p>
            <a:pPr algn="l"/>
            <a:endParaRPr lang="ca-ES" sz="28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ca-ES" sz="28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S’han d’acostumar a utilitzar les biblioteques que tenen al seu abast (Pompeu Fabra, Antoni Comas...).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ca-ES" dirty="0">
              <a:solidFill>
                <a:schemeClr val="tx1"/>
              </a:solidFill>
            </a:endParaRPr>
          </a:p>
        </p:txBody>
      </p:sp>
      <p:pic>
        <p:nvPicPr>
          <p:cNvPr id="4" name="1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0845" y="3861048"/>
            <a:ext cx="947414" cy="1027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968552"/>
          </a:xfrm>
        </p:spPr>
        <p:txBody>
          <a:bodyPr>
            <a:normAutofit/>
          </a:bodyPr>
          <a:lstStyle/>
          <a:p>
            <a:r>
              <a:rPr lang="ca-ES" dirty="0">
                <a:latin typeface="Calibri" panose="020F0502020204030204" pitchFamily="34" charset="0"/>
                <a:cs typeface="Calibri" panose="020F0502020204030204" pitchFamily="34" charset="0"/>
              </a:rPr>
              <a:t>Recordem que els llibres són una eina d’ajuda, una eina més de treball. No l’única.</a:t>
            </a:r>
          </a:p>
          <a:p>
            <a:endParaRPr lang="ca-E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09728" indent="0">
              <a:buNone/>
            </a:pPr>
            <a:r>
              <a:rPr lang="ca-ES" sz="2800" b="1" u="sng" dirty="0">
                <a:latin typeface="Calibri" panose="020F0502020204030204" pitchFamily="34" charset="0"/>
                <a:cs typeface="Calibri" panose="020F0502020204030204" pitchFamily="34" charset="0"/>
              </a:rPr>
              <a:t>MATEMÀTIQUES I LLENGÜES:</a:t>
            </a:r>
          </a:p>
          <a:p>
            <a:pPr marL="109728" indent="0">
              <a:buNone/>
            </a:pPr>
            <a:endParaRPr lang="ca-E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dirty="0">
                <a:latin typeface="Calibri" panose="020F0502020204030204" pitchFamily="34" charset="0"/>
                <a:cs typeface="Calibri" panose="020F0502020204030204" pitchFamily="34" charset="0"/>
              </a:rPr>
              <a:t>A les àrees de matemàtiques, català i anglès es farà 1 sessió de GRUPS INTERACTIUS.</a:t>
            </a:r>
          </a:p>
          <a:p>
            <a:pPr marL="109728" indent="0">
              <a:buNone/>
            </a:pPr>
            <a:endParaRPr lang="ca-E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dirty="0">
                <a:latin typeface="Calibri" panose="020F0502020204030204" pitchFamily="34" charset="0"/>
                <a:cs typeface="Calibri" panose="020F0502020204030204" pitchFamily="34" charset="0"/>
              </a:rPr>
              <a:t>Tant a </a:t>
            </a:r>
            <a:r>
              <a:rPr lang="ca-ES" b="1" dirty="0">
                <a:latin typeface="Calibri" panose="020F0502020204030204" pitchFamily="34" charset="0"/>
                <a:cs typeface="Calibri" panose="020F0502020204030204" pitchFamily="34" charset="0"/>
              </a:rPr>
              <a:t>català com a castellà </a:t>
            </a:r>
            <a:r>
              <a:rPr lang="ca-ES" dirty="0">
                <a:latin typeface="Calibri" panose="020F0502020204030204" pitchFamily="34" charset="0"/>
                <a:cs typeface="Calibri" panose="020F0502020204030204" pitchFamily="34" charset="0"/>
              </a:rPr>
              <a:t>es treballa a partir de tipologies textuals. </a:t>
            </a:r>
            <a:endParaRPr lang="ca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611560" y="116632"/>
            <a:ext cx="8229600" cy="1143000"/>
          </a:xfrm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es-ES" dirty="0">
                <a:latin typeface="Calibri" panose="020F0502020204030204" pitchFamily="34" charset="0"/>
                <a:cs typeface="Calibri" panose="020F0502020204030204" pitchFamily="34" charset="0"/>
              </a:rPr>
              <a:t>ÀMBITS</a:t>
            </a:r>
            <a:endParaRPr lang="ca-E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2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2388755"/>
            <a:ext cx="1871662" cy="10248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72842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4048" y="3140968"/>
            <a:ext cx="3322693" cy="3321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a-ES" sz="3200" dirty="0">
                <a:latin typeface="Calibri" panose="020F0502020204030204" pitchFamily="34" charset="0"/>
                <a:cs typeface="Calibri" panose="020F0502020204030204" pitchFamily="34" charset="0"/>
              </a:rPr>
              <a:t>DIRECTOR:  Sergi Luque</a:t>
            </a:r>
          </a:p>
          <a:p>
            <a:endParaRPr lang="ca-E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3200" dirty="0">
                <a:latin typeface="Calibri" panose="020F0502020204030204" pitchFamily="34" charset="0"/>
                <a:cs typeface="Calibri" panose="020F0502020204030204" pitchFamily="34" charset="0"/>
              </a:rPr>
              <a:t>CAP D’ESTUDIS: Jordana Garcia</a:t>
            </a:r>
          </a:p>
          <a:p>
            <a:endParaRPr lang="ca-E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3200" dirty="0">
                <a:latin typeface="Calibri" panose="020F0502020204030204" pitchFamily="34" charset="0"/>
                <a:cs typeface="Calibri" panose="020F0502020204030204" pitchFamily="34" charset="0"/>
              </a:rPr>
              <a:t>SECRETÀRIA: Carme Jarque</a:t>
            </a:r>
          </a:p>
          <a:p>
            <a:pPr marL="109728" indent="0">
              <a:buNone/>
            </a:pPr>
            <a:endParaRPr lang="ca-ES" dirty="0">
              <a:latin typeface="+mj-lt"/>
            </a:endParaRP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r>
              <a:rPr lang="es-ES" dirty="0">
                <a:latin typeface="Calibri" panose="020F0502020204030204" pitchFamily="34" charset="0"/>
                <a:cs typeface="Calibri" panose="020F0502020204030204" pitchFamily="34" charset="0"/>
              </a:rPr>
              <a:t>EQUIP DIRECTIU:</a:t>
            </a:r>
            <a:endParaRPr lang="ca-E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4483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endParaRPr lang="ca-ES" dirty="0"/>
          </a:p>
          <a:p>
            <a:pPr marL="109728" indent="0">
              <a:buNone/>
            </a:pPr>
            <a:r>
              <a:rPr lang="ca-ES" sz="3200" b="1" u="sng" dirty="0">
                <a:latin typeface="Calibri" panose="020F0502020204030204" pitchFamily="34" charset="0"/>
                <a:cs typeface="Calibri" panose="020F0502020204030204" pitchFamily="34" charset="0"/>
              </a:rPr>
              <a:t>MEDI NATURAL I SOCIAL:</a:t>
            </a:r>
          </a:p>
          <a:p>
            <a:pPr marL="109728" indent="0">
              <a:buNone/>
            </a:pPr>
            <a:endParaRPr lang="ca-ES" sz="3200" b="1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a-ES" sz="3200" b="1" dirty="0">
                <a:latin typeface="Calibri" panose="020F0502020204030204" pitchFamily="34" charset="0"/>
                <a:cs typeface="Calibri" panose="020F0502020204030204" pitchFamily="34" charset="0"/>
              </a:rPr>
              <a:t>Medi natural: </a:t>
            </a:r>
            <a:r>
              <a:rPr lang="ca-ES" sz="3200" dirty="0">
                <a:latin typeface="Calibri" panose="020F0502020204030204" pitchFamily="34" charset="0"/>
                <a:cs typeface="Calibri" panose="020F0502020204030204" pitchFamily="34" charset="0"/>
              </a:rPr>
              <a:t>projecte Ciències 6.12.</a:t>
            </a:r>
          </a:p>
          <a:p>
            <a:pPr marL="109728" indent="0">
              <a:buNone/>
            </a:pPr>
            <a:endParaRPr lang="ca-E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3200" b="1" dirty="0">
                <a:latin typeface="Calibri" panose="020F0502020204030204" pitchFamily="34" charset="0"/>
                <a:cs typeface="Calibri" panose="020F0502020204030204" pitchFamily="34" charset="0"/>
              </a:rPr>
              <a:t>Medi Social: </a:t>
            </a:r>
            <a:r>
              <a:rPr lang="ca-ES" sz="3200" dirty="0">
                <a:latin typeface="Calibri" panose="020F0502020204030204" pitchFamily="34" charset="0"/>
                <a:cs typeface="Calibri" panose="020F0502020204030204" pitchFamily="34" charset="0"/>
              </a:rPr>
              <a:t>temes de proximitat.</a:t>
            </a:r>
          </a:p>
          <a:p>
            <a:pPr marL="109728" indent="0">
              <a:buNone/>
            </a:pPr>
            <a:endParaRPr lang="ca-ES" dirty="0"/>
          </a:p>
          <a:p>
            <a:endParaRPr lang="ca-ES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es-ES" dirty="0">
                <a:latin typeface="Calibri" panose="020F0502020204030204" pitchFamily="34" charset="0"/>
                <a:cs typeface="Calibri" panose="020F0502020204030204" pitchFamily="34" charset="0"/>
              </a:rPr>
              <a:t>ÀMBITS</a:t>
            </a:r>
            <a:endParaRPr lang="ca-E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2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1513118"/>
            <a:ext cx="853008" cy="1201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83349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>
            <a:extLst>
              <a:ext uri="{FF2B5EF4-FFF2-40B4-BE49-F238E27FC236}">
                <a16:creationId xmlns:a16="http://schemas.microsoft.com/office/drawing/2014/main" xmlns="" id="{DD6B7DC9-706A-4F48-A36A-510E00932C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81328"/>
            <a:ext cx="8507288" cy="5188032"/>
          </a:xfrm>
        </p:spPr>
        <p:txBody>
          <a:bodyPr>
            <a:normAutofit/>
          </a:bodyPr>
          <a:lstStyle/>
          <a:p>
            <a:r>
              <a:rPr lang="ca-ES" b="1" u="sng" dirty="0">
                <a:latin typeface="Calibri" panose="020F0502020204030204" pitchFamily="34" charset="0"/>
                <a:cs typeface="Calibri" panose="020F0502020204030204" pitchFamily="34" charset="0"/>
              </a:rPr>
              <a:t>TALLERS: </a:t>
            </a:r>
            <a:r>
              <a:rPr lang="ca-ES" dirty="0">
                <a:latin typeface="Calibri" panose="020F0502020204030204" pitchFamily="34" charset="0"/>
                <a:cs typeface="Calibri" panose="020F0502020204030204" pitchFamily="34" charset="0"/>
              </a:rPr>
              <a:t>es </a:t>
            </a:r>
            <a:r>
              <a:rPr lang="ca-ES" dirty="0" smtClean="0">
                <a:latin typeface="Calibri" panose="020F0502020204030204" pitchFamily="34" charset="0"/>
                <a:cs typeface="Calibri" panose="020F0502020204030204" pitchFamily="34" charset="0"/>
              </a:rPr>
              <a:t>faran 4 tallers </a:t>
            </a:r>
            <a:r>
              <a:rPr lang="ca-ES" dirty="0" smtClean="0">
                <a:latin typeface="Calibri" panose="020F0502020204030204" pitchFamily="34" charset="0"/>
                <a:cs typeface="Calibri" panose="020F0502020204030204" pitchFamily="34" charset="0"/>
              </a:rPr>
              <a:t>rotatoris amb </a:t>
            </a:r>
            <a:r>
              <a:rPr lang="ca-ES" smtClean="0">
                <a:latin typeface="Calibri" panose="020F0502020204030204" pitchFamily="34" charset="0"/>
                <a:cs typeface="Calibri" panose="020F0502020204030204" pitchFamily="34" charset="0"/>
              </a:rPr>
              <a:t>el grup-classe: </a:t>
            </a:r>
            <a:r>
              <a:rPr lang="ca-ES" dirty="0">
                <a:latin typeface="Calibri" panose="020F0502020204030204" pitchFamily="34" charset="0"/>
                <a:cs typeface="Calibri" panose="020F0502020204030204" pitchFamily="34" charset="0"/>
              </a:rPr>
              <a:t>informàtica, </a:t>
            </a:r>
            <a:r>
              <a:rPr lang="ca-ES" dirty="0" smtClean="0">
                <a:latin typeface="Calibri" panose="020F0502020204030204" pitchFamily="34" charset="0"/>
                <a:cs typeface="Calibri" panose="020F0502020204030204" pitchFamily="34" charset="0"/>
              </a:rPr>
              <a:t> volum, pintura i collage.</a:t>
            </a:r>
            <a:endParaRPr lang="ca-E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a-E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b="1" u="sng" dirty="0">
                <a:latin typeface="Calibri" panose="020F0502020204030204" pitchFamily="34" charset="0"/>
                <a:cs typeface="Calibri" panose="020F0502020204030204" pitchFamily="34" charset="0"/>
              </a:rPr>
              <a:t>EDUCACIÓ EN VALORS/ CULTURA RELIGIOSA: </a:t>
            </a:r>
            <a:r>
              <a:rPr lang="ca-ES" dirty="0">
                <a:latin typeface="Calibri" panose="020F0502020204030204" pitchFamily="34" charset="0"/>
                <a:cs typeface="Calibri" panose="020F0502020204030204" pitchFamily="34" charset="0"/>
              </a:rPr>
              <a:t>àmbit avaluable + acció </a:t>
            </a:r>
            <a:r>
              <a:rPr lang="ca-ES" dirty="0" err="1">
                <a:latin typeface="Calibri" panose="020F0502020204030204" pitchFamily="34" charset="0"/>
                <a:cs typeface="Calibri" panose="020F0502020204030204" pitchFamily="34" charset="0"/>
              </a:rPr>
              <a:t>tutorial</a:t>
            </a:r>
            <a:r>
              <a:rPr lang="ca-ES" dirty="0">
                <a:latin typeface="Calibri" panose="020F0502020204030204" pitchFamily="34" charset="0"/>
                <a:cs typeface="Calibri" panose="020F0502020204030204" pitchFamily="34" charset="0"/>
              </a:rPr>
              <a:t> (individual i col·lectiva ).</a:t>
            </a:r>
          </a:p>
          <a:p>
            <a:pPr marL="109728" indent="0">
              <a:buNone/>
            </a:pPr>
            <a:endParaRPr lang="ca-E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b="1" u="sng" dirty="0">
                <a:latin typeface="Calibri" panose="020F0502020204030204" pitchFamily="34" charset="0"/>
                <a:cs typeface="Calibri" panose="020F0502020204030204" pitchFamily="34" charset="0"/>
              </a:rPr>
              <a:t>EDUCACIÓ </a:t>
            </a:r>
            <a:r>
              <a:rPr lang="ca-ES" b="1" u="sng" dirty="0" smtClean="0">
                <a:latin typeface="Calibri" panose="020F0502020204030204" pitchFamily="34" charset="0"/>
                <a:cs typeface="Calibri" panose="020F0502020204030204" pitchFamily="34" charset="0"/>
              </a:rPr>
              <a:t>FÍSICA</a:t>
            </a:r>
            <a:endParaRPr lang="ca-ES" b="1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Bef>
                <a:spcPts val="600"/>
              </a:spcBef>
              <a:buClr>
                <a:srgbClr val="94C600"/>
              </a:buClr>
              <a:buSzPct val="76000"/>
              <a:buFont typeface="Comic Sans MS" pitchFamily="66"/>
              <a:buChar char="-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a-ES" sz="2800" kern="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 </a:t>
            </a:r>
            <a:r>
              <a:rPr lang="ca-ES" sz="2000" kern="0" dirty="0" err="1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Equipació</a:t>
            </a:r>
            <a:r>
              <a:rPr lang="ca-ES" sz="2000" kern="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 adient per fer l’àrea.</a:t>
            </a:r>
          </a:p>
          <a:p>
            <a:pPr algn="just">
              <a:spcBef>
                <a:spcPts val="600"/>
              </a:spcBef>
              <a:buClr>
                <a:srgbClr val="94C600"/>
              </a:buClr>
              <a:buSzPct val="76000"/>
              <a:buFont typeface="Comic Sans MS" pitchFamily="66"/>
              <a:buChar char="-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a-ES" sz="2000" kern="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 </a:t>
            </a:r>
            <a:r>
              <a:rPr lang="ca-ES" sz="2000" kern="0" dirty="0" smtClean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Samarreta de recanvi  </a:t>
            </a:r>
            <a:r>
              <a:rPr lang="ca-ES" sz="2000" kern="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i tovallola.</a:t>
            </a:r>
          </a:p>
          <a:p>
            <a:pPr algn="just">
              <a:spcBef>
                <a:spcPts val="600"/>
              </a:spcBef>
              <a:buClr>
                <a:srgbClr val="94C600"/>
              </a:buClr>
              <a:buSzPct val="76000"/>
              <a:buFont typeface="Comic Sans MS" pitchFamily="66"/>
              <a:buChar char="-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a-ES" sz="2000" kern="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 Problemes físics puntuals, nota a l’agenda.</a:t>
            </a:r>
          </a:p>
          <a:p>
            <a:pPr algn="just">
              <a:spcBef>
                <a:spcPts val="600"/>
              </a:spcBef>
              <a:buClr>
                <a:srgbClr val="94C600"/>
              </a:buClr>
              <a:buSzPct val="76000"/>
              <a:buFont typeface="Comic Sans MS" pitchFamily="66"/>
              <a:buChar char="-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a-ES" sz="2000" kern="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 Problemes físics greus, cal certificat mèdic</a:t>
            </a:r>
            <a:r>
              <a:rPr lang="ca-ES" sz="2000" kern="0" dirty="0" smtClean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.</a:t>
            </a:r>
          </a:p>
          <a:p>
            <a:pPr algn="just">
              <a:spcBef>
                <a:spcPts val="600"/>
              </a:spcBef>
              <a:buClr>
                <a:srgbClr val="94C600"/>
              </a:buClr>
              <a:buSzPct val="76000"/>
              <a:buFont typeface="Comic Sans MS" pitchFamily="66"/>
              <a:buChar char="-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a-ES" altLang="es-ES" dirty="0">
              <a:latin typeface="Calibri" panose="020F0502020204030204" pitchFamily="34" charset="0"/>
              <a:ea typeface="MS Gothic" panose="020B0609070205080204" pitchFamily="49" charset="-128"/>
              <a:cs typeface="Calibri" panose="020F0502020204030204" pitchFamily="34" charset="0"/>
            </a:endParaRPr>
          </a:p>
          <a:p>
            <a:pPr marL="109728" indent="0">
              <a:buNone/>
            </a:pPr>
            <a:endParaRPr lang="ca-ES" dirty="0">
              <a:latin typeface="+mj-lt"/>
            </a:endParaRPr>
          </a:p>
          <a:p>
            <a:endParaRPr lang="ca-ES" dirty="0"/>
          </a:p>
          <a:p>
            <a:endParaRPr lang="ca-ES" dirty="0"/>
          </a:p>
        </p:txBody>
      </p:sp>
      <p:sp>
        <p:nvSpPr>
          <p:cNvPr id="3" name="Título 2">
            <a:extLst>
              <a:ext uri="{FF2B5EF4-FFF2-40B4-BE49-F238E27FC236}">
                <a16:creationId xmlns:a16="http://schemas.microsoft.com/office/drawing/2014/main" xmlns="" id="{E2A2D79E-571C-4196-B4E5-4D1EFB5612E8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es-ES" dirty="0">
                <a:latin typeface="Calibri" panose="020F0502020204030204" pitchFamily="34" charset="0"/>
                <a:cs typeface="Calibri" panose="020F0502020204030204" pitchFamily="34" charset="0"/>
              </a:rPr>
              <a:t>ÀMBITS</a:t>
            </a:r>
            <a:endParaRPr lang="ca-E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1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287" y="4077072"/>
            <a:ext cx="1152475" cy="1553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3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1" y="404581"/>
            <a:ext cx="946448" cy="1076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85586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395943"/>
          </a:xfrm>
        </p:spPr>
        <p:txBody>
          <a:bodyPr>
            <a:normAutofit fontScale="92500"/>
          </a:bodyPr>
          <a:lstStyle/>
          <a:p>
            <a:r>
              <a:rPr lang="ca-ES" b="1" u="sng" dirty="0">
                <a:latin typeface="Calibri" panose="020F0502020204030204" pitchFamily="34" charset="0"/>
                <a:cs typeface="Calibri" panose="020F0502020204030204" pitchFamily="34" charset="0"/>
              </a:rPr>
              <a:t>MÚSICA: </a:t>
            </a:r>
            <a:r>
              <a:rPr lang="ca-ES" dirty="0">
                <a:latin typeface="Calibri" panose="020F0502020204030204" pitchFamily="34" charset="0"/>
                <a:cs typeface="Calibri" panose="020F0502020204030204" pitchFamily="34" charset="0"/>
              </a:rPr>
              <a:t>ús del quadern </a:t>
            </a:r>
            <a:r>
              <a:rPr lang="ca-ES" dirty="0" smtClean="0">
                <a:latin typeface="Calibri" panose="020F0502020204030204" pitchFamily="34" charset="0"/>
                <a:cs typeface="Calibri" panose="020F0502020204030204" pitchFamily="34" charset="0"/>
              </a:rPr>
              <a:t>pautat, danses i cançons populars.</a:t>
            </a:r>
            <a:endParaRPr lang="ca-E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09728" indent="0">
              <a:buNone/>
            </a:pPr>
            <a:endParaRPr lang="ca-E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b="1" u="sng" dirty="0">
                <a:latin typeface="Calibri" panose="020F0502020204030204" pitchFamily="34" charset="0"/>
                <a:cs typeface="Calibri" panose="020F0502020204030204" pitchFamily="34" charset="0"/>
              </a:rPr>
              <a:t>PROJECTES: </a:t>
            </a:r>
            <a:r>
              <a:rPr lang="ca-ES" dirty="0">
                <a:latin typeface="Calibri" panose="020F0502020204030204" pitchFamily="34" charset="0"/>
                <a:cs typeface="Calibri" panose="020F0502020204030204" pitchFamily="34" charset="0"/>
              </a:rPr>
              <a:t>treballarem dins l’horari una </a:t>
            </a:r>
            <a:r>
              <a:rPr lang="ca-ES" dirty="0" smtClean="0">
                <a:latin typeface="Calibri" panose="020F0502020204030204" pitchFamily="34" charset="0"/>
                <a:cs typeface="Calibri" panose="020F0502020204030204" pitchFamily="34" charset="0"/>
              </a:rPr>
              <a:t>sessió </a:t>
            </a:r>
            <a:r>
              <a:rPr lang="ca-ES" dirty="0">
                <a:latin typeface="Calibri" panose="020F0502020204030204" pitchFamily="34" charset="0"/>
                <a:cs typeface="Calibri" panose="020F0502020204030204" pitchFamily="34" charset="0"/>
              </a:rPr>
              <a:t>a la setmana, partint dels interessos dels alumnes.</a:t>
            </a:r>
          </a:p>
          <a:p>
            <a:pPr marL="109728" indent="0">
              <a:buNone/>
            </a:pPr>
            <a:r>
              <a:rPr lang="ca-ES" b="1" u="sng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  <a:endParaRPr lang="ca-ES" b="1" u="sng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b="1" u="sng" dirty="0">
                <a:latin typeface="Calibri" panose="020F0502020204030204" pitchFamily="34" charset="0"/>
                <a:cs typeface="Calibri" panose="020F0502020204030204" pitchFamily="34" charset="0"/>
              </a:rPr>
              <a:t>TEMA DE L’ANY</a:t>
            </a:r>
            <a:r>
              <a:rPr lang="ca-ES" b="1" u="sng" dirty="0" smtClean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ca-E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09728" indent="0">
              <a:buNone/>
            </a:pPr>
            <a:endParaRPr lang="ca-E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b="1" u="sng" dirty="0">
                <a:latin typeface="Calibri" panose="020F0502020204030204" pitchFamily="34" charset="0"/>
                <a:cs typeface="Calibri" panose="020F0502020204030204" pitchFamily="34" charset="0"/>
              </a:rPr>
              <a:t>PROJECTE NOM DE LA </a:t>
            </a:r>
            <a:r>
              <a:rPr lang="ca-ES" b="1" u="sng" dirty="0" smtClean="0">
                <a:latin typeface="Calibri" panose="020F0502020204030204" pitchFamily="34" charset="0"/>
                <a:cs typeface="Calibri" panose="020F0502020204030204" pitchFamily="34" charset="0"/>
              </a:rPr>
              <a:t>CLASSE: </a:t>
            </a:r>
          </a:p>
          <a:p>
            <a:pPr>
              <a:buNone/>
            </a:pPr>
            <a:r>
              <a:rPr lang="ca-E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ca-ES" dirty="0" smtClean="0">
                <a:latin typeface="Calibri" panose="020F0502020204030204" pitchFamily="34" charset="0"/>
                <a:cs typeface="Calibri" panose="020F0502020204030204" pitchFamily="34" charset="0"/>
              </a:rPr>
              <a:t>El treballarem durant el mes de setembre i us demanarem la vostra col·laboració. </a:t>
            </a:r>
            <a:endParaRPr lang="ca-E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a-ES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es-ES" dirty="0">
                <a:latin typeface="Calibri" panose="020F0502020204030204" pitchFamily="34" charset="0"/>
                <a:cs typeface="Calibri" panose="020F0502020204030204" pitchFamily="34" charset="0"/>
              </a:rPr>
              <a:t>ÀMBITS</a:t>
            </a:r>
            <a:endParaRPr lang="ca-E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546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>
            <a:extLst>
              <a:ext uri="{FF2B5EF4-FFF2-40B4-BE49-F238E27FC236}">
                <a16:creationId xmlns:a16="http://schemas.microsoft.com/office/drawing/2014/main" xmlns="" id="{02FF3334-A537-486E-B2C7-371247D562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2369" y="1844824"/>
            <a:ext cx="8229600" cy="4525963"/>
          </a:xfrm>
        </p:spPr>
        <p:txBody>
          <a:bodyPr/>
          <a:lstStyle/>
          <a:p>
            <a:r>
              <a:rPr lang="ca-ES" b="1" dirty="0">
                <a:latin typeface="Calibri" panose="020F0502020204030204" pitchFamily="34" charset="0"/>
                <a:cs typeface="Calibri" panose="020F0502020204030204" pitchFamily="34" charset="0"/>
              </a:rPr>
              <a:t>GRUPS INTERACTIUS: </a:t>
            </a:r>
            <a:r>
              <a:rPr lang="ca-ES" dirty="0">
                <a:latin typeface="Calibri" panose="020F0502020204030204" pitchFamily="34" charset="0"/>
                <a:cs typeface="Calibri" panose="020F0502020204030204" pitchFamily="34" charset="0"/>
              </a:rPr>
              <a:t>quatre grups i quatre activitats diferents amb un mínim de dos mestres a l’aula. </a:t>
            </a:r>
          </a:p>
          <a:p>
            <a:pPr marL="109728" indent="0">
              <a:buNone/>
            </a:pPr>
            <a:endParaRPr lang="ca-E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b="1" dirty="0">
                <a:latin typeface="Calibri" panose="020F0502020204030204" pitchFamily="34" charset="0"/>
                <a:cs typeface="Calibri" panose="020F0502020204030204" pitchFamily="34" charset="0"/>
              </a:rPr>
              <a:t>TERTÚLIES LITERÀRIES DIALÒGIQUES: </a:t>
            </a:r>
            <a:r>
              <a:rPr lang="ca-ES" dirty="0">
                <a:latin typeface="Calibri" panose="020F0502020204030204" pitchFamily="34" charset="0"/>
                <a:cs typeface="Calibri" panose="020F0502020204030204" pitchFamily="34" charset="0"/>
              </a:rPr>
              <a:t>Lectura de clàssics universals. </a:t>
            </a:r>
            <a:r>
              <a:rPr lang="ca-ES" dirty="0" smtClean="0">
                <a:latin typeface="Calibri" panose="020F0502020204030204" pitchFamily="34" charset="0"/>
                <a:cs typeface="Calibri" panose="020F0502020204030204" pitchFamily="34" charset="0"/>
              </a:rPr>
              <a:t>El llibre de la jungla.</a:t>
            </a:r>
            <a:endParaRPr lang="ca-E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None/>
            </a:pPr>
            <a:endParaRPr lang="ca-E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b="1" dirty="0">
                <a:latin typeface="Calibri" panose="020F0502020204030204" pitchFamily="34" charset="0"/>
                <a:cs typeface="Calibri" panose="020F0502020204030204" pitchFamily="34" charset="0"/>
              </a:rPr>
              <a:t>VOLUNTARIAT: </a:t>
            </a:r>
            <a:r>
              <a:rPr lang="ca-ES" dirty="0" smtClean="0">
                <a:latin typeface="Calibri" panose="020F0502020204030204" pitchFamily="34" charset="0"/>
                <a:cs typeface="Calibri" panose="020F0502020204030204" pitchFamily="34" charset="0"/>
              </a:rPr>
              <a:t>borsa de voluntaris per grups interactius i sortides. </a:t>
            </a:r>
            <a:r>
              <a:rPr lang="ca-ES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*Queda suspès</a:t>
            </a:r>
            <a:endParaRPr lang="ca-E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a-ES" dirty="0"/>
          </a:p>
        </p:txBody>
      </p:sp>
      <p:sp>
        <p:nvSpPr>
          <p:cNvPr id="4" name="Título 2">
            <a:extLst>
              <a:ext uri="{FF2B5EF4-FFF2-40B4-BE49-F238E27FC236}">
                <a16:creationId xmlns:a16="http://schemas.microsoft.com/office/drawing/2014/main" xmlns="" id="{CC044D41-AE15-4BE9-B7E9-DAB7321BA6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143000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ca-ES" dirty="0">
                <a:latin typeface="Calibri" panose="020F0502020204030204" pitchFamily="34" charset="0"/>
                <a:cs typeface="Calibri" panose="020F0502020204030204" pitchFamily="34" charset="0"/>
              </a:rPr>
              <a:t>COMUNITAT D’APRENENTATGE     (Actuacions educatives d’èxit)</a:t>
            </a:r>
          </a:p>
        </p:txBody>
      </p:sp>
    </p:spTree>
    <p:extLst>
      <p:ext uri="{BB962C8B-B14F-4D97-AF65-F5344CB8AC3E}">
        <p14:creationId xmlns:p14="http://schemas.microsoft.com/office/powerpoint/2010/main" val="3121230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395536" y="1340768"/>
            <a:ext cx="8229600" cy="4968552"/>
          </a:xfrm>
        </p:spPr>
        <p:txBody>
          <a:bodyPr>
            <a:normAutofit/>
          </a:bodyPr>
          <a:lstStyle/>
          <a:p>
            <a:pPr marL="109728" indent="0" algn="just">
              <a:lnSpc>
                <a:spcPct val="115000"/>
              </a:lnSpc>
              <a:spcAft>
                <a:spcPts val="1000"/>
              </a:spcAft>
              <a:buNone/>
            </a:pPr>
            <a:endParaRPr lang="ca-ES" sz="2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09728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ca-ES" sz="2400" b="1" dirty="0">
                <a:latin typeface="Calibri" panose="020F0502020204030204" pitchFamily="34" charset="0"/>
                <a:cs typeface="Calibri" panose="020F0502020204030204" pitchFamily="34" charset="0"/>
              </a:rPr>
              <a:t>EL PAGAMENT ES FARÀ A TRAVÉS DEL </a:t>
            </a:r>
            <a:r>
              <a:rPr lang="ca-E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TPV</a:t>
            </a:r>
            <a:r>
              <a:rPr lang="ca-E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ca-ES" sz="24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09728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ca-E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SORTIDA</a:t>
            </a:r>
            <a:r>
              <a:rPr lang="ca-E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a-E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PER </a:t>
            </a:r>
            <a:r>
              <a:rPr lang="ca-ES" sz="2400" b="1" dirty="0">
                <a:latin typeface="Calibri" panose="020F0502020204030204" pitchFamily="34" charset="0"/>
                <a:cs typeface="Calibri" panose="020F0502020204030204" pitchFamily="34" charset="0"/>
              </a:rPr>
              <a:t>SORTIDA. </a:t>
            </a:r>
          </a:p>
          <a:p>
            <a:pPr marL="109728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ca-ES" sz="2400" b="1" dirty="0">
                <a:latin typeface="Calibri" panose="020F0502020204030204" pitchFamily="34" charset="0"/>
                <a:cs typeface="Calibri" panose="020F0502020204030204" pitchFamily="34" charset="0"/>
              </a:rPr>
              <a:t>EL TPV ES TANCARÀ </a:t>
            </a:r>
            <a:r>
              <a:rPr lang="ca-ES" sz="2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QUATRE</a:t>
            </a:r>
            <a:r>
              <a:rPr lang="ca-E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a-E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DIES ABANS </a:t>
            </a:r>
            <a:r>
              <a:rPr lang="ca-ES" sz="2400" b="1" dirty="0">
                <a:latin typeface="Calibri" panose="020F0502020204030204" pitchFamily="34" charset="0"/>
                <a:cs typeface="Calibri" panose="020F0502020204030204" pitchFamily="34" charset="0"/>
              </a:rPr>
              <a:t>DE LA SORTIDA. </a:t>
            </a:r>
            <a:endParaRPr lang="ca-ES" sz="2400" b="1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09728" indent="0" algn="just">
              <a:lnSpc>
                <a:spcPct val="115000"/>
              </a:lnSpc>
              <a:spcAft>
                <a:spcPts val="1000"/>
              </a:spcAft>
              <a:buNone/>
            </a:pPr>
            <a:endParaRPr lang="ca-ES" sz="2400" b="1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09728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ca-ES" sz="2400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 </a:t>
            </a:r>
            <a:r>
              <a:rPr lang="ca-ES" sz="2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COP TANCAT NO S’ADMETRÀ </a:t>
            </a:r>
            <a:r>
              <a:rPr lang="ca-ES" sz="2400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CAP </a:t>
            </a:r>
            <a:r>
              <a:rPr lang="ca-ES" sz="2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PAGAMENT.</a:t>
            </a:r>
          </a:p>
          <a:p>
            <a:pPr marL="109728" indent="0" algn="just">
              <a:lnSpc>
                <a:spcPct val="115000"/>
              </a:lnSpc>
              <a:spcAft>
                <a:spcPts val="1000"/>
              </a:spcAft>
              <a:buNone/>
            </a:pPr>
            <a:endParaRPr lang="ca-ES" sz="1800" b="1" dirty="0"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  <a:p>
            <a:pPr marL="109728" indent="0" algn="just">
              <a:lnSpc>
                <a:spcPct val="115000"/>
              </a:lnSpc>
              <a:spcAft>
                <a:spcPts val="1000"/>
              </a:spcAft>
              <a:buNone/>
            </a:pPr>
            <a:endParaRPr lang="ca-ES" sz="1800" b="1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09728" indent="0" algn="just">
              <a:lnSpc>
                <a:spcPct val="115000"/>
              </a:lnSpc>
              <a:spcAft>
                <a:spcPts val="1000"/>
              </a:spcAft>
              <a:buNone/>
            </a:pPr>
            <a:endParaRPr lang="ca-ES" sz="1800" b="1" dirty="0">
              <a:solidFill>
                <a:srgbClr val="FF0000"/>
              </a:solidFill>
              <a:highlight>
                <a:srgbClr val="D3D3D3"/>
              </a:highligh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09728" indent="0" algn="just">
              <a:lnSpc>
                <a:spcPct val="115000"/>
              </a:lnSpc>
              <a:spcAft>
                <a:spcPts val="1000"/>
              </a:spcAft>
              <a:buNone/>
            </a:pPr>
            <a:endParaRPr lang="ca-ES" sz="1800" b="1" dirty="0">
              <a:solidFill>
                <a:srgbClr val="FF0000"/>
              </a:solidFill>
              <a:highlight>
                <a:srgbClr val="D3D3D3"/>
              </a:highligh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09728" indent="0" algn="just">
              <a:lnSpc>
                <a:spcPct val="115000"/>
              </a:lnSpc>
              <a:spcAft>
                <a:spcPts val="1000"/>
              </a:spcAft>
              <a:buNone/>
            </a:pPr>
            <a:endParaRPr lang="es-ES_tradnl" sz="1800" dirty="0">
              <a:solidFill>
                <a:srgbClr val="FF0000"/>
              </a:solidFill>
              <a:highlight>
                <a:srgbClr val="D3D3D3"/>
              </a:highligh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sz="3200" dirty="0">
                <a:latin typeface="Calibri" panose="020F0502020204030204" pitchFamily="34" charset="0"/>
                <a:cs typeface="Calibri" panose="020F0502020204030204" pitchFamily="34" charset="0"/>
              </a:rPr>
              <a:t>SORTIDES</a:t>
            </a:r>
            <a:endParaRPr lang="ca-E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5824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>
          <a:xfrm>
            <a:off x="457200" y="2084152"/>
            <a:ext cx="8229600" cy="4525963"/>
          </a:xfrm>
        </p:spPr>
        <p:txBody>
          <a:bodyPr/>
          <a:lstStyle/>
          <a:p>
            <a:r>
              <a:rPr lang="ca-ES" altLang="es-ES" sz="3600" dirty="0">
                <a:latin typeface="Calibri" panose="020F0502020204030204" pitchFamily="34" charset="0"/>
                <a:ea typeface="MS Gothic" panose="020B0609070205080204" pitchFamily="49" charset="-128"/>
                <a:cs typeface="Calibri" panose="020F0502020204030204" pitchFamily="34" charset="0"/>
              </a:rPr>
              <a:t>La roba, les </a:t>
            </a:r>
            <a:r>
              <a:rPr lang="ca-ES" altLang="es-ES" sz="3600" dirty="0" smtClean="0">
                <a:latin typeface="Calibri" panose="020F0502020204030204" pitchFamily="34" charset="0"/>
                <a:ea typeface="MS Gothic" panose="020B0609070205080204" pitchFamily="49" charset="-128"/>
                <a:cs typeface="Calibri" panose="020F0502020204030204" pitchFamily="34" charset="0"/>
              </a:rPr>
              <a:t>motxilles, </a:t>
            </a:r>
            <a:r>
              <a:rPr lang="ca-ES" altLang="es-ES" sz="3600" smtClean="0">
                <a:latin typeface="Calibri" panose="020F0502020204030204" pitchFamily="34" charset="0"/>
                <a:ea typeface="MS Gothic" panose="020B0609070205080204" pitchFamily="49" charset="-128"/>
                <a:cs typeface="Calibri" panose="020F0502020204030204" pitchFamily="34" charset="0"/>
              </a:rPr>
              <a:t>les mascaretes </a:t>
            </a:r>
            <a:r>
              <a:rPr lang="ca-ES" altLang="es-ES" sz="3600" dirty="0">
                <a:latin typeface="Calibri" panose="020F0502020204030204" pitchFamily="34" charset="0"/>
                <a:ea typeface="MS Gothic" panose="020B0609070205080204" pitchFamily="49" charset="-128"/>
                <a:cs typeface="Calibri" panose="020F0502020204030204" pitchFamily="34" charset="0"/>
              </a:rPr>
              <a:t>i les carmanyoles han d’anar marcades amb el nom i curs.</a:t>
            </a:r>
          </a:p>
          <a:p>
            <a:pPr marL="109728" indent="0">
              <a:buNone/>
            </a:pPr>
            <a:endParaRPr lang="ca-ES" altLang="es-ES" sz="3600" dirty="0">
              <a:latin typeface="Calibri" panose="020F0502020204030204" pitchFamily="34" charset="0"/>
              <a:ea typeface="MS Gothic" panose="020B0609070205080204" pitchFamily="49" charset="-128"/>
              <a:cs typeface="Calibri" panose="020F0502020204030204" pitchFamily="34" charset="0"/>
            </a:endParaRPr>
          </a:p>
          <a:p>
            <a:r>
              <a:rPr lang="ca-ES" altLang="es-ES" sz="3600" dirty="0">
                <a:latin typeface="Calibri" panose="020F0502020204030204" pitchFamily="34" charset="0"/>
                <a:ea typeface="MS Gothic" panose="020B0609070205080204" pitchFamily="49" charset="-128"/>
                <a:cs typeface="Calibri" panose="020F0502020204030204" pitchFamily="34" charset="0"/>
              </a:rPr>
              <a:t>Els abrics, jaquetes, jerseis i bates marcats i amb betes per poder-los penjar.</a:t>
            </a:r>
          </a:p>
          <a:p>
            <a:pPr marL="109728" indent="0">
              <a:buNone/>
            </a:pPr>
            <a:endParaRPr lang="ca-ES" altLang="es-ES" dirty="0">
              <a:latin typeface="+mj-lt"/>
              <a:ea typeface="MS Gothic" panose="020B0609070205080204" pitchFamily="49" charset="-128"/>
            </a:endParaRPr>
          </a:p>
          <a:p>
            <a:endParaRPr lang="ca-ES" altLang="es-ES" dirty="0">
              <a:latin typeface="+mj-lt"/>
              <a:ea typeface="MS Gothic" panose="020B0609070205080204" pitchFamily="49" charset="-128"/>
            </a:endParaRPr>
          </a:p>
          <a:p>
            <a:pPr marL="109728" indent="0">
              <a:buNone/>
            </a:pPr>
            <a:endParaRPr lang="ca-ES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ca-ES" dirty="0">
                <a:latin typeface="Calibri" panose="020F0502020204030204" pitchFamily="34" charset="0"/>
                <a:cs typeface="Calibri" panose="020F0502020204030204" pitchFamily="34" charset="0"/>
              </a:rPr>
              <a:t>ALTRES</a:t>
            </a:r>
          </a:p>
        </p:txBody>
      </p:sp>
    </p:spTree>
    <p:extLst>
      <p:ext uri="{BB962C8B-B14F-4D97-AF65-F5344CB8AC3E}">
        <p14:creationId xmlns:p14="http://schemas.microsoft.com/office/powerpoint/2010/main" val="1892536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a-ES" dirty="0">
                <a:latin typeface="Calibri" panose="020F0502020204030204" pitchFamily="34" charset="0"/>
                <a:cs typeface="Calibri" panose="020F0502020204030204" pitchFamily="34" charset="0"/>
              </a:rPr>
              <a:t>Telèfon</a:t>
            </a:r>
            <a:r>
              <a:rPr lang="es-ES" dirty="0">
                <a:latin typeface="Calibri" panose="020F0502020204030204" pitchFamily="34" charset="0"/>
                <a:cs typeface="Calibri" panose="020F0502020204030204" pitchFamily="34" charset="0"/>
              </a:rPr>
              <a:t> de l ’ AMPA</a:t>
            </a:r>
          </a:p>
          <a:p>
            <a:endParaRPr lang="es-E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09728" indent="0" algn="ctr">
              <a:buNone/>
            </a:pPr>
            <a:r>
              <a:rPr lang="es-ES" sz="40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616882779</a:t>
            </a:r>
          </a:p>
          <a:p>
            <a:pPr marL="109728" indent="0" algn="ctr">
              <a:buNone/>
            </a:pPr>
            <a:endParaRPr lang="es-ES" dirty="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09728" indent="0">
              <a:buNone/>
            </a:pPr>
            <a:r>
              <a:rPr lang="ca-ES" dirty="0">
                <a:latin typeface="Calibri" panose="020F0502020204030204" pitchFamily="34" charset="0"/>
                <a:cs typeface="Calibri" panose="020F0502020204030204" pitchFamily="34" charset="0"/>
              </a:rPr>
              <a:t>És important que el tingueu gravat a la vostra agenda per tal de poder rebre informació. </a:t>
            </a:r>
          </a:p>
          <a:p>
            <a:pPr marL="109728" indent="0">
              <a:buNone/>
            </a:pPr>
            <a:endParaRPr lang="es-E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es-ES" dirty="0">
                <a:latin typeface="Calibri" panose="020F0502020204030204" pitchFamily="34" charset="0"/>
                <a:cs typeface="Calibri" panose="020F0502020204030204" pitchFamily="34" charset="0"/>
              </a:rPr>
              <a:t>AMPA</a:t>
            </a:r>
            <a:endParaRPr lang="ca-E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8466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 algn="ctr">
              <a:buNone/>
            </a:pPr>
            <a:endParaRPr lang="es-ES" dirty="0"/>
          </a:p>
          <a:p>
            <a:pPr marL="109728" indent="0" algn="ctr">
              <a:buNone/>
            </a:pPr>
            <a:endParaRPr lang="es-ES" dirty="0"/>
          </a:p>
          <a:p>
            <a:pPr marL="109728" indent="0" algn="ctr">
              <a:buNone/>
            </a:pPr>
            <a:r>
              <a:rPr lang="es-ES" sz="3200" b="1" dirty="0">
                <a:latin typeface="Calibri" panose="020F0502020204030204" pitchFamily="34" charset="0"/>
                <a:cs typeface="Calibri" panose="020F0502020204030204" pitchFamily="34" charset="0"/>
              </a:rPr>
              <a:t>GRÀCIES PER LA VOSTRA ATENCIÓ</a:t>
            </a:r>
          </a:p>
          <a:p>
            <a:pPr marL="109728" indent="0" algn="ctr">
              <a:buNone/>
            </a:pPr>
            <a:endParaRPr lang="es-ES" sz="3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09728" indent="0" algn="ctr">
              <a:buNone/>
            </a:pPr>
            <a:r>
              <a:rPr lang="es-ES" sz="3200" b="1" dirty="0">
                <a:latin typeface="Calibri" panose="020F0502020204030204" pitchFamily="34" charset="0"/>
                <a:cs typeface="Calibri" panose="020F0502020204030204" pitchFamily="34" charset="0"/>
              </a:rPr>
              <a:t>BENVINGUTS I BON CURS </a:t>
            </a:r>
            <a:r>
              <a:rPr lang="es-ES" sz="3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2020-2021</a:t>
            </a:r>
            <a:endParaRPr lang="ca-ES" sz="3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r>
              <a:rPr lang="es-ES" dirty="0">
                <a:latin typeface="Calibri" panose="020F0502020204030204" pitchFamily="34" charset="0"/>
                <a:cs typeface="Calibri" panose="020F0502020204030204" pitchFamily="34" charset="0"/>
              </a:rPr>
              <a:t>                PRECS I PREGUNTES</a:t>
            </a:r>
            <a:endParaRPr lang="ca-E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2777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s-ES" sz="3500" dirty="0" err="1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Prevenció</a:t>
            </a:r>
            <a:r>
              <a:rPr lang="es-ES" sz="3500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3500" dirty="0" err="1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d’higiene</a:t>
            </a:r>
            <a:r>
              <a:rPr lang="es-ES" sz="3500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 </a:t>
            </a:r>
            <a:r>
              <a:rPr lang="es-ES" sz="3500" dirty="0" err="1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salut</a:t>
            </a:r>
            <a:r>
              <a:rPr lang="es-ES" sz="3500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>
              <a:buNone/>
            </a:pPr>
            <a:endParaRPr lang="es-ES" sz="29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2900" dirty="0" smtClean="0">
                <a:latin typeface="Calibri" panose="020F0502020204030204" pitchFamily="34" charset="0"/>
              </a:rPr>
              <a:t>Distanciament físic</a:t>
            </a:r>
          </a:p>
          <a:p>
            <a:pPr lvl="1"/>
            <a:r>
              <a:rPr lang="ca-ES" sz="2500" dirty="0" smtClean="0">
                <a:latin typeface="Calibri" panose="020F0502020204030204" pitchFamily="34" charset="0"/>
              </a:rPr>
              <a:t>Entrades i sortides controlades.</a:t>
            </a:r>
          </a:p>
          <a:p>
            <a:pPr lvl="1"/>
            <a:r>
              <a:rPr lang="ca-ES" sz="2500" dirty="0" smtClean="0">
                <a:latin typeface="Calibri" panose="020F0502020204030204" pitchFamily="34" charset="0"/>
              </a:rPr>
              <a:t>Control de flux de circulació</a:t>
            </a:r>
          </a:p>
          <a:p>
            <a:pPr lvl="1"/>
            <a:r>
              <a:rPr lang="ca-ES" sz="2500" dirty="0" smtClean="0">
                <a:latin typeface="Calibri" panose="020F0502020204030204" pitchFamily="34" charset="0"/>
              </a:rPr>
              <a:t>Zona de pati exclusiva per cada grup classe.</a:t>
            </a:r>
          </a:p>
          <a:p>
            <a:pPr lvl="1"/>
            <a:r>
              <a:rPr lang="ca-ES" sz="2500" dirty="0" smtClean="0">
                <a:latin typeface="Calibri" panose="020F0502020204030204" pitchFamily="34" charset="0"/>
              </a:rPr>
              <a:t>Grups estables.</a:t>
            </a:r>
          </a:p>
          <a:p>
            <a:pPr lvl="1"/>
            <a:r>
              <a:rPr lang="ca-ES" sz="2500" dirty="0" smtClean="0">
                <a:latin typeface="Calibri" panose="020F0502020204030204" pitchFamily="34" charset="0"/>
              </a:rPr>
              <a:t>Ús obligatori d’una ampolla d’aigua individual amb nom.</a:t>
            </a:r>
          </a:p>
          <a:p>
            <a:pPr lvl="1"/>
            <a:endParaRPr lang="ca-ES" sz="2500" dirty="0" smtClean="0">
              <a:latin typeface="Calibri" panose="020F0502020204030204" pitchFamily="34" charset="0"/>
            </a:endParaRPr>
          </a:p>
          <a:p>
            <a:r>
              <a:rPr lang="ca-ES" sz="2900" dirty="0" smtClean="0">
                <a:latin typeface="Calibri" panose="020F0502020204030204" pitchFamily="34" charset="0"/>
              </a:rPr>
              <a:t>Higiene de mans</a:t>
            </a:r>
          </a:p>
          <a:p>
            <a:pPr lvl="1"/>
            <a:r>
              <a:rPr lang="ca-ES" sz="2500" dirty="0" smtClean="0">
                <a:latin typeface="Calibri" panose="020F0502020204030204" pitchFamily="34" charset="0"/>
              </a:rPr>
              <a:t>Mínim 5 cops durant la jornada escolar.</a:t>
            </a:r>
          </a:p>
          <a:p>
            <a:pPr lvl="1"/>
            <a:r>
              <a:rPr lang="ca-ES" sz="2400" dirty="0" smtClean="0">
                <a:latin typeface="Calibri" panose="020F0502020204030204" pitchFamily="34" charset="0"/>
              </a:rPr>
              <a:t>Ventilació constant de les aules.</a:t>
            </a:r>
          </a:p>
          <a:p>
            <a:pPr lvl="1">
              <a:buNone/>
            </a:pPr>
            <a:endParaRPr lang="ca-ES" sz="2500" dirty="0" smtClean="0">
              <a:latin typeface="Calibri" panose="020F0502020204030204" pitchFamily="34" charset="0"/>
            </a:endParaRPr>
          </a:p>
          <a:p>
            <a:endParaRPr lang="es-ES_tradnl" dirty="0"/>
          </a:p>
        </p:txBody>
      </p:sp>
      <p:sp>
        <p:nvSpPr>
          <p:cNvPr id="4" name="6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es-ES" dirty="0" smtClean="0">
                <a:latin typeface="Calibri" panose="020F0502020204030204" pitchFamily="34" charset="0"/>
                <a:cs typeface="Calibri" panose="020F0502020204030204" pitchFamily="34" charset="0"/>
              </a:rPr>
              <a:t>MESURES COVID-19 </a:t>
            </a:r>
            <a:endParaRPr lang="es-E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Marcador de contenido" descr="2db600b1-6d0d-4e2a-9cad-04d0f9ecccaf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28596" y="1643050"/>
            <a:ext cx="4525962" cy="4525962"/>
          </a:xfrm>
        </p:spPr>
      </p:pic>
      <p:sp>
        <p:nvSpPr>
          <p:cNvPr id="4" name="6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es-ES" dirty="0" smtClean="0">
                <a:latin typeface="Calibri" panose="020F0502020204030204" pitchFamily="34" charset="0"/>
                <a:cs typeface="Calibri" panose="020F0502020204030204" pitchFamily="34" charset="0"/>
              </a:rPr>
              <a:t>MESURES COVID-19 </a:t>
            </a:r>
            <a:endParaRPr lang="es-E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5500694" y="2714620"/>
            <a:ext cx="285752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dirty="0" smtClean="0"/>
              <a:t>RECORREGUT</a:t>
            </a:r>
            <a:endParaRPr lang="es-ES_tradnl" dirty="0"/>
          </a:p>
        </p:txBody>
      </p:sp>
      <p:sp>
        <p:nvSpPr>
          <p:cNvPr id="7" name="6 CuadroTexto"/>
          <p:cNvSpPr txBox="1"/>
          <p:nvPr/>
        </p:nvSpPr>
        <p:spPr>
          <a:xfrm>
            <a:off x="5429256" y="3643314"/>
            <a:ext cx="28575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dirty="0" err="1" smtClean="0"/>
              <a:t>Passadís</a:t>
            </a:r>
            <a:r>
              <a:rPr lang="es-ES" dirty="0" smtClean="0"/>
              <a:t> principal i </a:t>
            </a:r>
            <a:r>
              <a:rPr lang="es-ES" dirty="0" err="1" smtClean="0"/>
              <a:t>passadís</a:t>
            </a:r>
            <a:r>
              <a:rPr lang="es-ES" dirty="0" smtClean="0"/>
              <a:t> rosa </a:t>
            </a:r>
            <a:r>
              <a:rPr lang="es-ES" dirty="0" err="1" smtClean="0"/>
              <a:t>fins</a:t>
            </a:r>
            <a:r>
              <a:rPr lang="es-ES" dirty="0" smtClean="0"/>
              <a:t> la </a:t>
            </a:r>
            <a:r>
              <a:rPr lang="es-ES" dirty="0" err="1" smtClean="0"/>
              <a:t>classe</a:t>
            </a:r>
            <a:r>
              <a:rPr lang="es-ES" dirty="0" smtClean="0"/>
              <a:t>.</a:t>
            </a:r>
            <a:endParaRPr lang="es-ES_trad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a-ES" sz="2900" dirty="0" smtClean="0">
                <a:latin typeface="Calibri" panose="020F0502020204030204" pitchFamily="34" charset="0"/>
              </a:rPr>
              <a:t>Ús de mascareta</a:t>
            </a:r>
          </a:p>
          <a:p>
            <a:pPr lvl="1"/>
            <a:r>
              <a:rPr lang="ca-ES" sz="2500" dirty="0" smtClean="0">
                <a:latin typeface="Calibri" panose="020F0502020204030204" pitchFamily="34" charset="0"/>
              </a:rPr>
              <a:t>Obligatòria a tots els espais escolars.</a:t>
            </a:r>
          </a:p>
          <a:p>
            <a:pPr lvl="1"/>
            <a:endParaRPr lang="ca-ES" sz="2500" dirty="0" smtClean="0">
              <a:latin typeface="Calibri" panose="020F0502020204030204" pitchFamily="34" charset="0"/>
            </a:endParaRPr>
          </a:p>
          <a:p>
            <a:r>
              <a:rPr lang="ca-ES" sz="2900" dirty="0" smtClean="0">
                <a:latin typeface="Calibri" panose="020F0502020204030204" pitchFamily="34" charset="0"/>
              </a:rPr>
              <a:t>Requisits d’accés al centre educatiu</a:t>
            </a:r>
          </a:p>
          <a:p>
            <a:pPr lvl="1"/>
            <a:r>
              <a:rPr lang="ca-ES" sz="2500" dirty="0" smtClean="0">
                <a:latin typeface="Calibri" panose="020F0502020204030204" pitchFamily="34" charset="0"/>
              </a:rPr>
              <a:t>Signar la declaració de responsabilitat on ens comprometem a:</a:t>
            </a:r>
          </a:p>
          <a:p>
            <a:pPr lvl="3"/>
            <a:r>
              <a:rPr lang="ca-ES" dirty="0" smtClean="0">
                <a:latin typeface="Calibri" panose="020F0502020204030204" pitchFamily="34" charset="0"/>
              </a:rPr>
              <a:t>No presentar cap símptoma COVID (malestar general, mal de cap, tos, febre, mal de coll, diarrea i vòmits)</a:t>
            </a:r>
          </a:p>
          <a:p>
            <a:pPr lvl="3"/>
            <a:r>
              <a:rPr lang="ca-ES" dirty="0" smtClean="0">
                <a:latin typeface="Calibri" panose="020F0502020204030204" pitchFamily="34" charset="0"/>
              </a:rPr>
              <a:t>No haver estat en contacte amb cap cas positiu de COVID en els últims 14 dies.</a:t>
            </a:r>
          </a:p>
          <a:p>
            <a:pPr lvl="1"/>
            <a:endParaRPr lang="ca-ES" dirty="0" smtClean="0">
              <a:latin typeface="Calibri" panose="020F0502020204030204" pitchFamily="34" charset="0"/>
            </a:endParaRPr>
          </a:p>
          <a:p>
            <a:r>
              <a:rPr lang="ca-ES" sz="2900" dirty="0" smtClean="0">
                <a:latin typeface="Calibri" panose="020F0502020204030204" pitchFamily="34" charset="0"/>
              </a:rPr>
              <a:t>Control de símptomes</a:t>
            </a:r>
          </a:p>
          <a:p>
            <a:pPr lvl="1"/>
            <a:r>
              <a:rPr lang="ca-ES" sz="2500" dirty="0" smtClean="0">
                <a:latin typeface="Calibri" panose="020F0502020204030204" pitchFamily="34" charset="0"/>
              </a:rPr>
              <a:t>Control de temperatura en cas de símptomes.</a:t>
            </a:r>
          </a:p>
          <a:p>
            <a:pPr lvl="1"/>
            <a:r>
              <a:rPr lang="ca-ES" sz="2500" dirty="0" smtClean="0">
                <a:latin typeface="Calibri" panose="020F0502020204030204" pitchFamily="34" charset="0"/>
              </a:rPr>
              <a:t>Espais COVID d’aïllament.</a:t>
            </a:r>
          </a:p>
          <a:p>
            <a:pPr lvl="1"/>
            <a:endParaRPr lang="ca-ES" dirty="0" smtClean="0"/>
          </a:p>
          <a:p>
            <a:endParaRPr lang="es-ES_tradnl" dirty="0"/>
          </a:p>
        </p:txBody>
      </p:sp>
      <p:sp>
        <p:nvSpPr>
          <p:cNvPr id="4" name="6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es-ES" dirty="0" smtClean="0">
                <a:latin typeface="Calibri" panose="020F0502020204030204" pitchFamily="34" charset="0"/>
                <a:cs typeface="Calibri" panose="020F0502020204030204" pitchFamily="34" charset="0"/>
              </a:rPr>
              <a:t>MESURES COVID-19 </a:t>
            </a:r>
            <a:endParaRPr lang="es-E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a-ES" sz="2900" dirty="0" smtClean="0">
                <a:latin typeface="Calibri" panose="020F0502020204030204" pitchFamily="34" charset="0"/>
              </a:rPr>
              <a:t>Desdoblament de grups (4t, 5è i 6è)</a:t>
            </a:r>
          </a:p>
          <a:p>
            <a:pPr lvl="1"/>
            <a:r>
              <a:rPr lang="ca-ES" sz="2500" dirty="0" smtClean="0">
                <a:latin typeface="Calibri" panose="020F0502020204030204" pitchFamily="34" charset="0"/>
              </a:rPr>
              <a:t>En aquestes edats els alumnes tenen més autonomia a l’hora d’aplicar mesures de seguretat. </a:t>
            </a:r>
          </a:p>
          <a:p>
            <a:pPr marL="393192" lvl="1" indent="0">
              <a:buNone/>
            </a:pPr>
            <a:endParaRPr lang="ca-ES" sz="2500" dirty="0" smtClean="0">
              <a:latin typeface="Calibri" panose="020F0502020204030204" pitchFamily="34" charset="0"/>
            </a:endParaRPr>
          </a:p>
          <a:p>
            <a:r>
              <a:rPr lang="ca-ES" sz="2900" dirty="0" smtClean="0">
                <a:latin typeface="Calibri" panose="020F0502020204030204" pitchFamily="34" charset="0"/>
              </a:rPr>
              <a:t>Reforços a les aules no desdoblades. </a:t>
            </a:r>
          </a:p>
          <a:p>
            <a:pPr lvl="1"/>
            <a:r>
              <a:rPr lang="ca-ES" sz="2400" dirty="0" smtClean="0">
                <a:latin typeface="Calibri" panose="020F0502020204030204" pitchFamily="34" charset="0"/>
              </a:rPr>
              <a:t>Centrem els reforços en els cicles inferiors, per tal de garantir l’aplicació de les mesures de seguretat i per atendre la diversitat a l’aula.</a:t>
            </a:r>
          </a:p>
          <a:p>
            <a:endParaRPr lang="es-ES_tradnl" dirty="0"/>
          </a:p>
        </p:txBody>
      </p:sp>
      <p:sp>
        <p:nvSpPr>
          <p:cNvPr id="4" name="6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es-ES" dirty="0" smtClean="0">
                <a:latin typeface="Calibri" panose="020F0502020204030204" pitchFamily="34" charset="0"/>
                <a:cs typeface="Calibri" panose="020F0502020204030204" pitchFamily="34" charset="0"/>
              </a:rPr>
              <a:t>MESURES COVID-19 </a:t>
            </a:r>
            <a:endParaRPr lang="es-E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  <a:spcBef>
                <a:spcPts val="695"/>
              </a:spcBef>
              <a:buClr>
                <a:srgbClr val="94C600"/>
              </a:buClr>
              <a:buSzPct val="76000"/>
              <a:buFont typeface="Wingdings 2" pitchFamily="18"/>
              <a:buChar char="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a-ES" sz="3600" kern="0" dirty="0"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TUTORA </a:t>
            </a:r>
            <a:r>
              <a:rPr lang="ca-ES" sz="3600" kern="0" dirty="0" smtClean="0"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1r  </a:t>
            </a:r>
            <a:r>
              <a:rPr lang="ca-ES" sz="3600" kern="0" dirty="0"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A </a:t>
            </a:r>
            <a:r>
              <a:rPr lang="ca-ES" sz="3600" kern="0" dirty="0" smtClean="0"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:Blanca </a:t>
            </a:r>
            <a:r>
              <a:rPr lang="ca-ES" sz="3600" kern="0" dirty="0" err="1" smtClean="0"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Asmarats</a:t>
            </a:r>
            <a:endParaRPr lang="ca-ES" sz="3600" kern="0" dirty="0">
              <a:latin typeface="Calibri" panose="020F0502020204030204" pitchFamily="34" charset="0"/>
              <a:ea typeface="Arial Unicode MS" pitchFamily="2"/>
              <a:cs typeface="Calibri" panose="020F0502020204030204" pitchFamily="34" charset="0"/>
            </a:endParaRPr>
          </a:p>
          <a:p>
            <a:pPr>
              <a:lnSpc>
                <a:spcPct val="90000"/>
              </a:lnSpc>
              <a:spcBef>
                <a:spcPts val="695"/>
              </a:spcBef>
              <a:buClr>
                <a:srgbClr val="94C600"/>
              </a:buClr>
              <a:buSzPct val="76000"/>
              <a:buFont typeface="Wingdings 2" pitchFamily="18"/>
              <a:buChar char="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a-ES" sz="3600" kern="0" dirty="0"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 TUTORA </a:t>
            </a:r>
            <a:r>
              <a:rPr lang="ca-ES" sz="3600" kern="0" dirty="0" smtClean="0"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1r </a:t>
            </a:r>
            <a:r>
              <a:rPr lang="ca-ES" sz="3600" kern="0" dirty="0"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B: </a:t>
            </a:r>
            <a:r>
              <a:rPr lang="ca-ES" sz="3600" kern="0" dirty="0" smtClean="0"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Lourdes Borrego</a:t>
            </a:r>
            <a:endParaRPr lang="ca-ES" sz="3600" kern="0" dirty="0">
              <a:latin typeface="Calibri" panose="020F0502020204030204" pitchFamily="34" charset="0"/>
              <a:ea typeface="Arial Unicode MS" pitchFamily="2"/>
              <a:cs typeface="Calibri" panose="020F0502020204030204" pitchFamily="34" charset="0"/>
            </a:endParaRPr>
          </a:p>
          <a:p>
            <a:pPr>
              <a:lnSpc>
                <a:spcPct val="90000"/>
              </a:lnSpc>
              <a:spcBef>
                <a:spcPts val="695"/>
              </a:spcBef>
              <a:buClr>
                <a:srgbClr val="94C600"/>
              </a:buClr>
              <a:buSzPct val="76000"/>
              <a:buFont typeface="Wingdings 2" pitchFamily="18"/>
              <a:buChar char="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a-ES" sz="3600" kern="0" dirty="0"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ANGLÈS:  </a:t>
            </a:r>
            <a:r>
              <a:rPr lang="ca-ES" sz="3600" kern="0" dirty="0" smtClean="0"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Ana Trepat</a:t>
            </a:r>
            <a:endParaRPr lang="ca-ES" sz="3600" kern="0" dirty="0">
              <a:latin typeface="Calibri" panose="020F0502020204030204" pitchFamily="34" charset="0"/>
              <a:ea typeface="Arial Unicode MS" pitchFamily="2"/>
              <a:cs typeface="Calibri" panose="020F0502020204030204" pitchFamily="34" charset="0"/>
            </a:endParaRPr>
          </a:p>
          <a:p>
            <a:pPr>
              <a:lnSpc>
                <a:spcPct val="90000"/>
              </a:lnSpc>
              <a:spcBef>
                <a:spcPts val="695"/>
              </a:spcBef>
              <a:buClr>
                <a:srgbClr val="94C600"/>
              </a:buClr>
              <a:buSzPct val="76000"/>
              <a:buFont typeface="Wingdings 2" pitchFamily="18"/>
              <a:buChar char="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a-ES" sz="3600" kern="0" dirty="0"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MÚSICA</a:t>
            </a:r>
            <a:r>
              <a:rPr lang="ca-ES" sz="3600" kern="0" dirty="0" smtClean="0"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: Anna </a:t>
            </a:r>
            <a:r>
              <a:rPr lang="ca-ES" sz="3600" kern="0" dirty="0" err="1" smtClean="0"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Capdaigua</a:t>
            </a:r>
            <a:endParaRPr lang="ca-ES" sz="3600" kern="0" dirty="0">
              <a:latin typeface="Calibri" panose="020F0502020204030204" pitchFamily="34" charset="0"/>
              <a:ea typeface="Arial Unicode MS" pitchFamily="2"/>
              <a:cs typeface="Calibri" panose="020F0502020204030204" pitchFamily="34" charset="0"/>
            </a:endParaRPr>
          </a:p>
          <a:p>
            <a:pPr>
              <a:lnSpc>
                <a:spcPct val="90000"/>
              </a:lnSpc>
              <a:spcBef>
                <a:spcPts val="695"/>
              </a:spcBef>
              <a:buClr>
                <a:srgbClr val="94C600"/>
              </a:buClr>
              <a:buSzPct val="76000"/>
              <a:buFont typeface="Wingdings 2" pitchFamily="18"/>
              <a:buChar char="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a-ES" sz="3600" kern="0" dirty="0"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Ed. FÍSICA: </a:t>
            </a:r>
            <a:r>
              <a:rPr lang="ca-ES" sz="3600" kern="0" dirty="0" smtClean="0"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Jordi Fernández</a:t>
            </a:r>
            <a:endParaRPr lang="ca-ES" sz="3600" kern="0" dirty="0">
              <a:latin typeface="Calibri" panose="020F0502020204030204" pitchFamily="34" charset="0"/>
              <a:ea typeface="Arial Unicode MS" pitchFamily="2"/>
              <a:cs typeface="Calibri" panose="020F0502020204030204" pitchFamily="34" charset="0"/>
            </a:endParaRPr>
          </a:p>
          <a:p>
            <a:pPr>
              <a:lnSpc>
                <a:spcPct val="90000"/>
              </a:lnSpc>
              <a:spcBef>
                <a:spcPts val="695"/>
              </a:spcBef>
              <a:buClr>
                <a:srgbClr val="94C600"/>
              </a:buClr>
              <a:buSzPct val="76000"/>
              <a:buFont typeface="Wingdings 2" pitchFamily="18"/>
              <a:buChar char="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a-ES" sz="3600" kern="0" dirty="0"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Ed. </a:t>
            </a:r>
            <a:r>
              <a:rPr lang="ca-ES" sz="3600" kern="0" dirty="0" smtClean="0"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ESPECIAL (SIEI): Laura </a:t>
            </a:r>
            <a:r>
              <a:rPr lang="ca-ES" sz="3600" kern="0" dirty="0" err="1" smtClean="0"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Facundo</a:t>
            </a:r>
            <a:endParaRPr lang="ca-ES" sz="3600" kern="0" dirty="0">
              <a:latin typeface="Calibri" panose="020F0502020204030204" pitchFamily="34" charset="0"/>
              <a:ea typeface="Arial Unicode MS" pitchFamily="2"/>
              <a:cs typeface="Calibri" panose="020F0502020204030204" pitchFamily="34" charset="0"/>
            </a:endParaRPr>
          </a:p>
          <a:p>
            <a:pPr>
              <a:lnSpc>
                <a:spcPct val="90000"/>
              </a:lnSpc>
              <a:spcBef>
                <a:spcPts val="695"/>
              </a:spcBef>
              <a:buClr>
                <a:srgbClr val="94C600"/>
              </a:buClr>
              <a:buSzPct val="76000"/>
              <a:buFont typeface="Wingdings 2" pitchFamily="18"/>
              <a:buChar char="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a-ES" sz="3600" kern="0" dirty="0"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Coordinadora: </a:t>
            </a:r>
            <a:r>
              <a:rPr lang="ca-ES" sz="3600" kern="0" dirty="0" smtClean="0"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Eva Ortega</a:t>
            </a:r>
            <a:endParaRPr lang="ca-ES" sz="3600" kern="0" dirty="0">
              <a:latin typeface="Calibri" panose="020F0502020204030204" pitchFamily="34" charset="0"/>
              <a:ea typeface="Arial Unicode MS" pitchFamily="2"/>
              <a:cs typeface="Calibri" panose="020F0502020204030204" pitchFamily="34" charset="0"/>
            </a:endParaRPr>
          </a:p>
          <a:p>
            <a:pPr marL="109728" indent="0" algn="just">
              <a:buNone/>
            </a:pPr>
            <a:endParaRPr lang="es-ES" dirty="0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r>
              <a:rPr lang="es-ES" dirty="0">
                <a:latin typeface="Calibri" panose="020F0502020204030204" pitchFamily="34" charset="0"/>
                <a:cs typeface="Calibri" panose="020F0502020204030204" pitchFamily="34" charset="0"/>
              </a:rPr>
              <a:t>EQUIP DE MESTRES DE </a:t>
            </a:r>
            <a:r>
              <a:rPr lang="es-ES" dirty="0" smtClean="0">
                <a:latin typeface="Calibri" panose="020F0502020204030204" pitchFamily="34" charset="0"/>
                <a:cs typeface="Calibri" panose="020F0502020204030204" pitchFamily="34" charset="0"/>
              </a:rPr>
              <a:t>1r</a:t>
            </a:r>
            <a:endParaRPr lang="es-E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5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4987" y="2060848"/>
            <a:ext cx="1801813" cy="1817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>
            <a:extLst>
              <a:ext uri="{FF2B5EF4-FFF2-40B4-BE49-F238E27FC236}">
                <a16:creationId xmlns:a16="http://schemas.microsoft.com/office/drawing/2014/main" xmlns="" id="{2DABDADE-7524-4B50-99C3-B01801BDC8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s-ES" sz="3500" dirty="0">
                <a:solidFill>
                  <a:srgbClr val="00206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EN</a:t>
            </a:r>
            <a:r>
              <a:rPr lang="es-ES" sz="35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TREVISTES I INFORMES </a:t>
            </a:r>
          </a:p>
          <a:p>
            <a:pPr>
              <a:buNone/>
            </a:pPr>
            <a:endParaRPr lang="es-ES" sz="2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2900" dirty="0">
                <a:latin typeface="Calibri" panose="020F0502020204030204" pitchFamily="34" charset="0"/>
                <a:cs typeface="Calibri" panose="020F0502020204030204" pitchFamily="34" charset="0"/>
              </a:rPr>
              <a:t>3 informes, un per trimestre. </a:t>
            </a:r>
          </a:p>
          <a:p>
            <a:pPr marL="109728" indent="0">
              <a:buNone/>
            </a:pPr>
            <a:endParaRPr lang="es-ES" sz="2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2900" dirty="0">
                <a:latin typeface="Calibri" panose="020F0502020204030204" pitchFamily="34" charset="0"/>
                <a:cs typeface="Calibri" panose="020F0502020204030204" pitchFamily="34" charset="0"/>
              </a:rPr>
              <a:t>Notes de tallers al 3r trimestre.</a:t>
            </a:r>
          </a:p>
          <a:p>
            <a:endParaRPr lang="ca-ES" sz="2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2900" dirty="0">
                <a:latin typeface="Calibri" panose="020F0502020204030204" pitchFamily="34" charset="0"/>
                <a:cs typeface="Calibri" panose="020F0502020204030204" pitchFamily="34" charset="0"/>
              </a:rPr>
              <a:t>2 entrevistes al llarg del curs. Les pot sol·licitar el mestre o els pares, via </a:t>
            </a:r>
            <a:r>
              <a:rPr lang="ca-ES" sz="2900" dirty="0" smtClean="0">
                <a:latin typeface="Calibri" panose="020F0502020204030204" pitchFamily="34" charset="0"/>
                <a:cs typeface="Calibri" panose="020F0502020204030204" pitchFamily="34" charset="0"/>
              </a:rPr>
              <a:t>agenda i podran ser presencials o telemàtiques.</a:t>
            </a:r>
            <a:endParaRPr lang="ca-ES" sz="2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09728" indent="0">
              <a:buNone/>
            </a:pPr>
            <a:endParaRPr lang="ca-ES" sz="2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2900" dirty="0">
                <a:latin typeface="Calibri" panose="020F0502020204030204" pitchFamily="34" charset="0"/>
                <a:cs typeface="Calibri" panose="020F0502020204030204" pitchFamily="34" charset="0"/>
              </a:rPr>
              <a:t>Les entrevistes són:</a:t>
            </a:r>
          </a:p>
          <a:p>
            <a:pPr lvl="6">
              <a:buNone/>
            </a:pPr>
            <a:r>
              <a:rPr lang="ca-ES" sz="2900" dirty="0" smtClean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1r A, per confirmar</a:t>
            </a:r>
            <a:endParaRPr lang="ca-ES" sz="2900" dirty="0">
              <a:solidFill>
                <a:srgbClr val="00B05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6">
              <a:buNone/>
            </a:pPr>
            <a:r>
              <a:rPr lang="ca-ES" sz="2900" dirty="0" smtClean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1r B</a:t>
            </a:r>
            <a:r>
              <a:rPr lang="ca-ES" sz="29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ca-ES" sz="2900" dirty="0" smtClean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 confirmar</a:t>
            </a:r>
            <a:endParaRPr lang="es-ES" sz="2900" dirty="0">
              <a:solidFill>
                <a:srgbClr val="00B05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a-ES" dirty="0"/>
          </a:p>
        </p:txBody>
      </p:sp>
      <p:sp>
        <p:nvSpPr>
          <p:cNvPr id="4" name="2 Marcador de texto">
            <a:extLst>
              <a:ext uri="{FF2B5EF4-FFF2-40B4-BE49-F238E27FC236}">
                <a16:creationId xmlns:a16="http://schemas.microsoft.com/office/drawing/2014/main" xmlns="" id="{08A3CF3E-5AB5-4A4F-B9B3-C2A165B5FB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sz="2800" dirty="0">
                <a:solidFill>
                  <a:srgbClr val="00206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COM ENS COMUNIQUEM</a:t>
            </a:r>
            <a:endParaRPr lang="es-ES" sz="28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2 Imagen">
            <a:extLst>
              <a:ext uri="{FF2B5EF4-FFF2-40B4-BE49-F238E27FC236}">
                <a16:creationId xmlns:a16="http://schemas.microsoft.com/office/drawing/2014/main" xmlns="" id="{A97C9A80-36F9-411C-81B5-FC0544FE013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351028"/>
            <a:ext cx="1439863" cy="113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49050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>
            <a:extLst>
              <a:ext uri="{FF2B5EF4-FFF2-40B4-BE49-F238E27FC236}">
                <a16:creationId xmlns:a16="http://schemas.microsoft.com/office/drawing/2014/main" xmlns="" id="{D9BF046D-5E9C-4851-A65B-0257CC766E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ca-ES" sz="3200" dirty="0">
                <a:latin typeface="Calibri" panose="020F0502020204030204" pitchFamily="34" charset="0"/>
                <a:cs typeface="Calibri" panose="020F0502020204030204" pitchFamily="34" charset="0"/>
              </a:rPr>
              <a:t>Circulars de l’escola i WhatsApp (636046909)</a:t>
            </a:r>
          </a:p>
          <a:p>
            <a:pPr>
              <a:defRPr/>
            </a:pPr>
            <a:r>
              <a:rPr lang="ca-ES" sz="3200" dirty="0">
                <a:latin typeface="Calibri" panose="020F0502020204030204" pitchFamily="34" charset="0"/>
                <a:cs typeface="Calibri" panose="020F0502020204030204" pitchFamily="34" charset="0"/>
              </a:rPr>
              <a:t>Cartellera de l’entrada.</a:t>
            </a:r>
          </a:p>
          <a:p>
            <a:pPr>
              <a:defRPr/>
            </a:pPr>
            <a:r>
              <a:rPr lang="ca-ES" sz="3200" smtClean="0">
                <a:latin typeface="Calibri" panose="020F0502020204030204" pitchFamily="34" charset="0"/>
                <a:cs typeface="Calibri" panose="020F0502020204030204" pitchFamily="34" charset="0"/>
              </a:rPr>
              <a:t>Nodes </a:t>
            </a:r>
            <a:r>
              <a:rPr lang="ca-ES" sz="3200" dirty="0">
                <a:latin typeface="Calibri" panose="020F0502020204030204" pitchFamily="34" charset="0"/>
                <a:cs typeface="Calibri" panose="020F0502020204030204" pitchFamily="34" charset="0"/>
              </a:rPr>
              <a:t>de l’escola </a:t>
            </a:r>
            <a:endParaRPr lang="ca-ES" sz="32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None/>
              <a:defRPr/>
            </a:pPr>
            <a:r>
              <a:rPr lang="ca-ES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	https://agora.xtec.cat/esc-camidelcros/</a:t>
            </a:r>
            <a:endParaRPr lang="ca-E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3200" dirty="0">
                <a:latin typeface="Calibri" panose="020F0502020204030204" pitchFamily="34" charset="0"/>
                <a:cs typeface="Calibri" panose="020F0502020204030204" pitchFamily="34" charset="0"/>
              </a:rPr>
              <a:t>Xarxes socials:</a:t>
            </a:r>
          </a:p>
          <a:p>
            <a:pPr marL="109728" indent="0">
              <a:buNone/>
            </a:pPr>
            <a:r>
              <a:rPr lang="ca-ES" sz="32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ca-ES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Facebook</a:t>
            </a:r>
            <a:r>
              <a:rPr lang="ca-ES" sz="3200" dirty="0">
                <a:latin typeface="Calibri" panose="020F0502020204030204" pitchFamily="34" charset="0"/>
                <a:cs typeface="Calibri" panose="020F0502020204030204" pitchFamily="34" charset="0"/>
              </a:rPr>
              <a:t>: escola camí del cros</a:t>
            </a:r>
          </a:p>
          <a:p>
            <a:pPr marL="109728" indent="0">
              <a:buNone/>
            </a:pPr>
            <a:r>
              <a:rPr lang="ca-ES" sz="32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ca-ES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Twitter</a:t>
            </a:r>
            <a:r>
              <a:rPr lang="ca-ES" sz="3200" dirty="0">
                <a:latin typeface="Calibri" panose="020F0502020204030204" pitchFamily="34" charset="0"/>
                <a:cs typeface="Calibri" panose="020F0502020204030204" pitchFamily="34" charset="0"/>
              </a:rPr>
              <a:t>: @</a:t>
            </a:r>
            <a:r>
              <a:rPr lang="ca-ES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CamidelCros</a:t>
            </a:r>
            <a:endParaRPr lang="ca-E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09728" indent="0">
              <a:buNone/>
            </a:pPr>
            <a:r>
              <a:rPr lang="ca-ES" sz="3200" dirty="0">
                <a:latin typeface="Calibri" panose="020F0502020204030204" pitchFamily="34" charset="0"/>
                <a:cs typeface="Calibri" panose="020F0502020204030204" pitchFamily="34" charset="0"/>
              </a:rPr>
              <a:t>	Instagram: @</a:t>
            </a:r>
            <a:r>
              <a:rPr lang="ca-ES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camidelcros</a:t>
            </a:r>
            <a:endParaRPr lang="ca-E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a-ES" dirty="0"/>
          </a:p>
        </p:txBody>
      </p:sp>
      <p:sp>
        <p:nvSpPr>
          <p:cNvPr id="4" name="2 Marcador de texto">
            <a:extLst>
              <a:ext uri="{FF2B5EF4-FFF2-40B4-BE49-F238E27FC236}">
                <a16:creationId xmlns:a16="http://schemas.microsoft.com/office/drawing/2014/main" xmlns="" id="{F8629B2A-6EB1-47C9-8B54-64153C000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sz="2800" dirty="0">
                <a:solidFill>
                  <a:srgbClr val="00206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ALTRES VIES DE COMUNICACIÓ</a:t>
            </a:r>
            <a:endParaRPr lang="es-ES" sz="28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383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Aspecte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795</TotalTime>
  <Words>1261</Words>
  <Application>Microsoft Office PowerPoint</Application>
  <PresentationFormat>Presentación en pantalla (4:3)</PresentationFormat>
  <Paragraphs>225</Paragraphs>
  <Slides>27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27</vt:i4>
      </vt:variant>
    </vt:vector>
  </HeadingPairs>
  <TitlesOfParts>
    <vt:vector size="28" baseType="lpstr">
      <vt:lpstr>Concurrencia</vt:lpstr>
      <vt:lpstr>REUNIÓ DE PARES DE 1r </vt:lpstr>
      <vt:lpstr>EQUIP DIRECTIU:</vt:lpstr>
      <vt:lpstr>MESURES COVID-19 </vt:lpstr>
      <vt:lpstr>MESURES COVID-19 </vt:lpstr>
      <vt:lpstr>MESURES COVID-19 </vt:lpstr>
      <vt:lpstr>MESURES COVID-19 </vt:lpstr>
      <vt:lpstr>EQUIP DE MESTRES DE 1r</vt:lpstr>
      <vt:lpstr>COM ENS COMUNIQUEM</vt:lpstr>
      <vt:lpstr>ALTRES VIES DE COMUNICACIÓ</vt:lpstr>
      <vt:lpstr>HORARIS</vt:lpstr>
      <vt:lpstr>Presentación de PowerPoint</vt:lpstr>
      <vt:lpstr>Presentación de PowerPoint</vt:lpstr>
      <vt:lpstr>MATERIAL</vt:lpstr>
      <vt:lpstr>DEURES </vt:lpstr>
      <vt:lpstr> ANIVERSARIS, APARELLS ELECTRÒNICS, JOGUINES, DINERS </vt:lpstr>
      <vt:lpstr>HÀBITS SALUDABLES</vt:lpstr>
      <vt:lpstr>HÀBITS I NORMES</vt:lpstr>
      <vt:lpstr>               BIBLIOTECA</vt:lpstr>
      <vt:lpstr>ÀMBITS</vt:lpstr>
      <vt:lpstr>ÀMBITS</vt:lpstr>
      <vt:lpstr>ÀMBITS</vt:lpstr>
      <vt:lpstr>ÀMBITS</vt:lpstr>
      <vt:lpstr>COMUNITAT D’APRENENTATGE     (Actuacions educatives d’èxit)</vt:lpstr>
      <vt:lpstr>SORTIDES</vt:lpstr>
      <vt:lpstr>ALTRES</vt:lpstr>
      <vt:lpstr>AMPA</vt:lpstr>
      <vt:lpstr>                PRECS I PREGUNTES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REUNIÓ DE PARES DE 5è</dc:title>
  <dc:creator>usuari</dc:creator>
  <cp:lastModifiedBy>Prof</cp:lastModifiedBy>
  <cp:revision>210</cp:revision>
  <dcterms:created xsi:type="dcterms:W3CDTF">2014-09-12T15:00:41Z</dcterms:created>
  <dcterms:modified xsi:type="dcterms:W3CDTF">2020-09-09T11:02:59Z</dcterms:modified>
</cp:coreProperties>
</file>