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ca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0" name="Google Shape;24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>
            <a:gsLst>
              <a:gs pos="0">
                <a:srgbClr val="007795"/>
              </a:gs>
              <a:gs pos="55000">
                <a:srgbClr val="47BBE0"/>
              </a:gs>
              <a:gs pos="100000">
                <a:srgbClr val="007795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21" name="Google Shape;21;p2"/>
          <p:cNvSpPr txBox="1"/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  <a:defRPr b="1"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" type="subTitle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lvl="0" marR="64008" algn="r">
              <a:spcBef>
                <a:spcPts val="400"/>
              </a:spcBef>
              <a:spcAft>
                <a:spcPts val="0"/>
              </a:spcAft>
              <a:buSzPts val="1836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324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grpSp>
        <p:nvGrpSpPr>
          <p:cNvPr id="23" name="Google Shape;23;p2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24" name="Google Shape;24;p2"/>
            <p:cNvSpPr/>
            <p:nvPr/>
          </p:nvSpPr>
          <p:spPr>
            <a:xfrm>
              <a:off x="1687513" y="4832896"/>
              <a:ext cx="7456487" cy="518816"/>
            </a:xfrm>
            <a:custGeom>
              <a:rect b="b" l="l" r="r" t="t"/>
              <a:pathLst>
                <a:path extrusionOk="0" h="367" w="469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9CCADC">
                <a:alpha val="4000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5443" y="5135526"/>
              <a:ext cx="9108557" cy="838200"/>
            </a:xfrm>
            <a:custGeom>
              <a:rect b="b" l="l" r="r" t="t"/>
              <a:pathLst>
                <a:path extrusionOk="0" h="528" w="576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0" y="4883888"/>
              <a:ext cx="9144000" cy="1981200"/>
            </a:xfrm>
            <a:custGeom>
              <a:rect b="b" l="l" r="r" t="t"/>
              <a:pathLst>
                <a:path extrusionOk="0" h="1248" w="576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algn="t" flip="none" tx="0" sx="50000" ty="0" sy="50000"/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cxnSp>
          <p:nvCxnSpPr>
            <p:cNvPr id="27" name="Google Shape;27;p2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cap="flat" cmpd="sng" w="12050">
              <a:solidFill>
                <a:srgbClr val="93C5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8" name="Google Shape;28;p2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E7F0F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1"/>
          <p:cNvSpPr txBox="1"/>
          <p:nvPr>
            <p:ph idx="1" type="body"/>
          </p:nvPr>
        </p:nvSpPr>
        <p:spPr>
          <a:xfrm rot="5400000">
            <a:off x="2378964" y="-440436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93" name="Google Shape;93;p11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1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1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/>
          <p:nvPr>
            <p:ph type="title"/>
          </p:nvPr>
        </p:nvSpPr>
        <p:spPr>
          <a:xfrm rot="5400000">
            <a:off x="4936367" y="2182285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2"/>
          <p:cNvSpPr txBox="1"/>
          <p:nvPr>
            <p:ph idx="1" type="body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99" name="Google Shape;99;p12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2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2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  <p:sp>
        <p:nvSpPr>
          <p:cNvPr id="36" name="Google Shape;3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/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ucida Sans"/>
              <a:buNone/>
              <a:defRPr b="1" sz="48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"/>
          <p:cNvSpPr txBox="1"/>
          <p:nvPr>
            <p:ph idx="1" type="body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564"/>
              <a:buNone/>
              <a:defRPr sz="23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4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4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  <p:sp>
        <p:nvSpPr>
          <p:cNvPr id="43" name="Google Shape;43;p4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/>
          <p:nvPr>
            <p:ph idx="1" type="body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5"/>
          <p:cNvSpPr txBox="1"/>
          <p:nvPr>
            <p:ph idx="2" type="body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8" name="Google Shape;48;p5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5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5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  <p:sp>
        <p:nvSpPr>
          <p:cNvPr id="51" name="Google Shape;51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showMasterSp="0" type="twoTxTwoObj">
  <p:cSld name="TWO_OBJECTS_WITH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/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" type="body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5" name="Google Shape;55;p6"/>
          <p:cNvSpPr txBox="1"/>
          <p:nvPr>
            <p:ph idx="2" type="body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6" name="Google Shape;56;p6"/>
          <p:cNvSpPr txBox="1"/>
          <p:nvPr>
            <p:ph idx="3" type="body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2232" lvl="0" marL="457200" algn="l">
              <a:spcBef>
                <a:spcPts val="400"/>
              </a:spcBef>
              <a:spcAft>
                <a:spcPts val="0"/>
              </a:spcAft>
              <a:buSzPts val="1632"/>
              <a:buChar char="🞂"/>
              <a:defRPr sz="2400"/>
            </a:lvl1pPr>
            <a:lvl2pPr indent="-355600" lvl="1" marL="9144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7" name="Google Shape;57;p6"/>
          <p:cNvSpPr txBox="1"/>
          <p:nvPr>
            <p:ph idx="4" type="body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2232" lvl="0" marL="457200" algn="l">
              <a:spcBef>
                <a:spcPts val="0"/>
              </a:spcBef>
              <a:spcAft>
                <a:spcPts val="0"/>
              </a:spcAft>
              <a:buSzPts val="1632"/>
              <a:buChar char="🞂"/>
              <a:defRPr sz="2400"/>
            </a:lvl1pPr>
            <a:lvl2pPr indent="-355600" lvl="1" marL="9144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8" name="Google Shape;58;p6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6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6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7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7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  <p:sp>
        <p:nvSpPr>
          <p:cNvPr id="65" name="Google Shape;6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8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8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8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showMasterSp="0" type="objTx">
  <p:cSld name="OBJECT_WITH_CAPTION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/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Lucida Sans"/>
              <a:buNone/>
              <a:defRPr b="0" sz="25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>
            <p:ph idx="1" type="body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1088"/>
              <a:buNone/>
              <a:defRPr sz="1600"/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3" name="Google Shape;73;p9"/>
          <p:cNvSpPr txBox="1"/>
          <p:nvPr>
            <p:ph idx="2" type="body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6776" lvl="0" marL="457200" algn="l">
              <a:spcBef>
                <a:spcPts val="400"/>
              </a:spcBef>
              <a:spcAft>
                <a:spcPts val="0"/>
              </a:spcAft>
              <a:buSzPts val="2176"/>
              <a:buChar char="🞂"/>
              <a:defRPr sz="3200"/>
            </a:lvl1pPr>
            <a:lvl2pPr indent="-406400" lvl="1" marL="914400" algn="l">
              <a:spcBef>
                <a:spcPts val="324"/>
              </a:spcBef>
              <a:spcAft>
                <a:spcPts val="0"/>
              </a:spcAft>
              <a:buSzPts val="2800"/>
              <a:buChar char="◦"/>
              <a:defRPr sz="2800"/>
            </a:lvl2pPr>
            <a:lvl3pPr indent="-381000" lvl="2" marL="1371600" algn="l">
              <a:spcBef>
                <a:spcPts val="35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9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9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showMasterSp="0" type="picTx">
  <p:cSld name="PICTURE_WITH_CAPTION_TEXT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/>
          </a:path>
          <a:tileRect r="-100%" t="-100%"/>
        </a:gra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/>
          <p:nvPr>
            <p:ph idx="1" type="body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indent="-228600" lvl="0" marL="457200" marR="18288" algn="r">
              <a:spcBef>
                <a:spcPts val="400"/>
              </a:spcBef>
              <a:spcAft>
                <a:spcPts val="0"/>
              </a:spcAft>
              <a:buSzPts val="952"/>
              <a:buNone/>
              <a:defRPr sz="1400"/>
            </a:lvl1pPr>
            <a:lvl2pPr indent="-304800" lvl="1" marL="914400" algn="l">
              <a:spcBef>
                <a:spcPts val="324"/>
              </a:spcBef>
              <a:spcAft>
                <a:spcPts val="0"/>
              </a:spcAft>
              <a:buSzPts val="1200"/>
              <a:buChar char="◦"/>
              <a:defRPr sz="1200"/>
            </a:lvl2pPr>
            <a:lvl3pPr indent="-292100" lvl="2" marL="1371600" algn="l">
              <a:spcBef>
                <a:spcPts val="350"/>
              </a:spcBef>
              <a:spcAft>
                <a:spcPts val="0"/>
              </a:spcAft>
              <a:buSzPts val="1000"/>
              <a:buChar char="●"/>
              <a:defRPr sz="1000"/>
            </a:lvl3pPr>
            <a:lvl4pPr indent="-285750" lvl="3" marL="182880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4pPr>
            <a:lvl5pPr indent="-285750" lvl="4" marL="228600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9" name="Google Shape;79;p10"/>
          <p:cNvSpPr/>
          <p:nvPr>
            <p:ph idx="2" type="pic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b="0" i="0" sz="21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80" name="Google Shape;80;p10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0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0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  <p:sp>
        <p:nvSpPr>
          <p:cNvPr id="83" name="Google Shape;83;p10"/>
          <p:cNvSpPr txBox="1"/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ucida Sans"/>
              <a:buNone/>
              <a:defRPr b="0" sz="3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0"/>
          <p:cNvSpPr/>
          <p:nvPr/>
        </p:nvSpPr>
        <p:spPr>
          <a:xfrm>
            <a:off x="499273" y="5944936"/>
            <a:ext cx="4940624" cy="921076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10"/>
          <p:cNvSpPr/>
          <p:nvPr/>
        </p:nvSpPr>
        <p:spPr>
          <a:xfrm>
            <a:off x="485717" y="5939011"/>
            <a:ext cx="3690451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6" name="Google Shape;86;p10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87" name="Google Shape;87;p10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8" name="Google Shape;88;p10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9" name="Google Shape;89;p10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499273" y="5944936"/>
            <a:ext cx="4940624" cy="921076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485717" y="5939011"/>
            <a:ext cx="3690451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13" name="Google Shape;13;p1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" name="Google Shape;14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" name="Google Shape;15;p1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b="0" i="0" sz="27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-374650" lvl="1" marL="914400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7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www.google.es/url?sa=i&amp;rct=j&amp;q=&amp;esrc=s&amp;source=images&amp;cd=&amp;cad=rja&amp;uact=8&amp;docid=MKhhP2FepcqUAM&amp;tbnid=jM0Bs63Bz6_uEM:&amp;ved=0CAcQjRw&amp;url=http://www.mama2punto0.cl/vida-sana/pruebas-semestrales-claves-para-motivar-a-los-ninos-a-estudiar/attachment/nino-estudiando/&amp;ei=GRYTVMPLDcuVarLqgaAO&amp;psig=AFQjCNEmgvCwUD2e19AX2OZN9vzdr5gYhg&amp;ust=1410623360466061" TargetMode="External"/><Relationship Id="rId4" Type="http://schemas.openxmlformats.org/officeDocument/2006/relationships/image" Target="../media/image15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7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8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9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/>
          <p:nvPr>
            <p:ph type="ctrTitle"/>
          </p:nvPr>
        </p:nvSpPr>
        <p:spPr>
          <a:xfrm>
            <a:off x="1259632" y="332656"/>
            <a:ext cx="6334472" cy="1440159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REUNIÓ DE PARES DE 6è</a:t>
            </a:r>
            <a:endParaRPr/>
          </a:p>
        </p:txBody>
      </p:sp>
      <p:pic>
        <p:nvPicPr>
          <p:cNvPr id="107" name="Google Shape;10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552" y="2060847"/>
            <a:ext cx="3168352" cy="4225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95936" y="2852936"/>
            <a:ext cx="4979145" cy="1761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2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2040"/>
              <a:buChar char="🞂"/>
            </a:pPr>
            <a:r>
              <a:rPr b="1"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Les franges horàries seran: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040"/>
              <a:buNone/>
            </a:pPr>
            <a:r>
              <a:rPr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b="1"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Sessió 1</a:t>
            </a:r>
            <a:r>
              <a:rPr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de 9:00h a 10:30h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040"/>
              <a:buNone/>
            </a:pPr>
            <a:r>
              <a:rPr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b="1"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Pati </a:t>
            </a:r>
            <a:r>
              <a:rPr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de 10:30h a 11:00h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040"/>
              <a:buNone/>
            </a:pPr>
            <a:r>
              <a:rPr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b="1"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Sessió 2 </a:t>
            </a:r>
            <a:r>
              <a:rPr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d’11:00h a 12:30h 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040"/>
              <a:buNone/>
            </a:pPr>
            <a:r>
              <a:rPr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b="1"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Sessió 3 </a:t>
            </a:r>
            <a:r>
              <a:rPr lang="ca-ES" sz="300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de 15:00h a 16:30h.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2040"/>
              <a:buNone/>
            </a:pPr>
            <a:r>
              <a:t/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2040"/>
              <a:buChar char="🞂"/>
            </a:pPr>
            <a:r>
              <a:rPr lang="ca-ES" sz="3000">
                <a:latin typeface="Calibri"/>
                <a:ea typeface="Calibri"/>
                <a:cs typeface="Calibri"/>
                <a:sym typeface="Calibri"/>
              </a:rPr>
              <a:t>Plantilla amb horari a l’agenda i per casa. S’ ha de mirar el que li toca fer cada dia i portar el que calgui.</a:t>
            </a:r>
            <a:endParaRPr/>
          </a:p>
          <a:p>
            <a:pPr indent="-139446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</p:txBody>
      </p:sp>
      <p:sp>
        <p:nvSpPr>
          <p:cNvPr id="168" name="Google Shape;168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</a:pPr>
            <a:r>
              <a:rPr lang="ca-ES" sz="4000">
                <a:latin typeface="Calibri"/>
                <a:ea typeface="Calibri"/>
                <a:cs typeface="Calibri"/>
                <a:sym typeface="Calibri"/>
              </a:rPr>
              <a:t>HORARIS</a:t>
            </a:r>
            <a:endParaRPr/>
          </a:p>
        </p:txBody>
      </p:sp>
      <p:pic>
        <p:nvPicPr>
          <p:cNvPr descr="untitled.png" id="169" name="Google Shape;16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64288" y="265510"/>
            <a:ext cx="1152128" cy="11521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3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907"/>
              <a:buChar char="🞂"/>
            </a:pPr>
            <a:r>
              <a:rPr lang="ca-ES" sz="2805">
                <a:latin typeface="Calibri"/>
                <a:ea typeface="Calibri"/>
                <a:cs typeface="Calibri"/>
                <a:sym typeface="Calibri"/>
              </a:rPr>
              <a:t>L ‘assistència és obligatòria, en cas d’absència cal portar  justificant o justificar-ho a l’agenda per escrit. </a:t>
            </a:r>
            <a:endParaRPr/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None/>
            </a:pPr>
            <a:r>
              <a:t/>
            </a:r>
            <a:endParaRPr sz="2805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Char char="🞂"/>
            </a:pPr>
            <a:r>
              <a:rPr lang="ca-ES" sz="2805">
                <a:latin typeface="Calibri"/>
                <a:ea typeface="Calibri"/>
                <a:cs typeface="Calibri"/>
                <a:sym typeface="Calibri"/>
              </a:rPr>
              <a:t>Cal arribar puntualment a l’escola. Es portarà un registre d’absències i retards. </a:t>
            </a:r>
            <a:endParaRPr/>
          </a:p>
          <a:p>
            <a:pPr indent="-13491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None/>
            </a:pPr>
            <a:r>
              <a:t/>
            </a:r>
            <a:endParaRPr sz="2805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Char char="🞂"/>
            </a:pPr>
            <a:r>
              <a:rPr lang="ca-ES" sz="2805">
                <a:latin typeface="Calibri"/>
                <a:ea typeface="Calibri"/>
                <a:cs typeface="Calibri"/>
                <a:sym typeface="Calibri"/>
              </a:rPr>
              <a:t>A la tercera vegada que un alumne arribi passades les 9:10h sense  cap justificació per escrit, es quedarà fora de l’aula la primera sessió.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None/>
            </a:pPr>
            <a:r>
              <a:t/>
            </a:r>
            <a:endParaRPr sz="2805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Char char="🞂"/>
            </a:pPr>
            <a:r>
              <a:rPr lang="ca-ES" sz="2805">
                <a:latin typeface="Calibri"/>
                <a:ea typeface="Calibri"/>
                <a:cs typeface="Calibri"/>
                <a:sym typeface="Calibri"/>
              </a:rPr>
              <a:t> Els horaris d’obertura del centre seran a les 8:55h i a les 14:55h.</a:t>
            </a:r>
            <a:endParaRPr/>
          </a:p>
          <a:p>
            <a:pPr indent="-13491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None/>
            </a:pPr>
            <a:r>
              <a:t/>
            </a:r>
            <a:endParaRPr sz="2805">
              <a:latin typeface="Calibri"/>
              <a:ea typeface="Calibri"/>
              <a:cs typeface="Calibri"/>
              <a:sym typeface="Calibri"/>
            </a:endParaRPr>
          </a:p>
          <a:p>
            <a:pPr indent="-156933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561"/>
              <a:buNone/>
            </a:pPr>
            <a:r>
              <a:t/>
            </a:r>
            <a:endParaRPr sz="229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sp>
        <p:nvSpPr>
          <p:cNvPr id="176" name="Google Shape;176;p23"/>
          <p:cNvSpPr txBox="1"/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</a:pPr>
            <a:r>
              <a:rPr b="1" lang="ca-ES" sz="4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ASSISTÈNCIA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4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61"/>
              <a:buChar char="🞂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És el vehicle de comunicació entre l’escola i la família.</a:t>
            </a:r>
            <a:endParaRPr/>
          </a:p>
          <a:p>
            <a:pPr indent="-144195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761"/>
              <a:buNone/>
            </a:pPr>
            <a:r>
              <a:t/>
            </a:r>
            <a:endParaRPr sz="259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761"/>
              <a:buChar char="🞂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Apuntem les feines, controls i els materials a dur.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761"/>
              <a:buNone/>
            </a:pPr>
            <a:r>
              <a:t/>
            </a:r>
            <a:endParaRPr sz="259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761"/>
              <a:buChar char="🞂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Hi posem les hores d’entrevista i comunicacions importants.</a:t>
            </a:r>
            <a:endParaRPr/>
          </a:p>
          <a:p>
            <a:pPr indent="-144195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761"/>
              <a:buNone/>
            </a:pPr>
            <a:r>
              <a:t/>
            </a:r>
            <a:endParaRPr sz="259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761"/>
              <a:buChar char="🞂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Les faltes d’assistència i retard es justifiquen per escrit a l’agenda.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761"/>
              <a:buNone/>
            </a:pPr>
            <a:r>
              <a:t/>
            </a:r>
            <a:endParaRPr sz="259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761"/>
              <a:buChar char="🞂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S’ha de revisar cada dia, i cal signar les notificacions, si n’hi ha...</a:t>
            </a:r>
            <a:endParaRPr sz="2590">
              <a:latin typeface="Calibri"/>
              <a:ea typeface="Calibri"/>
              <a:cs typeface="Calibri"/>
              <a:sym typeface="Calibri"/>
            </a:endParaRPr>
          </a:p>
          <a:p>
            <a:pPr indent="-148211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98"/>
              <a:buNone/>
            </a:pPr>
            <a:r>
              <a:t/>
            </a:r>
            <a:endParaRPr sz="2497"/>
          </a:p>
        </p:txBody>
      </p:sp>
      <p:sp>
        <p:nvSpPr>
          <p:cNvPr id="182" name="Google Shape;182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t/>
            </a:r>
            <a:endParaRPr/>
          </a:p>
        </p:txBody>
      </p:sp>
      <p:sp>
        <p:nvSpPr>
          <p:cNvPr id="183" name="Google Shape;183;p24"/>
          <p:cNvSpPr txBox="1"/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b="1" lang="ca-ES" sz="4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                 ÚS DE L’AGENDA</a:t>
            </a:r>
            <a:endParaRPr/>
          </a:p>
        </p:txBody>
      </p:sp>
      <p:pic>
        <p:nvPicPr>
          <p:cNvPr descr="agenda.jpg" id="184" name="Google Shape;18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36735" y="1916832"/>
            <a:ext cx="1707265" cy="19442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5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0972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907"/>
              <a:buNone/>
            </a:pPr>
            <a:r>
              <a:t/>
            </a:r>
            <a:endParaRPr sz="2805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Char char="🞂"/>
            </a:pPr>
            <a:r>
              <a:rPr lang="ca-ES" sz="2805">
                <a:latin typeface="Calibri"/>
                <a:ea typeface="Calibri"/>
                <a:cs typeface="Calibri"/>
                <a:sym typeface="Calibri"/>
              </a:rPr>
              <a:t>Els llibres són socialitzats i el material, comunitari (colors, estoigs, regle, etc.). Han de respectar-ho.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None/>
            </a:pPr>
            <a:r>
              <a:t/>
            </a:r>
            <a:endParaRPr sz="2805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Char char="🞂"/>
            </a:pPr>
            <a:r>
              <a:rPr lang="ca-ES" sz="2805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Cal haver pagat la quota de material comú. També la dels </a:t>
            </a:r>
            <a:r>
              <a:rPr b="1" lang="ca-ES" sz="280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LLIBRES SOCIALITZATS.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None/>
            </a:pPr>
            <a:r>
              <a:t/>
            </a:r>
            <a:endParaRPr sz="2805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907"/>
              <a:buChar char="🞂"/>
            </a:pPr>
            <a:r>
              <a:rPr lang="ca-ES" sz="2805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 cas d’haver fet un mal ús, la família es farà càrrec de la despesa del material.</a:t>
            </a:r>
            <a:endParaRPr/>
          </a:p>
          <a:p>
            <a:pPr indent="-354431" lvl="0" marL="45720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618"/>
              <a:buNone/>
            </a:pPr>
            <a:r>
              <a:t/>
            </a:r>
            <a:endParaRPr sz="238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618"/>
              <a:buNone/>
            </a:pPr>
            <a:r>
              <a:rPr lang="ca-ES" sz="238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  <a:endParaRPr sz="2295"/>
          </a:p>
        </p:txBody>
      </p:sp>
      <p:sp>
        <p:nvSpPr>
          <p:cNvPr id="190" name="Google Shape;190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MATERIAL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6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18"/>
              <a:buChar char="🞂"/>
            </a:pPr>
            <a:r>
              <a:rPr lang="ca-ES" sz="2380">
                <a:latin typeface="Calibri"/>
                <a:ea typeface="Calibri"/>
                <a:cs typeface="Calibri"/>
                <a:sym typeface="Calibri"/>
              </a:rPr>
              <a:t>Els llibres i llibretes van a casa si tenen deures, no cal que portin els de totes les assignatures, només els que toquin aquell dia.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18"/>
              <a:buNone/>
            </a:pPr>
            <a:r>
              <a:t/>
            </a:r>
            <a:endParaRPr sz="238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18"/>
              <a:buChar char="🞂"/>
            </a:pPr>
            <a:r>
              <a:rPr lang="ca-ES" sz="2380">
                <a:latin typeface="Calibri"/>
                <a:ea typeface="Calibri"/>
                <a:cs typeface="Calibri"/>
                <a:sym typeface="Calibri"/>
              </a:rPr>
              <a:t>S’ha de llegir cada dia i anar estudiant els temes que es van treballant, no deixar-ho per l’últim dia.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18"/>
              <a:buNone/>
            </a:pPr>
            <a:r>
              <a:t/>
            </a:r>
            <a:endParaRPr sz="238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18"/>
              <a:buChar char="🞂"/>
            </a:pPr>
            <a:r>
              <a:rPr lang="ca-ES" sz="238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no tenen deures, cal repassar el que s’ha treballat a classe,  les taules, llegir….</a:t>
            </a:r>
            <a:endParaRPr sz="2380"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18"/>
              <a:buNone/>
            </a:pPr>
            <a:r>
              <a:t/>
            </a:r>
            <a:endParaRPr sz="238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18"/>
              <a:buChar char="🞂"/>
            </a:pPr>
            <a:r>
              <a:rPr lang="ca-ES" sz="2380">
                <a:latin typeface="Calibri"/>
                <a:ea typeface="Calibri"/>
                <a:cs typeface="Calibri"/>
                <a:sym typeface="Calibri"/>
              </a:rPr>
              <a:t>Les notes dels controls són orientatives, ja que la qualificació final no només depèn d’una nota sinó també del treball diari, de l’esforç, de l’actitud...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18"/>
              <a:buNone/>
            </a:pPr>
            <a:r>
              <a:t/>
            </a:r>
            <a:endParaRPr sz="2380">
              <a:latin typeface="Calibri"/>
              <a:ea typeface="Calibri"/>
              <a:cs typeface="Calibri"/>
              <a:sym typeface="Calibri"/>
            </a:endParaRPr>
          </a:p>
          <a:p>
            <a:pPr indent="-156933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561"/>
              <a:buNone/>
            </a:pPr>
            <a:r>
              <a:t/>
            </a:r>
            <a:endParaRPr sz="2295"/>
          </a:p>
        </p:txBody>
      </p:sp>
      <p:sp>
        <p:nvSpPr>
          <p:cNvPr id="196" name="Google Shape;196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</a:pPr>
            <a:r>
              <a:rPr lang="ca-ES" sz="4000">
                <a:latin typeface="Calibri"/>
                <a:ea typeface="Calibri"/>
                <a:cs typeface="Calibri"/>
                <a:sym typeface="Calibri"/>
              </a:rPr>
              <a:t>            DEURES I CONTROLS</a:t>
            </a:r>
            <a:endParaRPr/>
          </a:p>
        </p:txBody>
      </p:sp>
      <p:pic>
        <p:nvPicPr>
          <p:cNvPr descr="https://encrypted-tbn1.gstatic.com/images?q=tbn:ANd9GcTQUnd7uA1pwqpEk6DT93JbvVxeZyDwZeZ152rCo2FOg2QVg_70EQ" id="197" name="Google Shape;197;p26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5731" y="274638"/>
            <a:ext cx="1461973" cy="11951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7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48945" lvl="0" marL="36576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86"/>
              <a:buNone/>
            </a:pPr>
            <a:r>
              <a:t/>
            </a:r>
            <a:endParaRPr sz="248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86"/>
              <a:buChar char="🞂"/>
            </a:pPr>
            <a:r>
              <a:rPr lang="ca-ES" sz="2480">
                <a:latin typeface="Calibri"/>
                <a:ea typeface="Calibri"/>
                <a:cs typeface="Calibri"/>
                <a:sym typeface="Calibri"/>
              </a:rPr>
              <a:t>A l’escola NO es pot portar cap tipus d’aparells electrònics, diners, joguines, cromos, vambes de rodes, vambes amb llums...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86"/>
              <a:buNone/>
            </a:pPr>
            <a:r>
              <a:t/>
            </a:r>
            <a:endParaRPr sz="248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86"/>
              <a:buChar char="🞂"/>
            </a:pPr>
            <a:r>
              <a:rPr lang="ca-ES" sz="2480">
                <a:latin typeface="Calibri"/>
                <a:ea typeface="Calibri"/>
                <a:cs typeface="Calibri"/>
                <a:sym typeface="Calibri"/>
              </a:rPr>
              <a:t>Si es troba algun d’aquests objectes es portarà a direcció i l’hauran de venir a recollir els pares.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86"/>
              <a:buNone/>
            </a:pPr>
            <a:r>
              <a:t/>
            </a:r>
            <a:endParaRPr sz="248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86"/>
              <a:buChar char="🞂"/>
            </a:pPr>
            <a:r>
              <a:rPr lang="ca-ES" sz="2480">
                <a:latin typeface="Calibri"/>
                <a:ea typeface="Calibri"/>
                <a:cs typeface="Calibri"/>
                <a:sym typeface="Calibri"/>
              </a:rPr>
              <a:t>Aniversaris: per la situació excepcional del COVID-19</a:t>
            </a:r>
            <a:r>
              <a:rPr lang="ca-ES" sz="248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ca-ES" sz="2480">
                <a:latin typeface="Calibri"/>
                <a:ea typeface="Calibri"/>
                <a:cs typeface="Calibri"/>
                <a:sym typeface="Calibri"/>
              </a:rPr>
              <a:t>no es pot portar menjar.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86"/>
              <a:buNone/>
            </a:pPr>
            <a:r>
              <a:t/>
            </a:r>
            <a:endParaRPr sz="248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686"/>
              <a:buChar char="🞂"/>
            </a:pPr>
            <a:r>
              <a:rPr lang="ca-ES" sz="2480">
                <a:latin typeface="Calibri"/>
                <a:ea typeface="Calibri"/>
                <a:cs typeface="Calibri"/>
                <a:sym typeface="Calibri"/>
              </a:rPr>
              <a:t>No es poden donar les targetes d’invitació dins de la classe.</a:t>
            </a:r>
            <a:endParaRPr/>
          </a:p>
          <a:p>
            <a:pPr indent="-165699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423"/>
              <a:buNone/>
            </a:pPr>
            <a:r>
              <a:t/>
            </a:r>
            <a:endParaRPr sz="2092"/>
          </a:p>
        </p:txBody>
      </p:sp>
      <p:sp>
        <p:nvSpPr>
          <p:cNvPr id="203" name="Google Shape;203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CCE0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Lucida Sans"/>
              <a:buNone/>
            </a:pPr>
            <a:br>
              <a:rPr lang="ca-ES" sz="2400"/>
            </a:br>
            <a:r>
              <a:rPr lang="ca-ES" sz="2800">
                <a:latin typeface="Calibri"/>
                <a:ea typeface="Calibri"/>
                <a:cs typeface="Calibri"/>
                <a:sym typeface="Calibri"/>
              </a:rPr>
              <a:t>ANIVERSARIS,</a:t>
            </a:r>
            <a:br>
              <a:rPr lang="ca-ES" sz="2800">
                <a:latin typeface="Calibri"/>
                <a:ea typeface="Calibri"/>
                <a:cs typeface="Calibri"/>
                <a:sym typeface="Calibri"/>
              </a:rPr>
            </a:br>
            <a:r>
              <a:rPr lang="ca-ES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APARELLS ELECTRÒNICS, JOGUINES, DINERS 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8"/>
          <p:cNvSpPr txBox="1"/>
          <p:nvPr>
            <p:ph idx="1" type="body"/>
          </p:nvPr>
        </p:nvSpPr>
        <p:spPr>
          <a:xfrm>
            <a:off x="457200" y="1481328"/>
            <a:ext cx="8229600" cy="51108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232"/>
              <a:buChar char="🞂"/>
            </a:pPr>
            <a:r>
              <a:rPr b="1" lang="ca-ES" sz="1812" u="sng">
                <a:latin typeface="Calibri"/>
                <a:ea typeface="Calibri"/>
                <a:cs typeface="Calibri"/>
                <a:sym typeface="Calibri"/>
              </a:rPr>
              <a:t>HIGIENE I SALUT: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None/>
            </a:pPr>
            <a:r>
              <a:rPr lang="ca-ES" sz="1812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Font typeface="Noto Sans Symbols"/>
              <a:buNone/>
            </a:pPr>
            <a:r>
              <a:rPr lang="ca-ES" sz="1812">
                <a:latin typeface="Calibri"/>
                <a:ea typeface="Calibri"/>
                <a:cs typeface="Calibri"/>
                <a:sym typeface="Calibri"/>
              </a:rPr>
              <a:t> -  Cal venir net a l’escola.</a:t>
            </a:r>
            <a:endParaRPr/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Font typeface="Noto Sans Symbols"/>
              <a:buNone/>
            </a:pPr>
            <a:r>
              <a:t/>
            </a:r>
            <a:endParaRPr sz="1812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Font typeface="Calibri"/>
              <a:buChar char="-"/>
            </a:pPr>
            <a:r>
              <a:rPr lang="ca-ES" sz="1812">
                <a:latin typeface="Calibri"/>
                <a:ea typeface="Calibri"/>
                <a:cs typeface="Calibri"/>
                <a:sym typeface="Calibri"/>
              </a:rPr>
              <a:t>No venir a escola quan tingui: febre, diarrea, erupcions contagioses, polls i llémenes.</a:t>
            </a:r>
            <a:endParaRPr/>
          </a:p>
          <a:p>
            <a:pPr indent="-177789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Font typeface="Lucida Sans"/>
              <a:buNone/>
            </a:pPr>
            <a:r>
              <a:t/>
            </a:r>
            <a:endParaRPr sz="1812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Font typeface="Calibri"/>
              <a:buChar char="-"/>
            </a:pPr>
            <a:r>
              <a:rPr lang="ca-ES" sz="1812">
                <a:latin typeface="Calibri"/>
                <a:ea typeface="Calibri"/>
                <a:cs typeface="Calibri"/>
                <a:sym typeface="Calibri"/>
              </a:rPr>
              <a:t>Administració de medicaments amb recepta mèdica i autorització signada.</a:t>
            </a:r>
            <a:endParaRPr/>
          </a:p>
          <a:p>
            <a:pPr indent="-177789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Font typeface="Lucida Sans"/>
              <a:buNone/>
            </a:pPr>
            <a:r>
              <a:t/>
            </a:r>
            <a:endParaRPr sz="1812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Font typeface="Calibri"/>
              <a:buChar char="-"/>
            </a:pPr>
            <a:r>
              <a:rPr lang="ca-ES" sz="1812">
                <a:latin typeface="Calibri"/>
                <a:ea typeface="Calibri"/>
                <a:cs typeface="Calibri"/>
                <a:sym typeface="Calibri"/>
              </a:rPr>
              <a:t>La cobertura mèdica dels alumnes és la mateixa que les famílies.</a:t>
            </a:r>
            <a:endParaRPr/>
          </a:p>
          <a:p>
            <a:pPr indent="-177789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Font typeface="Lucida Sans"/>
              <a:buNone/>
            </a:pPr>
            <a:r>
              <a:t/>
            </a:r>
            <a:endParaRPr b="1" sz="1812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Font typeface="Calibri"/>
              <a:buChar char="-"/>
            </a:pPr>
            <a:r>
              <a:rPr lang="ca-ES" sz="1812">
                <a:latin typeface="Calibri"/>
                <a:ea typeface="Calibri"/>
                <a:cs typeface="Calibri"/>
                <a:sym typeface="Calibri"/>
              </a:rPr>
              <a:t>Portar dues caixes de mocadors de paper i dos rotlles de paper de cuina.</a:t>
            </a:r>
            <a:endParaRPr/>
          </a:p>
          <a:p>
            <a:pPr indent="0" lvl="0" marL="109728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None/>
            </a:pPr>
            <a:r>
              <a:t/>
            </a:r>
            <a:endParaRPr sz="1812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232"/>
              <a:buFont typeface="Calibri"/>
              <a:buChar char="-"/>
            </a:pPr>
            <a:r>
              <a:rPr lang="ca-ES" sz="1812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Esmorzars:                     </a:t>
            </a:r>
            <a:endParaRPr/>
          </a:p>
          <a:p>
            <a:pPr indent="-228600" lvl="2" marL="859536" rtl="0" algn="l">
              <a:lnSpc>
                <a:spcPct val="80000"/>
              </a:lnSpc>
              <a:spcBef>
                <a:spcPts val="350"/>
              </a:spcBef>
              <a:spcAft>
                <a:spcPts val="0"/>
              </a:spcAft>
              <a:buSzPts val="1812"/>
              <a:buFont typeface="Calibri"/>
              <a:buChar char="-"/>
            </a:pPr>
            <a:r>
              <a:rPr lang="ca-ES" sz="1812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Dilluns i dimecres entrepà a una </a:t>
            </a:r>
            <a:r>
              <a:rPr b="1" lang="ca-ES" sz="1812">
                <a:latin typeface="Calibri"/>
                <a:ea typeface="Calibri"/>
                <a:cs typeface="Calibri"/>
                <a:sym typeface="Calibri"/>
              </a:rPr>
              <a:t>carmanyola.</a:t>
            </a:r>
            <a:r>
              <a:rPr lang="ca-ES" sz="1812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endParaRPr/>
          </a:p>
          <a:p>
            <a:pPr indent="-228600" lvl="2" marL="859536" rtl="0" algn="l">
              <a:lnSpc>
                <a:spcPct val="80000"/>
              </a:lnSpc>
              <a:spcBef>
                <a:spcPts val="350"/>
              </a:spcBef>
              <a:spcAft>
                <a:spcPts val="0"/>
              </a:spcAft>
              <a:buSzPts val="1812"/>
              <a:buFont typeface="Calibri"/>
              <a:buChar char="-"/>
            </a:pPr>
            <a:r>
              <a:rPr lang="ca-ES" sz="1812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Dimarts i dijous fruita.</a:t>
            </a:r>
            <a:endParaRPr/>
          </a:p>
          <a:p>
            <a:pPr indent="-228600" lvl="2" marL="859536" rtl="0" algn="l">
              <a:lnSpc>
                <a:spcPct val="80000"/>
              </a:lnSpc>
              <a:spcBef>
                <a:spcPts val="350"/>
              </a:spcBef>
              <a:spcAft>
                <a:spcPts val="0"/>
              </a:spcAft>
              <a:buSzPts val="1812"/>
              <a:buFont typeface="Calibri"/>
              <a:buChar char="-"/>
            </a:pPr>
            <a:r>
              <a:rPr lang="ca-ES" sz="1812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Divendres lliure.</a:t>
            </a:r>
            <a:endParaRPr/>
          </a:p>
          <a:p>
            <a:pPr indent="-183187" lvl="0" marL="36576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147"/>
              <a:buNone/>
            </a:pPr>
            <a:r>
              <a:t/>
            </a:r>
            <a:endParaRPr sz="1687"/>
          </a:p>
        </p:txBody>
      </p:sp>
      <p:sp>
        <p:nvSpPr>
          <p:cNvPr id="209" name="Google Shape;209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HÀBITS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0" name="Google Shape;210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60232" y="265866"/>
            <a:ext cx="2167592" cy="1450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9"/>
          <p:cNvSpPr txBox="1"/>
          <p:nvPr>
            <p:ph idx="1" type="body"/>
          </p:nvPr>
        </p:nvSpPr>
        <p:spPr>
          <a:xfrm>
            <a:off x="457200" y="1481328"/>
            <a:ext cx="8229600" cy="4539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10"/>
              <a:buFont typeface="Calibri"/>
              <a:buChar char="-"/>
            </a:pPr>
            <a:r>
              <a:rPr lang="ca-ES" sz="2220">
                <a:latin typeface="Calibri"/>
                <a:ea typeface="Calibri"/>
                <a:cs typeface="Calibri"/>
                <a:sym typeface="Calibri"/>
              </a:rPr>
              <a:t>Portar una </a:t>
            </a:r>
            <a:r>
              <a:rPr b="1" lang="ca-ES" sz="2220">
                <a:latin typeface="Calibri"/>
                <a:ea typeface="Calibri"/>
                <a:cs typeface="Calibri"/>
                <a:sym typeface="Calibri"/>
              </a:rPr>
              <a:t>ampolla d’aigua</a:t>
            </a:r>
            <a:r>
              <a:rPr lang="ca-ES" sz="2220">
                <a:latin typeface="Calibri"/>
                <a:ea typeface="Calibri"/>
                <a:cs typeface="Calibri"/>
                <a:sym typeface="Calibri"/>
              </a:rPr>
              <a:t>, recomanem que no sigui de plàstic. Important, que estigui marcada.</a:t>
            </a:r>
            <a:endParaRPr/>
          </a:p>
          <a:p>
            <a:pPr indent="-16017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10"/>
              <a:buFont typeface="Lucida Sans"/>
              <a:buNone/>
            </a:pPr>
            <a:r>
              <a:t/>
            </a:r>
            <a:endParaRPr sz="222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10"/>
              <a:buChar char="🞂"/>
            </a:pPr>
            <a:r>
              <a:rPr b="1" lang="ca-ES" sz="2220" u="sng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NORMES:</a:t>
            </a:r>
            <a:endParaRPr/>
          </a:p>
          <a:p>
            <a:pPr indent="0" lvl="0" marL="109728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10"/>
              <a:buNone/>
            </a:pPr>
            <a:r>
              <a:t/>
            </a:r>
            <a:endParaRPr b="1" sz="2220" u="sng">
              <a:solidFill>
                <a:srgbClr val="3E3D2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10"/>
              <a:buNone/>
            </a:pPr>
            <a:r>
              <a:rPr lang="ca-ES" sz="222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-És important el seu compliment per tal d’aprendre a viure en societat. Estan escrites a l’agenda.</a:t>
            </a:r>
            <a:endParaRPr/>
          </a:p>
          <a:p>
            <a:pPr indent="-16017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10"/>
              <a:buNone/>
            </a:pPr>
            <a:r>
              <a:t/>
            </a:r>
            <a:endParaRPr b="1" sz="2220" u="sng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10"/>
              <a:buChar char="🞂"/>
            </a:pPr>
            <a:r>
              <a:rPr b="1" lang="ca-ES" sz="2220" u="sng">
                <a:latin typeface="Calibri"/>
                <a:ea typeface="Calibri"/>
                <a:cs typeface="Calibri"/>
                <a:sym typeface="Calibri"/>
              </a:rPr>
              <a:t>AUTONOMIA:</a:t>
            </a:r>
            <a:endParaRPr/>
          </a:p>
          <a:p>
            <a:pPr indent="0" lvl="0" marL="109728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10"/>
              <a:buNone/>
            </a:pPr>
            <a:r>
              <a:t/>
            </a:r>
            <a:endParaRPr b="1" sz="2220" u="sng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10"/>
              <a:buFont typeface="Calibri"/>
              <a:buChar char="-"/>
            </a:pPr>
            <a:r>
              <a:rPr lang="ca-ES" sz="2220">
                <a:latin typeface="Calibri"/>
                <a:ea typeface="Calibri"/>
                <a:cs typeface="Calibri"/>
                <a:sym typeface="Calibri"/>
              </a:rPr>
              <a:t>Preparar-se ells mateixos la motxilla.</a:t>
            </a:r>
            <a:endParaRPr/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10"/>
              <a:buFont typeface="Calibri"/>
              <a:buChar char="-"/>
            </a:pPr>
            <a:r>
              <a:rPr lang="ca-ES" sz="2220">
                <a:latin typeface="Calibri"/>
                <a:ea typeface="Calibri"/>
                <a:cs typeface="Calibri"/>
                <a:sym typeface="Calibri"/>
              </a:rPr>
              <a:t>Revisar diàriament l’agenda per fer les feines.</a:t>
            </a:r>
            <a:endParaRPr/>
          </a:p>
          <a:p>
            <a:pPr indent="0" lvl="0" marL="109728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98"/>
              <a:buNone/>
            </a:pPr>
            <a:r>
              <a:t/>
            </a:r>
            <a:endParaRPr sz="2497"/>
          </a:p>
        </p:txBody>
      </p:sp>
      <p:sp>
        <p:nvSpPr>
          <p:cNvPr id="216" name="Google Shape;216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D5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HÀBITS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0"/>
          <p:cNvSpPr txBox="1"/>
          <p:nvPr>
            <p:ph type="ctrTitle"/>
          </p:nvPr>
        </p:nvSpPr>
        <p:spPr>
          <a:xfrm>
            <a:off x="685800" y="188640"/>
            <a:ext cx="7772400" cy="792088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320"/>
              <a:buFont typeface="Lucida Sans"/>
              <a:buNone/>
            </a:pP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br>
              <a:rPr lang="ca-ES" sz="4320"/>
            </a:br>
            <a:r>
              <a:rPr lang="ca-ES" sz="4320">
                <a:latin typeface="Calibri"/>
                <a:ea typeface="Calibri"/>
                <a:cs typeface="Calibri"/>
                <a:sym typeface="Calibri"/>
              </a:rPr>
              <a:t>BIBLIOTECA</a:t>
            </a:r>
            <a:endParaRPr/>
          </a:p>
        </p:txBody>
      </p:sp>
      <p:sp>
        <p:nvSpPr>
          <p:cNvPr id="222" name="Google Shape;222;p30"/>
          <p:cNvSpPr txBox="1"/>
          <p:nvPr>
            <p:ph idx="1" type="subTitle"/>
          </p:nvPr>
        </p:nvSpPr>
        <p:spPr>
          <a:xfrm>
            <a:off x="755576" y="1124744"/>
            <a:ext cx="7016824" cy="4514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1904"/>
              <a:buFont typeface="Arial"/>
              <a:buChar char="•"/>
            </a:pPr>
            <a:r>
              <a:rPr lang="ca-E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 haurà una biblioteca en préstec d’aula.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904"/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spcBef>
                <a:spcPts val="400"/>
              </a:spcBef>
              <a:spcAft>
                <a:spcPts val="0"/>
              </a:spcAft>
              <a:buSzPts val="1904"/>
              <a:buFont typeface="Arial"/>
              <a:buChar char="•"/>
            </a:pPr>
            <a:r>
              <a:rPr lang="ca-E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Aquest curs no hi haurà servei de biblioteca escolar, ja que hem habilitat la biblioteca per fer una aula.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1904"/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spcBef>
                <a:spcPts val="400"/>
              </a:spcBef>
              <a:spcAft>
                <a:spcPts val="0"/>
              </a:spcAft>
              <a:buSzPts val="1904"/>
              <a:buFont typeface="Arial"/>
              <a:buChar char="•"/>
            </a:pPr>
            <a:r>
              <a:rPr lang="ca-E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S’han d’acostumar a utilitzar les biblioteques que tenen al seu abast (Pompeu Fabra, Antoni Comas...).</a:t>
            </a:r>
            <a:endParaRPr/>
          </a:p>
          <a:p>
            <a:pPr indent="-340614" lvl="0" marL="457200" rtl="0" algn="l">
              <a:spcBef>
                <a:spcPts val="400"/>
              </a:spcBef>
              <a:spcAft>
                <a:spcPts val="0"/>
              </a:spcAft>
              <a:buSzPts val="1836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223" name="Google Shape;223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20272" y="3068960"/>
            <a:ext cx="1677987" cy="181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1"/>
          <p:cNvSpPr txBox="1"/>
          <p:nvPr>
            <p:ph idx="1" type="body"/>
          </p:nvPr>
        </p:nvSpPr>
        <p:spPr>
          <a:xfrm>
            <a:off x="457200" y="1412776"/>
            <a:ext cx="822960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1836"/>
              <a:buChar char="🞂"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Recordem que els llibres són una eina d’ajuda, una eina més de treball. No l’única.</a:t>
            </a:r>
            <a:endParaRPr/>
          </a:p>
          <a:p>
            <a:pPr indent="-139446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1904"/>
              <a:buNone/>
            </a:pPr>
            <a:r>
              <a:rPr b="1" lang="ca-ES" sz="2800" u="sng">
                <a:latin typeface="Calibri"/>
                <a:ea typeface="Calibri"/>
                <a:cs typeface="Calibri"/>
                <a:sym typeface="Calibri"/>
              </a:rPr>
              <a:t>MATEMÀTIQUES I LLENGÜES: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A les àrees de matemàtiques, català, castellà i anglès es farà 1 sessió de GRUPS INTERACTIUS.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Tant a </a:t>
            </a:r>
            <a:r>
              <a:rPr b="1" lang="ca-ES">
                <a:latin typeface="Calibri"/>
                <a:ea typeface="Calibri"/>
                <a:cs typeface="Calibri"/>
                <a:sym typeface="Calibri"/>
              </a:rPr>
              <a:t>català com a castellà </a:t>
            </a:r>
            <a:r>
              <a:rPr lang="ca-ES">
                <a:latin typeface="Calibri"/>
                <a:ea typeface="Calibri"/>
                <a:cs typeface="Calibri"/>
                <a:sym typeface="Calibri"/>
              </a:rPr>
              <a:t>es treballa a partir de tipologies textuals. </a:t>
            </a:r>
            <a:endParaRPr/>
          </a:p>
        </p:txBody>
      </p:sp>
      <p:sp>
        <p:nvSpPr>
          <p:cNvPr id="229" name="Google Shape;229;p31"/>
          <p:cNvSpPr txBox="1"/>
          <p:nvPr>
            <p:ph type="title"/>
          </p:nvPr>
        </p:nvSpPr>
        <p:spPr>
          <a:xfrm>
            <a:off x="611560" y="116632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ÀMBITS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0" name="Google Shape;230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00192" y="2388755"/>
            <a:ext cx="1871662" cy="10248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04048" y="3140968"/>
            <a:ext cx="3322693" cy="3321408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4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2176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DIRECTOR:  Sergi Luque</a:t>
            </a:r>
            <a:endParaRPr/>
          </a:p>
          <a:p>
            <a:pPr indent="-117855" lvl="0" marL="365760" rtl="0" algn="l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2176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CAP D’ESTUDIS: Jordana Garcia</a:t>
            </a:r>
            <a:endParaRPr/>
          </a:p>
          <a:p>
            <a:pPr indent="-117855" lvl="0" marL="365760" rtl="0" algn="l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2176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SECRETÀRIA: Carme Jarque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5" name="Google Shape;115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EQUIP DIRECTIU: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2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09728" rtl="0" algn="l">
              <a:spcBef>
                <a:spcPts val="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rPr b="1" lang="ca-ES" sz="3200" u="sng">
                <a:latin typeface="Calibri"/>
                <a:ea typeface="Calibri"/>
                <a:cs typeface="Calibri"/>
                <a:sym typeface="Calibri"/>
              </a:rPr>
              <a:t>MEDI NATURAL I SOCIAL: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t/>
            </a:r>
            <a:endParaRPr b="1" sz="3200" u="sng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2176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ca-ES" sz="3200">
                <a:latin typeface="Calibri"/>
                <a:ea typeface="Calibri"/>
                <a:cs typeface="Calibri"/>
                <a:sym typeface="Calibri"/>
              </a:rPr>
              <a:t>Medi natural: </a:t>
            </a: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projecte Ciències 6.12.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2176"/>
              <a:buChar char="🞂"/>
            </a:pPr>
            <a:r>
              <a:rPr b="1" lang="ca-ES" sz="3200">
                <a:latin typeface="Calibri"/>
                <a:ea typeface="Calibri"/>
                <a:cs typeface="Calibri"/>
                <a:sym typeface="Calibri"/>
              </a:rPr>
              <a:t>Medi Social: </a:t>
            </a: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temes de proximitat.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-139446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</p:txBody>
      </p:sp>
      <p:sp>
        <p:nvSpPr>
          <p:cNvPr id="236" name="Google Shape;236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D5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ÀMBITS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7" name="Google Shape;237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36296" y="1513118"/>
            <a:ext cx="853008" cy="1201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3"/>
          <p:cNvSpPr txBox="1"/>
          <p:nvPr>
            <p:ph idx="1" type="body"/>
          </p:nvPr>
        </p:nvSpPr>
        <p:spPr>
          <a:xfrm>
            <a:off x="457200" y="1481328"/>
            <a:ext cx="8507288" cy="4611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98"/>
              <a:buChar char="🞂"/>
            </a:pPr>
            <a:r>
              <a:rPr b="1" lang="ca-ES" sz="2497" u="sng">
                <a:latin typeface="Calibri"/>
                <a:ea typeface="Calibri"/>
                <a:cs typeface="Calibri"/>
                <a:sym typeface="Calibri"/>
              </a:rPr>
              <a:t>TALLERS: </a:t>
            </a:r>
            <a:r>
              <a:rPr lang="ca-ES" sz="2497">
                <a:latin typeface="Calibri"/>
                <a:ea typeface="Calibri"/>
                <a:cs typeface="Calibri"/>
                <a:sym typeface="Calibri"/>
              </a:rPr>
              <a:t>es fan en 3 tallers rotatoris: informàtica, taller artístic i lineal.</a:t>
            </a:r>
            <a:endParaRPr/>
          </a:p>
          <a:p>
            <a:pPr indent="-148211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98"/>
              <a:buNone/>
            </a:pPr>
            <a:r>
              <a:t/>
            </a:r>
            <a:endParaRPr sz="2497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98"/>
              <a:buChar char="🞂"/>
            </a:pPr>
            <a:r>
              <a:rPr b="1" lang="ca-ES" sz="2497" u="sng">
                <a:latin typeface="Calibri"/>
                <a:ea typeface="Calibri"/>
                <a:cs typeface="Calibri"/>
                <a:sym typeface="Calibri"/>
              </a:rPr>
              <a:t>EDUCACIÓ EN VALORS/ CULTURA RELIGIOSA: </a:t>
            </a:r>
            <a:r>
              <a:rPr lang="ca-ES" sz="2497">
                <a:latin typeface="Calibri"/>
                <a:ea typeface="Calibri"/>
                <a:cs typeface="Calibri"/>
                <a:sym typeface="Calibri"/>
              </a:rPr>
              <a:t>àmbit avaluable + acció tutorial (individual i col·lectiva ).</a:t>
            </a:r>
            <a:endParaRPr/>
          </a:p>
          <a:p>
            <a:pPr indent="0" lvl="0" marL="109728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98"/>
              <a:buNone/>
            </a:pPr>
            <a:r>
              <a:t/>
            </a:r>
            <a:endParaRPr sz="2497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98"/>
              <a:buChar char="🞂"/>
            </a:pPr>
            <a:r>
              <a:rPr b="1" lang="ca-ES" sz="2497" u="sng">
                <a:latin typeface="Calibri"/>
                <a:ea typeface="Calibri"/>
                <a:cs typeface="Calibri"/>
                <a:sym typeface="Calibri"/>
              </a:rPr>
              <a:t>EDUCACIÓ FÍSICA: </a:t>
            </a:r>
            <a:endParaRPr/>
          </a:p>
          <a:p>
            <a:pPr indent="-256032" lvl="0" marL="365760" rtl="0" algn="just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968"/>
              <a:buFont typeface="Comic Sans MS"/>
              <a:buChar char="-"/>
            </a:pPr>
            <a:r>
              <a:rPr lang="ca-ES" sz="259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Equipació adient per fer l’àrea.</a:t>
            </a:r>
            <a:endParaRPr/>
          </a:p>
          <a:p>
            <a:pPr indent="-256032" lvl="0" marL="365760" rtl="0" algn="just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968"/>
              <a:buFont typeface="Comic Sans MS"/>
              <a:buChar char="-"/>
            </a:pPr>
            <a:r>
              <a:rPr lang="ca-ES" sz="259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Roba de recanvi i tovallola.</a:t>
            </a:r>
            <a:endParaRPr/>
          </a:p>
          <a:p>
            <a:pPr indent="-256032" lvl="0" marL="365760" rtl="0" algn="just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968"/>
              <a:buFont typeface="Comic Sans MS"/>
              <a:buChar char="-"/>
            </a:pPr>
            <a:r>
              <a:rPr lang="ca-ES" sz="259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Problemes físics puntuals, nota a l’agenda.</a:t>
            </a:r>
            <a:endParaRPr/>
          </a:p>
          <a:p>
            <a:pPr indent="-256032" lvl="0" marL="365760" rtl="0" algn="just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94C600"/>
              </a:buClr>
              <a:buSzPts val="1968"/>
              <a:buFont typeface="Comic Sans MS"/>
              <a:buChar char="-"/>
            </a:pPr>
            <a:r>
              <a:rPr lang="ca-ES" sz="259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Problemes físics greus, cal certificat mèdic.</a:t>
            </a:r>
            <a:endParaRPr sz="2497"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98"/>
              <a:buNone/>
            </a:pPr>
            <a:r>
              <a:t/>
            </a:r>
            <a:endParaRPr sz="2497">
              <a:latin typeface="Lucida Sans"/>
              <a:ea typeface="Lucida Sans"/>
              <a:cs typeface="Lucida Sans"/>
              <a:sym typeface="Lucida Sans"/>
            </a:endParaRPr>
          </a:p>
          <a:p>
            <a:pPr indent="-148211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98"/>
              <a:buNone/>
            </a:pPr>
            <a:r>
              <a:t/>
            </a:r>
            <a:endParaRPr sz="2497"/>
          </a:p>
          <a:p>
            <a:pPr indent="-148211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98"/>
              <a:buNone/>
            </a:pPr>
            <a:r>
              <a:t/>
            </a:r>
            <a:endParaRPr sz="2497"/>
          </a:p>
        </p:txBody>
      </p:sp>
      <p:sp>
        <p:nvSpPr>
          <p:cNvPr id="244" name="Google Shape;244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1FAD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ÀMBITS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5" name="Google Shape;245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46287" y="4077072"/>
            <a:ext cx="1152475" cy="1553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1" y="404581"/>
            <a:ext cx="946448" cy="10767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4"/>
          <p:cNvSpPr txBox="1"/>
          <p:nvPr>
            <p:ph idx="1" type="body"/>
          </p:nvPr>
        </p:nvSpPr>
        <p:spPr>
          <a:xfrm>
            <a:off x="457200" y="1481328"/>
            <a:ext cx="8229600" cy="43959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36"/>
              <a:buChar char="🞂"/>
            </a:pPr>
            <a:r>
              <a:rPr b="1" lang="ca-ES" u="sng">
                <a:latin typeface="Calibri"/>
                <a:ea typeface="Calibri"/>
                <a:cs typeface="Calibri"/>
                <a:sym typeface="Calibri"/>
              </a:rPr>
              <a:t>MÚSICA</a:t>
            </a:r>
            <a:r>
              <a:rPr lang="ca-ES">
                <a:latin typeface="Calibri"/>
                <a:ea typeface="Calibri"/>
                <a:cs typeface="Calibri"/>
                <a:sym typeface="Calibri"/>
              </a:rPr>
              <a:t>: davant a la situació que estem vivint la música es treballarà dins l’àmbit artístic a càrrec de la tutoria.</a:t>
            </a:r>
            <a:endParaRPr/>
          </a:p>
          <a:p>
            <a:pPr indent="0" lvl="0" marL="109728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b="1" lang="ca-ES" u="sng">
                <a:latin typeface="Calibri"/>
                <a:ea typeface="Calibri"/>
                <a:cs typeface="Calibri"/>
                <a:sym typeface="Calibri"/>
              </a:rPr>
              <a:t>PROJECTES: </a:t>
            </a:r>
            <a:r>
              <a:rPr lang="ca-ES">
                <a:latin typeface="Calibri"/>
                <a:ea typeface="Calibri"/>
                <a:cs typeface="Calibri"/>
                <a:sym typeface="Calibri"/>
              </a:rPr>
              <a:t>treballarem dins l’horari una tarda a la setmana, partint dels interessos dels alumnes.</a:t>
            </a:r>
            <a:endParaRPr/>
          </a:p>
          <a:p>
            <a:pPr indent="0" lvl="0" marL="109728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 b="1" u="sng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b="1" lang="ca-ES" u="sng">
                <a:latin typeface="Calibri"/>
                <a:ea typeface="Calibri"/>
                <a:cs typeface="Calibri"/>
                <a:sym typeface="Calibri"/>
              </a:rPr>
              <a:t>TEMA DE L’ANY</a:t>
            </a:r>
            <a:r>
              <a:rPr lang="ca-E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109728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b="1" lang="ca-ES" u="sng">
                <a:latin typeface="Calibri"/>
                <a:ea typeface="Calibri"/>
                <a:cs typeface="Calibri"/>
                <a:sym typeface="Calibri"/>
              </a:rPr>
              <a:t>PROJECTE NOM DE LA CLASSE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139446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</p:txBody>
      </p:sp>
      <p:sp>
        <p:nvSpPr>
          <p:cNvPr id="252" name="Google Shape;252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D5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ÀMBITS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5"/>
          <p:cNvSpPr txBox="1"/>
          <p:nvPr>
            <p:ph idx="1" type="body"/>
          </p:nvPr>
        </p:nvSpPr>
        <p:spPr>
          <a:xfrm>
            <a:off x="492369" y="1844824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1836"/>
              <a:buChar char="🞂"/>
            </a:pPr>
            <a:r>
              <a:rPr b="1" lang="ca-ES">
                <a:latin typeface="Calibri"/>
                <a:ea typeface="Calibri"/>
                <a:cs typeface="Calibri"/>
                <a:sym typeface="Calibri"/>
              </a:rPr>
              <a:t>GRUPS INTERACTIUS: </a:t>
            </a:r>
            <a:r>
              <a:rPr lang="ca-ES">
                <a:latin typeface="Calibri"/>
                <a:ea typeface="Calibri"/>
                <a:cs typeface="Calibri"/>
                <a:sym typeface="Calibri"/>
              </a:rPr>
              <a:t>quatre grups i quatre activitats diferents amb un mínim de dos mestres a l’aula. </a:t>
            </a:r>
            <a:endParaRPr/>
          </a:p>
          <a:p>
            <a:pPr indent="-139446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b="1" lang="ca-ES">
                <a:latin typeface="Calibri"/>
                <a:ea typeface="Calibri"/>
                <a:cs typeface="Calibri"/>
                <a:sym typeface="Calibri"/>
              </a:rPr>
              <a:t>TERTÚLIES LITERÀRIES DIALÒGIQUES: </a:t>
            </a:r>
            <a:r>
              <a:rPr lang="ca-ES">
                <a:latin typeface="Calibri"/>
                <a:ea typeface="Calibri"/>
                <a:cs typeface="Calibri"/>
                <a:sym typeface="Calibri"/>
              </a:rPr>
              <a:t>Lectura de clàssics universals. </a:t>
            </a:r>
            <a:endParaRPr/>
          </a:p>
          <a:p>
            <a:pPr indent="-139446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1836"/>
              <a:buChar char="🞂"/>
            </a:pPr>
            <a:r>
              <a:rPr b="1" lang="ca-ES">
                <a:latin typeface="Calibri"/>
                <a:ea typeface="Calibri"/>
                <a:cs typeface="Calibri"/>
                <a:sym typeface="Calibri"/>
              </a:rPr>
              <a:t>VOLUNTARIAT: </a:t>
            </a:r>
            <a:r>
              <a:rPr lang="ca-ES">
                <a:latin typeface="Calibri"/>
                <a:ea typeface="Calibri"/>
                <a:cs typeface="Calibri"/>
                <a:sym typeface="Calibri"/>
              </a:rPr>
              <a:t>borsa de voluntaris per grups interactius i sortides. </a:t>
            </a:r>
            <a:r>
              <a:rPr b="1" lang="ca-E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*Queda suspès durant aquest curs.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258" name="Google Shape;258;p35"/>
          <p:cNvSpPr txBox="1"/>
          <p:nvPr>
            <p:ph type="title"/>
          </p:nvPr>
        </p:nvSpPr>
        <p:spPr>
          <a:xfrm>
            <a:off x="457200" y="338328"/>
            <a:ext cx="8229600" cy="1143000"/>
          </a:xfrm>
          <a:prstGeom prst="rect">
            <a:avLst/>
          </a:prstGeom>
          <a:solidFill>
            <a:srgbClr val="77D5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90"/>
              <a:buFont typeface="Calibri"/>
              <a:buNone/>
            </a:pPr>
            <a:r>
              <a:rPr lang="ca-ES" sz="3690">
                <a:latin typeface="Calibri"/>
                <a:ea typeface="Calibri"/>
                <a:cs typeface="Calibri"/>
                <a:sym typeface="Calibri"/>
              </a:rPr>
              <a:t>COMUNITAT D’APRENENTATGE     (Actuacions educatives d’èxit)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6"/>
          <p:cNvSpPr txBox="1"/>
          <p:nvPr>
            <p:ph idx="1" type="body"/>
          </p:nvPr>
        </p:nvSpPr>
        <p:spPr>
          <a:xfrm>
            <a:off x="395536" y="1340768"/>
            <a:ext cx="8229600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09728" rtl="0" algn="just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238"/>
              <a:buNone/>
            </a:pPr>
            <a:r>
              <a:t/>
            </a:r>
            <a:endParaRPr b="1" sz="1820"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just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238"/>
              <a:buNone/>
            </a:pPr>
            <a:r>
              <a:rPr b="1" lang="ca-ES" sz="1820">
                <a:latin typeface="Calibri"/>
                <a:ea typeface="Calibri"/>
                <a:cs typeface="Calibri"/>
                <a:sym typeface="Calibri"/>
              </a:rPr>
              <a:t>EL PAGAMENT ES FARÀ A TRAVÉS DEL</a:t>
            </a:r>
            <a:endParaRPr/>
          </a:p>
          <a:p>
            <a:pPr indent="0" lvl="0" marL="109728" rtl="0" algn="just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238"/>
              <a:buNone/>
            </a:pPr>
            <a:r>
              <a:rPr b="1" lang="ca-ES" sz="1820">
                <a:latin typeface="Calibri"/>
                <a:ea typeface="Calibri"/>
                <a:cs typeface="Calibri"/>
                <a:sym typeface="Calibri"/>
              </a:rPr>
              <a:t>TPV. ES FARÀ SORTIDA PER SORTIDA.</a:t>
            </a:r>
            <a:endParaRPr/>
          </a:p>
          <a:p>
            <a:pPr indent="0" lvl="0" marL="109728" rtl="0" algn="just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238"/>
              <a:buNone/>
            </a:pPr>
            <a:r>
              <a:rPr b="1" lang="ca-ES" sz="1820">
                <a:latin typeface="Calibri"/>
                <a:ea typeface="Calibri"/>
                <a:cs typeface="Calibri"/>
                <a:sym typeface="Calibri"/>
              </a:rPr>
              <a:t>EL TPV ES TANCARÀ 4</a:t>
            </a:r>
            <a:endParaRPr/>
          </a:p>
          <a:p>
            <a:pPr indent="0" lvl="0" marL="109728" rtl="0" algn="just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238"/>
              <a:buNone/>
            </a:pPr>
            <a:r>
              <a:rPr b="1" lang="ca-ES" sz="1820">
                <a:latin typeface="Calibri"/>
                <a:ea typeface="Calibri"/>
                <a:cs typeface="Calibri"/>
                <a:sym typeface="Calibri"/>
              </a:rPr>
              <a:t>DIES ABANS DE CADA SORTIDA. </a:t>
            </a:r>
            <a:r>
              <a:rPr b="1" lang="ca-ES" sz="182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UN COP </a:t>
            </a:r>
            <a:endParaRPr/>
          </a:p>
          <a:p>
            <a:pPr indent="0" lvl="0" marL="109728" rtl="0" algn="just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238"/>
              <a:buNone/>
            </a:pPr>
            <a:r>
              <a:rPr b="1" lang="ca-ES" sz="182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TANCAT NO S’ADMETRÀ CAP PAGAMENT.</a:t>
            </a:r>
            <a:endParaRPr/>
          </a:p>
          <a:p>
            <a:pPr indent="0" lvl="0" marL="109728" rtl="0" algn="just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809"/>
              <a:buNone/>
            </a:pPr>
            <a:r>
              <a:t/>
            </a:r>
            <a:endParaRPr b="1" sz="1190">
              <a:solidFill>
                <a:srgbClr val="FF0000"/>
              </a:solidFill>
              <a:highlight>
                <a:srgbClr val="D3D3D3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just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238"/>
              <a:buNone/>
            </a:pPr>
            <a:r>
              <a:rPr b="1" lang="ca-ES" sz="1820">
                <a:latin typeface="Calibri"/>
                <a:ea typeface="Calibri"/>
                <a:cs typeface="Calibri"/>
                <a:sym typeface="Calibri"/>
              </a:rPr>
              <a:t>Colònies: </a:t>
            </a:r>
            <a:r>
              <a:rPr lang="ca-ES" sz="1820"/>
              <a:t> A Cala Montjoi (Entre Roses i </a:t>
            </a:r>
            <a:endParaRPr/>
          </a:p>
          <a:p>
            <a:pPr indent="0" lvl="0" marL="109728" rtl="0" algn="just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238"/>
              <a:buNone/>
            </a:pPr>
            <a:r>
              <a:rPr lang="ca-ES" sz="1820"/>
              <a:t>Cadaqués) els dies 17, 18 i 19 de juny </a:t>
            </a:r>
            <a:endParaRPr/>
          </a:p>
          <a:p>
            <a:pPr indent="0" lvl="0" marL="109728" rtl="0" algn="just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238"/>
              <a:buNone/>
            </a:pPr>
            <a:r>
              <a:rPr lang="ca-ES" sz="1820"/>
              <a:t>de 2020</a:t>
            </a:r>
            <a:r>
              <a:rPr lang="ca-ES" sz="1820">
                <a:latin typeface="Calibri"/>
                <a:ea typeface="Calibri"/>
                <a:cs typeface="Calibri"/>
                <a:sym typeface="Calibri"/>
              </a:rPr>
              <a:t>. 	</a:t>
            </a:r>
            <a:endParaRPr/>
          </a:p>
          <a:p>
            <a:pPr indent="0" lvl="0" marL="109728" rtl="0" algn="just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1380"/>
              <a:buNone/>
            </a:pPr>
            <a:r>
              <a:rPr lang="ca-ES" sz="2029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Es faran 3 pagaments. Ja anirem informant</a:t>
            </a:r>
            <a:r>
              <a:rPr lang="ca-ES" sz="224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029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36"/>
          <p:cNvSpPr txBox="1"/>
          <p:nvPr>
            <p:ph type="title"/>
          </p:nvPr>
        </p:nvSpPr>
        <p:spPr>
          <a:xfrm>
            <a:off x="457200" y="274638"/>
            <a:ext cx="8229600" cy="850106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libri"/>
              <a:buNone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ACTIVITATS I SORTIDES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aptura de pantalla de un celular&#10;&#10;Descripción generada automáticamente" id="265" name="Google Shape;265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70224" y="1124744"/>
            <a:ext cx="3054912" cy="55172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7"/>
          <p:cNvSpPr txBox="1"/>
          <p:nvPr>
            <p:ph idx="1" type="body"/>
          </p:nvPr>
        </p:nvSpPr>
        <p:spPr>
          <a:xfrm>
            <a:off x="457200" y="208415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1" lvl="0" marL="365760" rtl="0" algn="l">
              <a:spcBef>
                <a:spcPts val="0"/>
              </a:spcBef>
              <a:spcAft>
                <a:spcPts val="0"/>
              </a:spcAft>
              <a:buSzPts val="2448"/>
              <a:buChar char="🞂"/>
            </a:pPr>
            <a:r>
              <a:rPr lang="ca-ES" sz="3600">
                <a:latin typeface="Calibri"/>
                <a:ea typeface="Calibri"/>
                <a:cs typeface="Calibri"/>
                <a:sym typeface="Calibri"/>
              </a:rPr>
              <a:t>La roba, les motxilles i les carmanyoles han d’anar marcades amb el nom i curs.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448"/>
              <a:buNone/>
            </a:pPr>
            <a:r>
              <a:t/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-256031" lvl="0" marL="365760" rtl="0" algn="l">
              <a:spcBef>
                <a:spcPts val="400"/>
              </a:spcBef>
              <a:spcAft>
                <a:spcPts val="0"/>
              </a:spcAft>
              <a:buSzPts val="2448"/>
              <a:buChar char="🞂"/>
            </a:pPr>
            <a:r>
              <a:rPr lang="ca-ES" sz="3600">
                <a:latin typeface="Calibri"/>
                <a:ea typeface="Calibri"/>
                <a:cs typeface="Calibri"/>
                <a:sym typeface="Calibri"/>
              </a:rPr>
              <a:t>Els abrics, jaquetes, jerseis i bates marcats i amb betes per poder-los penjar.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latin typeface="Lucida Sans"/>
              <a:ea typeface="Lucida Sans"/>
              <a:cs typeface="Lucida Sans"/>
              <a:sym typeface="Lucida Sans"/>
            </a:endParaRPr>
          </a:p>
          <a:p>
            <a:pPr indent="-139446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latin typeface="Lucida Sans"/>
              <a:ea typeface="Lucida Sans"/>
              <a:cs typeface="Lucida Sans"/>
              <a:sym typeface="Lucida Sans"/>
            </a:endParaRPr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</p:txBody>
      </p:sp>
      <p:sp>
        <p:nvSpPr>
          <p:cNvPr id="271" name="Google Shape;271;p3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D5E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ALTRES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8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1836"/>
              <a:buChar char="🞂"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Telèfon de l ’ AMPA</a:t>
            </a:r>
            <a:endParaRPr/>
          </a:p>
          <a:p>
            <a:pPr indent="-139446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ctr">
              <a:spcBef>
                <a:spcPts val="400"/>
              </a:spcBef>
              <a:spcAft>
                <a:spcPts val="0"/>
              </a:spcAft>
              <a:buSzPts val="2720"/>
              <a:buNone/>
            </a:pPr>
            <a:r>
              <a:rPr lang="ca-ES" sz="40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616882779</a:t>
            </a:r>
            <a:endParaRPr/>
          </a:p>
          <a:p>
            <a:pPr indent="0" lvl="0" marL="109728" rtl="0" algn="ctr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És important que el tingueu gravat a la vostra agenda per tal de poder rebre informació. 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Hi ha un pare/mare delegat.</a:t>
            </a:r>
            <a:endParaRPr/>
          </a:p>
        </p:txBody>
      </p:sp>
      <p:sp>
        <p:nvSpPr>
          <p:cNvPr id="277" name="Google Shape;277;p3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AMPA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9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09728" rtl="0" algn="ctr">
              <a:spcBef>
                <a:spcPts val="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0" lvl="0" marL="109728" rtl="0" algn="ctr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  <a:p>
            <a:pPr indent="0" lvl="0" marL="109728" rtl="0" algn="ctr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GRÀCIES PER LA VOSTRA ATENCIÓ</a:t>
            </a:r>
            <a:endParaRPr/>
          </a:p>
          <a:p>
            <a:pPr indent="0" lvl="0" marL="109728" rtl="0" algn="ctr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ctr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t/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ctr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BENVINGUTS I BON CURS 2020 - 2021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                PRECS I PREGUNTES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"/>
          <p:cNvSpPr txBox="1"/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b="1" lang="ca-ES" sz="4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MESURES COVID-19</a:t>
            </a:r>
            <a:endParaRPr/>
          </a:p>
        </p:txBody>
      </p:sp>
      <p:sp>
        <p:nvSpPr>
          <p:cNvPr id="121" name="Google Shape;121;p15"/>
          <p:cNvSpPr txBox="1"/>
          <p:nvPr/>
        </p:nvSpPr>
        <p:spPr>
          <a:xfrm>
            <a:off x="609600" y="1661029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80"/>
              <a:buFont typeface="Noto Sans Symbols"/>
              <a:buNone/>
            </a:pPr>
            <a:r>
              <a:rPr lang="ca-ES" sz="35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Prevenció d’higiene i salut </a:t>
            </a:r>
            <a:endParaRPr/>
          </a:p>
          <a:p>
            <a:pPr indent="-256032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72"/>
              <a:buFont typeface="Noto Sans Symbols"/>
              <a:buNone/>
            </a:pPr>
            <a:r>
              <a:t/>
            </a:r>
            <a:endParaRPr sz="2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72"/>
              <a:buFont typeface="Noto Sans Symbols"/>
              <a:buChar char="🞂"/>
            </a:pPr>
            <a:r>
              <a:rPr lang="ca-ES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Distanciament físic</a:t>
            </a:r>
            <a:endParaRPr/>
          </a:p>
          <a:p>
            <a:pPr indent="-228600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Verdana"/>
              <a:buChar char="◦"/>
            </a:pPr>
            <a:r>
              <a:rPr b="0" i="0" lang="ca-E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Entrades i sortides controlades.</a:t>
            </a:r>
            <a:endParaRPr/>
          </a:p>
          <a:p>
            <a:pPr indent="-228600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Verdana"/>
              <a:buChar char="◦"/>
            </a:pPr>
            <a:r>
              <a:rPr b="0" i="0" lang="ca-E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 de flux de circulació</a:t>
            </a:r>
            <a:endParaRPr/>
          </a:p>
          <a:p>
            <a:pPr indent="-228600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Verdana"/>
              <a:buChar char="◦"/>
            </a:pPr>
            <a:r>
              <a:rPr b="0" i="0" lang="ca-E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Zona de pati exclusiva per cada grup classe.</a:t>
            </a:r>
            <a:endParaRPr/>
          </a:p>
          <a:p>
            <a:pPr indent="-228600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Verdana"/>
              <a:buChar char="◦"/>
            </a:pPr>
            <a:r>
              <a:rPr b="0" i="0" lang="ca-E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Grups estables.</a:t>
            </a:r>
            <a:endParaRPr/>
          </a:p>
          <a:p>
            <a:pPr indent="-69850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Verdana"/>
              <a:buNone/>
            </a:pPr>
            <a:r>
              <a:t/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72"/>
              <a:buFont typeface="Noto Sans Symbols"/>
              <a:buChar char="🞂"/>
            </a:pPr>
            <a:r>
              <a:rPr lang="ca-ES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Higiene de mans</a:t>
            </a:r>
            <a:endParaRPr/>
          </a:p>
          <a:p>
            <a:pPr indent="-228600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Verdana"/>
              <a:buChar char="◦"/>
            </a:pPr>
            <a:r>
              <a:rPr b="0" i="0" lang="ca-E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Mínim 5 cops durant la jornada escolar.</a:t>
            </a:r>
            <a:endParaRPr/>
          </a:p>
          <a:p>
            <a:pPr indent="-82550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6"/>
          <p:cNvSpPr txBox="1"/>
          <p:nvPr/>
        </p:nvSpPr>
        <p:spPr>
          <a:xfrm>
            <a:off x="609600" y="1661029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🞂"/>
            </a:pPr>
            <a:r>
              <a:rPr lang="ca-ES" sz="268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Ús de mascareta</a:t>
            </a:r>
            <a:endParaRPr/>
          </a:p>
          <a:p>
            <a:pPr indent="-228600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12"/>
              <a:buFont typeface="Verdana"/>
              <a:buChar char="◦"/>
            </a:pPr>
            <a:r>
              <a:rPr b="0" i="0" lang="ca-ES" sz="23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Obligatòria a tots els espais escolars.</a:t>
            </a:r>
            <a:endParaRPr/>
          </a:p>
          <a:p>
            <a:pPr indent="-81787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12"/>
              <a:buFont typeface="Verdana"/>
              <a:buNone/>
            </a:pPr>
            <a:r>
              <a:t/>
            </a:r>
            <a:endParaRPr b="0" i="0" sz="2312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🞂"/>
            </a:pPr>
            <a:r>
              <a:rPr lang="ca-ES" sz="268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Requisits d’accés al centre educatiu</a:t>
            </a:r>
            <a:endParaRPr/>
          </a:p>
          <a:p>
            <a:pPr indent="-228600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12"/>
              <a:buFont typeface="Verdana"/>
              <a:buChar char="◦"/>
            </a:pPr>
            <a:r>
              <a:rPr b="0" i="0" lang="ca-ES" sz="23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Signar la declaració de responsabilitat on ens comprometem a:</a:t>
            </a:r>
            <a:endParaRPr/>
          </a:p>
          <a:p>
            <a:pPr indent="-228600" lvl="3" marL="1143000" marR="0" rtl="0" algn="l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757"/>
              <a:buFont typeface="Noto Sans Symbols"/>
              <a:buChar char="●"/>
            </a:pPr>
            <a:r>
              <a:rPr b="0" i="0" lang="ca-ES" sz="175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presentar cap símptoma COVID (malestar general, mal de cap, tos, febre, mal de coll, diarrea i vòmits)</a:t>
            </a:r>
            <a:endParaRPr/>
          </a:p>
          <a:p>
            <a:pPr indent="-228600" lvl="3" marL="1143000" marR="0" rtl="0" algn="l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757"/>
              <a:buFont typeface="Noto Sans Symbols"/>
              <a:buChar char="●"/>
            </a:pPr>
            <a:r>
              <a:rPr b="0" i="0" lang="ca-ES" sz="175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haver estat en contacte amb cap cas positiu de COVID en els últims 14 dies.</a:t>
            </a:r>
            <a:endParaRPr/>
          </a:p>
          <a:p>
            <a:pPr indent="-93535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127"/>
              <a:buFont typeface="Verdana"/>
              <a:buNone/>
            </a:pPr>
            <a:r>
              <a:t/>
            </a:r>
            <a:endParaRPr b="0" i="0" sz="2127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24"/>
              <a:buFont typeface="Noto Sans Symbols"/>
              <a:buChar char="🞂"/>
            </a:pPr>
            <a:r>
              <a:rPr lang="ca-ES" sz="2682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 de símptomes</a:t>
            </a:r>
            <a:endParaRPr sz="231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12"/>
              <a:buFont typeface="Verdana"/>
              <a:buChar char="◦"/>
            </a:pPr>
            <a:r>
              <a:rPr b="0" i="0" lang="ca-ES" sz="23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Espais COVID d’aïllament.</a:t>
            </a:r>
            <a:endParaRPr/>
          </a:p>
          <a:p>
            <a:pPr indent="-93535" lvl="1" marL="621792" marR="0" rtl="0" algn="l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127"/>
              <a:buFont typeface="Verdana"/>
              <a:buNone/>
            </a:pPr>
            <a:r>
              <a:t/>
            </a:r>
            <a:endParaRPr b="0" i="0" sz="2127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7" name="Google Shape;127;p16"/>
          <p:cNvSpPr txBox="1"/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b="1" lang="ca-ES" sz="4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MESURES COVID-19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/>
          <p:nvPr/>
        </p:nvSpPr>
        <p:spPr>
          <a:xfrm>
            <a:off x="609600" y="1661029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72"/>
              <a:buFont typeface="Noto Sans Symbols"/>
              <a:buChar char="🞂"/>
            </a:pPr>
            <a:r>
              <a:rPr lang="ca-ES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Desdoblament de grups (4t, 5è i 6è)</a:t>
            </a:r>
            <a:endParaRPr/>
          </a:p>
          <a:p>
            <a:pPr indent="-228600" lvl="1" marL="621792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Verdana"/>
              <a:buChar char="◦"/>
            </a:pPr>
            <a:r>
              <a:rPr b="0" i="0" lang="ca-E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aquestes edats els alumnes tenen més autonomia a l’hora d’aplicar mesures de seguretat. </a:t>
            </a:r>
            <a:endParaRPr/>
          </a:p>
          <a:p>
            <a:pPr indent="0" lvl="1" marL="393192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Verdana"/>
              <a:buNone/>
            </a:pPr>
            <a:r>
              <a:t/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72"/>
              <a:buFont typeface="Noto Sans Symbols"/>
              <a:buChar char="🞂"/>
            </a:pPr>
            <a:r>
              <a:rPr lang="ca-ES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Reforços a les aules no desdoblades. </a:t>
            </a:r>
            <a:endParaRPr/>
          </a:p>
          <a:p>
            <a:pPr indent="-228600" lvl="1" marL="621792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</a:pPr>
            <a:r>
              <a:rPr b="0" i="0" lang="ca-E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Centrem els reforços en els cicles inferiors, per tal de garantir l’aplicació de les mesures de seguretat i per atendre la diversitat a l’aula.</a:t>
            </a:r>
            <a:endParaRPr/>
          </a:p>
          <a:p>
            <a:pPr indent="-82550" lvl="1" marL="621792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33" name="Google Shape;133;p17"/>
          <p:cNvSpPr txBox="1"/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b="1" lang="ca-ES" sz="4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MESURES COVID-19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8"/>
          <p:cNvSpPr txBox="1"/>
          <p:nvPr/>
        </p:nvSpPr>
        <p:spPr>
          <a:xfrm>
            <a:off x="609600" y="1661029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446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t/>
            </a:r>
            <a:endParaRPr sz="27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39" name="Google Shape;139;p18"/>
          <p:cNvSpPr txBox="1"/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b="1" lang="ca-ES" sz="4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Entrades, sortides i recorregut</a:t>
            </a:r>
            <a:endParaRPr b="1" sz="41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8"/>
          <p:cNvSpPr txBox="1"/>
          <p:nvPr/>
        </p:nvSpPr>
        <p:spPr>
          <a:xfrm>
            <a:off x="607267" y="2120444"/>
            <a:ext cx="3650729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2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RECORREGUT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Entrada per la porta lateral, creuen els til·lers i entren per la terrasseta de cada aula</a:t>
            </a:r>
            <a:endParaRPr/>
          </a:p>
        </p:txBody>
      </p:sp>
      <p:pic>
        <p:nvPicPr>
          <p:cNvPr descr="Imagen que contiene alimentos, firmar&#10;&#10;Descripción generada automáticamente" id="141" name="Google Shape;14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57997" y="1694428"/>
            <a:ext cx="4886003" cy="4886003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8"/>
          <p:cNvSpPr txBox="1"/>
          <p:nvPr/>
        </p:nvSpPr>
        <p:spPr>
          <a:xfrm>
            <a:off x="607267" y="4165997"/>
            <a:ext cx="365072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2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IMPORTANT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Sempre seguir les fletxes que marquen el recorregut.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9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1" lvl="0" marL="36576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94C600"/>
              </a:buClr>
              <a:buSzPts val="2326"/>
              <a:buFont typeface="Noto Sans Symbols"/>
              <a:buChar char="🞇"/>
            </a:pPr>
            <a:r>
              <a:rPr lang="ca-ES" sz="306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Tutora 6è A : Laura Castarnado</a:t>
            </a:r>
            <a:endParaRPr sz="3060">
              <a:solidFill>
                <a:srgbClr val="3E3D2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6031" lvl="0" marL="365760" rtl="0" algn="l">
              <a:lnSpc>
                <a:spcPct val="70000"/>
              </a:lnSpc>
              <a:spcBef>
                <a:spcPts val="695"/>
              </a:spcBef>
              <a:spcAft>
                <a:spcPts val="0"/>
              </a:spcAft>
              <a:buClr>
                <a:srgbClr val="94C600"/>
              </a:buClr>
              <a:buSzPts val="2326"/>
              <a:buFont typeface="Noto Sans Symbols"/>
              <a:buChar char="🞇"/>
            </a:pPr>
            <a:r>
              <a:rPr lang="ca-ES" sz="306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Tutora 6è B: Anna Vila</a:t>
            </a:r>
            <a:endParaRPr/>
          </a:p>
          <a:p>
            <a:pPr indent="-256031" lvl="0" marL="365760" rtl="0" algn="l">
              <a:lnSpc>
                <a:spcPct val="70000"/>
              </a:lnSpc>
              <a:spcBef>
                <a:spcPts val="695"/>
              </a:spcBef>
              <a:spcAft>
                <a:spcPts val="0"/>
              </a:spcAft>
              <a:buClr>
                <a:srgbClr val="94C600"/>
              </a:buClr>
              <a:buSzPts val="2326"/>
              <a:buFont typeface="Noto Sans Symbols"/>
              <a:buChar char="🞇"/>
            </a:pPr>
            <a:r>
              <a:rPr lang="ca-ES" sz="306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Tutora 6è C: Substitut</a:t>
            </a:r>
            <a:endParaRPr/>
          </a:p>
          <a:p>
            <a:pPr indent="-108356" lvl="0" marL="365760" rtl="0" algn="l">
              <a:lnSpc>
                <a:spcPct val="70000"/>
              </a:lnSpc>
              <a:spcBef>
                <a:spcPts val="695"/>
              </a:spcBef>
              <a:spcAft>
                <a:spcPts val="0"/>
              </a:spcAft>
              <a:buClr>
                <a:srgbClr val="94C600"/>
              </a:buClr>
              <a:buSzPts val="2326"/>
              <a:buFont typeface="Noto Sans Symbols"/>
              <a:buNone/>
            </a:pPr>
            <a:r>
              <a:t/>
            </a:r>
            <a:endParaRPr sz="3060">
              <a:latin typeface="Calibri"/>
              <a:ea typeface="Calibri"/>
              <a:cs typeface="Calibri"/>
              <a:sym typeface="Calibri"/>
            </a:endParaRPr>
          </a:p>
          <a:p>
            <a:pPr indent="-256031" lvl="0" marL="365760" rtl="0" algn="l">
              <a:lnSpc>
                <a:spcPct val="70000"/>
              </a:lnSpc>
              <a:spcBef>
                <a:spcPts val="695"/>
              </a:spcBef>
              <a:spcAft>
                <a:spcPts val="0"/>
              </a:spcAft>
              <a:buClr>
                <a:srgbClr val="94C600"/>
              </a:buClr>
              <a:buSzPts val="2326"/>
              <a:buFont typeface="Noto Sans Symbols"/>
              <a:buChar char="🞇"/>
            </a:pPr>
            <a:r>
              <a:rPr lang="ca-ES" sz="306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Anglès: Sonia Rodríguez</a:t>
            </a:r>
            <a:endParaRPr/>
          </a:p>
          <a:p>
            <a:pPr indent="-256031" lvl="0" marL="365760" rtl="0" algn="l">
              <a:lnSpc>
                <a:spcPct val="70000"/>
              </a:lnSpc>
              <a:spcBef>
                <a:spcPts val="695"/>
              </a:spcBef>
              <a:spcAft>
                <a:spcPts val="0"/>
              </a:spcAft>
              <a:buClr>
                <a:srgbClr val="94C600"/>
              </a:buClr>
              <a:buSzPts val="2326"/>
              <a:buFont typeface="Noto Sans Symbols"/>
              <a:buChar char="🞇"/>
            </a:pPr>
            <a:r>
              <a:rPr lang="ca-ES" sz="306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Música: Tutora</a:t>
            </a:r>
            <a:endParaRPr/>
          </a:p>
          <a:p>
            <a:pPr indent="-256031" lvl="0" marL="365760" rtl="0" algn="l">
              <a:lnSpc>
                <a:spcPct val="70000"/>
              </a:lnSpc>
              <a:spcBef>
                <a:spcPts val="695"/>
              </a:spcBef>
              <a:spcAft>
                <a:spcPts val="0"/>
              </a:spcAft>
              <a:buClr>
                <a:srgbClr val="94C600"/>
              </a:buClr>
              <a:buSzPts val="2326"/>
              <a:buFont typeface="Noto Sans Symbols"/>
              <a:buChar char="🞇"/>
            </a:pPr>
            <a:r>
              <a:rPr lang="ca-ES" sz="306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 Ed. Física: Especialista d’educació física</a:t>
            </a:r>
            <a:endParaRPr/>
          </a:p>
          <a:p>
            <a:pPr indent="-256031" lvl="0" marL="365760" rtl="0" algn="l">
              <a:lnSpc>
                <a:spcPct val="70000"/>
              </a:lnSpc>
              <a:spcBef>
                <a:spcPts val="695"/>
              </a:spcBef>
              <a:spcAft>
                <a:spcPts val="0"/>
              </a:spcAft>
              <a:buClr>
                <a:srgbClr val="94C600"/>
              </a:buClr>
              <a:buSzPts val="2326"/>
              <a:buFont typeface="Noto Sans Symbols"/>
              <a:buChar char="🞇"/>
            </a:pPr>
            <a:r>
              <a:rPr lang="ca-ES" sz="306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ca-ES" sz="306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Ed. Especial: Ana de la Rosa</a:t>
            </a:r>
            <a:endParaRPr sz="3060">
              <a:latin typeface="Calibri"/>
              <a:ea typeface="Calibri"/>
              <a:cs typeface="Calibri"/>
              <a:sym typeface="Calibri"/>
            </a:endParaRPr>
          </a:p>
          <a:p>
            <a:pPr indent="-108356" lvl="0" marL="365760" rtl="0" algn="l">
              <a:lnSpc>
                <a:spcPct val="70000"/>
              </a:lnSpc>
              <a:spcBef>
                <a:spcPts val="695"/>
              </a:spcBef>
              <a:spcAft>
                <a:spcPts val="0"/>
              </a:spcAft>
              <a:buClr>
                <a:srgbClr val="94C600"/>
              </a:buClr>
              <a:buSzPts val="2326"/>
              <a:buFont typeface="Noto Sans Symbols"/>
              <a:buNone/>
            </a:pPr>
            <a:r>
              <a:t/>
            </a:r>
            <a:endParaRPr sz="306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6031" lvl="0" marL="365760" rtl="0" algn="l">
              <a:lnSpc>
                <a:spcPct val="70000"/>
              </a:lnSpc>
              <a:spcBef>
                <a:spcPts val="695"/>
              </a:spcBef>
              <a:spcAft>
                <a:spcPts val="0"/>
              </a:spcAft>
              <a:buClr>
                <a:srgbClr val="94C600"/>
              </a:buClr>
              <a:buSzPts val="2326"/>
              <a:buFont typeface="Noto Sans Symbols"/>
              <a:buChar char="🞇"/>
            </a:pPr>
            <a:r>
              <a:rPr lang="ca-ES" sz="3060">
                <a:solidFill>
                  <a:srgbClr val="3E3D2D"/>
                </a:solidFill>
                <a:latin typeface="Calibri"/>
                <a:ea typeface="Calibri"/>
                <a:cs typeface="Calibri"/>
                <a:sym typeface="Calibri"/>
              </a:rPr>
              <a:t>Coordinadora: Laura Castarnado</a:t>
            </a:r>
            <a:endParaRPr sz="3060">
              <a:solidFill>
                <a:srgbClr val="3E3D2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just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1561"/>
              <a:buNone/>
            </a:pPr>
            <a:r>
              <a:t/>
            </a:r>
            <a:endParaRPr sz="2295"/>
          </a:p>
        </p:txBody>
      </p:sp>
      <p:sp>
        <p:nvSpPr>
          <p:cNvPr id="148" name="Google Shape;148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Calibri"/>
              <a:buNone/>
            </a:pPr>
            <a:r>
              <a:rPr lang="ca-ES">
                <a:latin typeface="Calibri"/>
                <a:ea typeface="Calibri"/>
                <a:cs typeface="Calibri"/>
                <a:sym typeface="Calibri"/>
              </a:rPr>
              <a:t>EQUIP DE MESTRES DE 6è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9" name="Google Shape;149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4987" y="2060848"/>
            <a:ext cx="1801813" cy="1817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0"/>
          <p:cNvSpPr txBox="1"/>
          <p:nvPr>
            <p:ph idx="1" type="body"/>
          </p:nvPr>
        </p:nvSpPr>
        <p:spPr>
          <a:xfrm>
            <a:off x="457200" y="1391982"/>
            <a:ext cx="8229600" cy="51020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1"/>
              <a:buNone/>
            </a:pPr>
            <a:r>
              <a:rPr lang="ca-ES" sz="3237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ENTREVISTES I INFORMES </a:t>
            </a:r>
            <a:endParaRPr sz="2682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61"/>
              <a:buChar char="🞂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3 informes, un per trimestre. </a:t>
            </a:r>
            <a:endParaRPr/>
          </a:p>
          <a:p>
            <a:pPr indent="0" lvl="0" marL="109728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61"/>
              <a:buNone/>
            </a:pPr>
            <a:r>
              <a:t/>
            </a:r>
            <a:endParaRPr sz="259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61"/>
              <a:buChar char="🞂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Notes de tallers al 3r trimestre.</a:t>
            </a:r>
            <a:endParaRPr/>
          </a:p>
          <a:p>
            <a:pPr indent="-144195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61"/>
              <a:buNone/>
            </a:pPr>
            <a:r>
              <a:t/>
            </a:r>
            <a:endParaRPr sz="2590">
              <a:latin typeface="Calibri"/>
              <a:ea typeface="Calibri"/>
              <a:cs typeface="Calibri"/>
              <a:sym typeface="Calibri"/>
            </a:endParaRPr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61"/>
              <a:buChar char="🞂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2 entrevistes al llarg del curs. Les pot sol·licitar el mestre o els pares, via agenda.</a:t>
            </a:r>
            <a:endParaRPr/>
          </a:p>
          <a:p>
            <a:pPr indent="-228600" lvl="2" marL="859536" rtl="0" algn="l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SzPts val="1850"/>
              <a:buChar char="●"/>
            </a:pPr>
            <a:r>
              <a:rPr lang="ca-ES" sz="185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ca-ES" sz="185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NOVETAT: </a:t>
            </a:r>
            <a:r>
              <a:rPr lang="ca-ES" sz="1850">
                <a:latin typeface="Calibri"/>
                <a:ea typeface="Calibri"/>
                <a:cs typeface="Calibri"/>
                <a:sym typeface="Calibri"/>
              </a:rPr>
              <a:t>possibilitat de fer-les telemàticament.</a:t>
            </a:r>
            <a:endParaRPr/>
          </a:p>
          <a:p>
            <a:pPr indent="-256032" lvl="0" marL="36576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61"/>
              <a:buChar char="🞂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Les entrevistes són:</a:t>
            </a:r>
            <a:endParaRPr/>
          </a:p>
          <a:p>
            <a:pPr indent="-228600" lvl="6" marL="1828800" rtl="0" algn="l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SzPts val="2590"/>
              <a:buChar char="■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6è A, a determinar</a:t>
            </a:r>
            <a:endParaRPr/>
          </a:p>
          <a:p>
            <a:pPr indent="-228600" lvl="6" marL="1828800" rtl="0" algn="l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SzPts val="2590"/>
              <a:buChar char="■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6è B, a determinar</a:t>
            </a:r>
            <a:endParaRPr/>
          </a:p>
          <a:p>
            <a:pPr indent="-228600" lvl="6" marL="1828800" rtl="0" algn="l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SzPts val="2590"/>
              <a:buChar char="■"/>
            </a:pPr>
            <a:r>
              <a:rPr lang="ca-ES" sz="2590">
                <a:latin typeface="Calibri"/>
                <a:ea typeface="Calibri"/>
                <a:cs typeface="Calibri"/>
                <a:sym typeface="Calibri"/>
              </a:rPr>
              <a:t>6è C, a determinar</a:t>
            </a:r>
            <a:endParaRPr/>
          </a:p>
          <a:p>
            <a:pPr indent="-58292" lvl="6" marL="1828800" rtl="0" algn="l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SzPts val="2682"/>
              <a:buNone/>
            </a:pPr>
            <a:r>
              <a:t/>
            </a:r>
            <a:endParaRPr sz="2682">
              <a:latin typeface="Calibri"/>
              <a:ea typeface="Calibri"/>
              <a:cs typeface="Calibri"/>
              <a:sym typeface="Calibri"/>
            </a:endParaRPr>
          </a:p>
          <a:p>
            <a:pPr indent="-58292" lvl="6" marL="1828800" rtl="0" algn="l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SzPts val="2682"/>
              <a:buNone/>
            </a:pPr>
            <a:r>
              <a:t/>
            </a:r>
            <a:endParaRPr sz="2682">
              <a:latin typeface="Calibri"/>
              <a:ea typeface="Calibri"/>
              <a:cs typeface="Calibri"/>
              <a:sym typeface="Calibri"/>
            </a:endParaRPr>
          </a:p>
          <a:p>
            <a:pPr indent="0" lvl="6" marL="1600200" rtl="0" algn="l">
              <a:lnSpc>
                <a:spcPct val="90000"/>
              </a:lnSpc>
              <a:spcBef>
                <a:spcPts val="350"/>
              </a:spcBef>
              <a:spcAft>
                <a:spcPts val="0"/>
              </a:spcAft>
              <a:buSzPts val="1480"/>
              <a:buNone/>
            </a:pPr>
            <a:r>
              <a:t/>
            </a:r>
            <a:endParaRPr sz="1480"/>
          </a:p>
        </p:txBody>
      </p:sp>
      <p:sp>
        <p:nvSpPr>
          <p:cNvPr id="155" name="Google Shape;155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None/>
            </a:pPr>
            <a:r>
              <a:rPr lang="ca-ES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COM ENS COMUNIQUEM</a:t>
            </a:r>
            <a:endParaRPr sz="28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80312" y="351028"/>
            <a:ext cx="1439863" cy="113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1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6032" lvl="0" marL="365760" rtl="0" algn="l">
              <a:spcBef>
                <a:spcPts val="0"/>
              </a:spcBef>
              <a:spcAft>
                <a:spcPts val="0"/>
              </a:spcAft>
              <a:buSzPts val="2176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Circulars de l’escola i WhatsApp (636046909)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2176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Cartellera de l’entrada.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2176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Noodes d’escola 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rPr lang="ca-ES" sz="32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https://agora.xtec.cat/esc-camidelcros/</a:t>
            </a:r>
            <a:endParaRPr/>
          </a:p>
          <a:p>
            <a:pPr indent="-256032" lvl="0" marL="365760" rtl="0" algn="l">
              <a:spcBef>
                <a:spcPts val="400"/>
              </a:spcBef>
              <a:spcAft>
                <a:spcPts val="0"/>
              </a:spcAft>
              <a:buSzPts val="2176"/>
              <a:buChar char="🞂"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Xarxes socials: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	Facebook: escola camí del cros</a:t>
            </a:r>
            <a:endParaRPr/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	Twitter: @CamidelCros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0" lvl="0" marL="109728" rtl="0" algn="l">
              <a:spcBef>
                <a:spcPts val="400"/>
              </a:spcBef>
              <a:spcAft>
                <a:spcPts val="0"/>
              </a:spcAft>
              <a:buSzPts val="2176"/>
              <a:buNone/>
            </a:pPr>
            <a:r>
              <a:rPr lang="ca-ES" sz="3200">
                <a:latin typeface="Calibri"/>
                <a:ea typeface="Calibri"/>
                <a:cs typeface="Calibri"/>
                <a:sym typeface="Calibri"/>
              </a:rPr>
              <a:t>	Instagram: @camidelcros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139446" lvl="0" marL="365760" rtl="0" algn="l">
              <a:spcBef>
                <a:spcPts val="400"/>
              </a:spcBef>
              <a:spcAft>
                <a:spcPts val="0"/>
              </a:spcAft>
              <a:buSzPts val="1836"/>
              <a:buNone/>
            </a:pPr>
            <a:r>
              <a:t/>
            </a:r>
            <a:endParaRPr/>
          </a:p>
        </p:txBody>
      </p:sp>
      <p:sp>
        <p:nvSpPr>
          <p:cNvPr id="162" name="Google Shape;162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77CC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None/>
            </a:pPr>
            <a:r>
              <a:rPr lang="ca-ES" sz="2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ALTRES VIES DE COMUNICACIÓ</a:t>
            </a:r>
            <a:endParaRPr sz="28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ncurrencia">
  <a:themeElements>
    <a:clrScheme name="Concurrenci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