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udio/unknown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6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0" r:id="rId3"/>
    <p:sldId id="295" r:id="rId4"/>
    <p:sldId id="294" r:id="rId5"/>
    <p:sldId id="296" r:id="rId6"/>
    <p:sldId id="297" r:id="rId7"/>
    <p:sldId id="289" r:id="rId8"/>
    <p:sldId id="277" r:id="rId9"/>
    <p:sldId id="298" r:id="rId10"/>
    <p:sldId id="278" r:id="rId11"/>
    <p:sldId id="299" r:id="rId12"/>
    <p:sldId id="300" r:id="rId13"/>
    <p:sldId id="301" r:id="rId14"/>
    <p:sldId id="302" r:id="rId15"/>
    <p:sldId id="303" r:id="rId16"/>
    <p:sldId id="293" r:id="rId17"/>
    <p:sldId id="274" r:id="rId1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 autoAdjust="0"/>
    <p:restoredTop sz="94674" autoAdjust="0"/>
  </p:normalViewPr>
  <p:slideViewPr>
    <p:cSldViewPr>
      <p:cViewPr>
        <p:scale>
          <a:sx n="110" d="100"/>
          <a:sy n="110" d="100"/>
        </p:scale>
        <p:origin x="480" y="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5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576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576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3AB99-5C3B-4412-AF8A-23A6BB21381B}" type="datetimeFigureOut">
              <a:rPr lang="ca-ES" smtClean="0"/>
              <a:pPr/>
              <a:t>27/3/20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8684899"/>
            <a:ext cx="2972547" cy="4576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3852" y="8684899"/>
            <a:ext cx="2972547" cy="4576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B082A-6521-4BF0-8D05-DB53A28192FE}" type="slidenum">
              <a:rPr lang="ca-ES" smtClean="0"/>
              <a:pPr/>
              <a:t>‹Nr.›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FBCF3-A43B-4720-BCD2-69004D4211DB}" type="datetimeFigureOut">
              <a:rPr lang="ca-ES" smtClean="0"/>
              <a:pPr/>
              <a:t>27/3/20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els estils de text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E7445-5988-454D-A97E-1D7676FEB74A}" type="slidenum">
              <a:rPr lang="ca-ES" smtClean="0"/>
              <a:pPr/>
              <a:t>‹Nr.›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7445-5988-454D-A97E-1D7676FEB74A}" type="slidenum">
              <a:rPr lang="ca-ES" smtClean="0"/>
              <a:pPr/>
              <a:t>1</a:t>
            </a:fld>
            <a:endParaRPr lang="ca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7445-5988-454D-A97E-1D7676FEB74A}" type="slidenum">
              <a:rPr lang="ca-ES" smtClean="0"/>
              <a:pPr/>
              <a:t>10</a:t>
            </a:fld>
            <a:endParaRPr lang="ca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7445-5988-454D-A97E-1D7676FEB74A}" type="slidenum">
              <a:rPr lang="ca-ES" smtClean="0"/>
              <a:pPr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9510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7445-5988-454D-A97E-1D7676FEB74A}" type="slidenum">
              <a:rPr lang="ca-ES" smtClean="0"/>
              <a:pPr/>
              <a:t>12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360478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7445-5988-454D-A97E-1D7676FEB74A}" type="slidenum">
              <a:rPr lang="ca-ES" smtClean="0"/>
              <a:pPr/>
              <a:t>13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72072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7445-5988-454D-A97E-1D7676FEB74A}" type="slidenum">
              <a:rPr lang="ca-ES" smtClean="0"/>
              <a:pPr/>
              <a:t>14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9022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7445-5988-454D-A97E-1D7676FEB74A}" type="slidenum">
              <a:rPr lang="ca-ES" smtClean="0"/>
              <a:pPr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93823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7445-5988-454D-A97E-1D7676FEB74A}" type="slidenum">
              <a:rPr lang="ca-ES" smtClean="0"/>
              <a:pPr/>
              <a:t>16</a:t>
            </a:fld>
            <a:endParaRPr lang="ca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7445-5988-454D-A97E-1D7676FEB74A}" type="slidenum">
              <a:rPr lang="ca-ES" smtClean="0"/>
              <a:pPr/>
              <a:t>17</a:t>
            </a:fld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7445-5988-454D-A97E-1D7676FEB74A}" type="slidenum">
              <a:rPr lang="ca-ES" smtClean="0"/>
              <a:pPr/>
              <a:t>2</a:t>
            </a:fld>
            <a:endParaRPr lang="ca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7445-5988-454D-A97E-1D7676FEB74A}" type="slidenum">
              <a:rPr lang="ca-ES" smtClean="0"/>
              <a:pPr/>
              <a:t>3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36626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7445-5988-454D-A97E-1D7676FEB74A}" type="slidenum">
              <a:rPr lang="ca-ES" smtClean="0"/>
              <a:pPr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0046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7445-5988-454D-A97E-1D7676FEB74A}" type="slidenum">
              <a:rPr lang="ca-ES" smtClean="0"/>
              <a:pPr/>
              <a:t>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7020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7445-5988-454D-A97E-1D7676FEB74A}" type="slidenum">
              <a:rPr lang="ca-ES" smtClean="0"/>
              <a:pPr/>
              <a:t>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83359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7445-5988-454D-A97E-1D7676FEB74A}" type="slidenum">
              <a:rPr lang="ca-ES" smtClean="0"/>
              <a:pPr/>
              <a:t>7</a:t>
            </a:fld>
            <a:endParaRPr lang="ca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7445-5988-454D-A97E-1D7676FEB74A}" type="slidenum">
              <a:rPr lang="ca-ES" smtClean="0"/>
              <a:pPr/>
              <a:t>8</a:t>
            </a:fld>
            <a:endParaRPr lang="ca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E7445-5988-454D-A97E-1D7676FEB74A}" type="slidenum">
              <a:rPr lang="ca-ES" smtClean="0"/>
              <a:pPr/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498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AAE106-6A59-4D27-B406-ACF8134E55B5}" type="datetimeFigureOut">
              <a:rPr lang="ca-ES" smtClean="0"/>
              <a:pPr/>
              <a:t>27/3/20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0AD3F4-DCF9-41F0-A244-D147840CE475}" type="slidenum">
              <a:rPr lang="ca-ES" smtClean="0"/>
              <a:pPr/>
              <a:t>‹Nr.›</a:t>
            </a:fld>
            <a:endParaRPr lang="ca-E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E106-6A59-4D27-B406-ACF8134E55B5}" type="datetimeFigureOut">
              <a:rPr lang="ca-ES" smtClean="0"/>
              <a:pPr/>
              <a:t>27/3/20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D3F4-DCF9-41F0-A244-D147840CE475}" type="slidenum">
              <a:rPr lang="ca-ES" smtClean="0"/>
              <a:pPr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E106-6A59-4D27-B406-ACF8134E55B5}" type="datetimeFigureOut">
              <a:rPr lang="ca-ES" smtClean="0"/>
              <a:pPr/>
              <a:t>27/3/20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D3F4-DCF9-41F0-A244-D147840CE475}" type="slidenum">
              <a:rPr lang="ca-ES" smtClean="0"/>
              <a:pPr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E106-6A59-4D27-B406-ACF8134E55B5}" type="datetimeFigureOut">
              <a:rPr lang="ca-ES" smtClean="0"/>
              <a:pPr/>
              <a:t>27/3/20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D3F4-DCF9-41F0-A244-D147840CE475}" type="slidenum">
              <a:rPr lang="ca-ES" smtClean="0"/>
              <a:pPr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9AAE106-6A59-4D27-B406-ACF8134E55B5}" type="datetimeFigureOut">
              <a:rPr lang="ca-ES" smtClean="0"/>
              <a:pPr/>
              <a:t>27/3/20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30AD3F4-DCF9-41F0-A244-D147840CE475}" type="slidenum">
              <a:rPr lang="ca-ES" smtClean="0"/>
              <a:pPr/>
              <a:t>‹Nr.›</a:t>
            </a:fld>
            <a:endParaRPr lang="ca-E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E106-6A59-4D27-B406-ACF8134E55B5}" type="datetimeFigureOut">
              <a:rPr lang="ca-ES" smtClean="0"/>
              <a:pPr/>
              <a:t>27/3/20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D3F4-DCF9-41F0-A244-D147840CE475}" type="slidenum">
              <a:rPr lang="ca-ES" smtClean="0"/>
              <a:pPr/>
              <a:t>‹Nr.›</a:t>
            </a:fld>
            <a:endParaRPr lang="ca-E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E106-6A59-4D27-B406-ACF8134E55B5}" type="datetimeFigureOut">
              <a:rPr lang="ca-ES" smtClean="0"/>
              <a:pPr/>
              <a:t>27/3/20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D3F4-DCF9-41F0-A244-D147840CE475}" type="slidenum">
              <a:rPr lang="ca-ES" smtClean="0"/>
              <a:pPr/>
              <a:t>‹Nr.›</a:t>
            </a:fld>
            <a:endParaRPr lang="ca-E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E106-6A59-4D27-B406-ACF8134E55B5}" type="datetimeFigureOut">
              <a:rPr lang="ca-ES" smtClean="0"/>
              <a:pPr/>
              <a:t>27/3/20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D3F4-DCF9-41F0-A244-D147840CE475}" type="slidenum">
              <a:rPr lang="ca-ES" smtClean="0"/>
              <a:pPr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AE106-6A59-4D27-B406-ACF8134E55B5}" type="datetimeFigureOut">
              <a:rPr lang="ca-ES" smtClean="0"/>
              <a:pPr/>
              <a:t>27/3/20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AD3F4-DCF9-41F0-A244-D147840CE475}" type="slidenum">
              <a:rPr lang="ca-ES" smtClean="0"/>
              <a:pPr/>
              <a:t>‹Nr.›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9AAE106-6A59-4D27-B406-ACF8134E55B5}" type="datetimeFigureOut">
              <a:rPr lang="ca-ES" smtClean="0"/>
              <a:pPr/>
              <a:t>27/3/20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230AD3F4-DCF9-41F0-A244-D147840CE475}" type="slidenum">
              <a:rPr lang="ca-ES" smtClean="0"/>
              <a:pPr/>
              <a:t>‹Nr.›</a:t>
            </a:fld>
            <a:endParaRPr lang="ca-E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9AAE106-6A59-4D27-B406-ACF8134E55B5}" type="datetimeFigureOut">
              <a:rPr lang="ca-ES" smtClean="0"/>
              <a:pPr/>
              <a:t>27/3/20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230AD3F4-DCF9-41F0-A244-D147840CE475}" type="slidenum">
              <a:rPr lang="ca-ES" smtClean="0"/>
              <a:pPr/>
              <a:t>‹Nr.›</a:t>
            </a:fld>
            <a:endParaRPr lang="ca-E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AAE106-6A59-4D27-B406-ACF8134E55B5}" type="datetimeFigureOut">
              <a:rPr lang="ca-ES" smtClean="0"/>
              <a:pPr/>
              <a:t>27/3/20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30AD3F4-DCF9-41F0-A244-D147840CE475}" type="slidenum">
              <a:rPr lang="ca-ES" smtClean="0"/>
              <a:pPr/>
              <a:t>‹Nr.›</a:t>
            </a:fld>
            <a:endParaRPr lang="ca-E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0178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1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8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9.tiff"/><Relationship Id="rId9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11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339751" y="1628800"/>
            <a:ext cx="4631777" cy="2880320"/>
          </a:xfrm>
        </p:spPr>
        <p:txBody>
          <a:bodyPr>
            <a:normAutofit fontScale="90000"/>
          </a:bodyPr>
          <a:lstStyle/>
          <a:p>
            <a:r>
              <a:rPr lang="ca-ES" sz="4800" dirty="0" smtClean="0"/>
              <a:t>el coronavirus i la seva afectació a les empreses</a:t>
            </a:r>
            <a:endParaRPr lang="ca-ES" sz="4800" dirty="0"/>
          </a:p>
        </p:txBody>
      </p:sp>
      <p:pic>
        <p:nvPicPr>
          <p:cNvPr id="5" name="Imatge 4" descr="C:\Users\alahiguera\Desktop\Logos AODL\logoLHPositiuColorC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143644"/>
            <a:ext cx="1033025" cy="4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5" descr="C:\Users\alahiguera\Desktop\Logos AODL\soc_1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6286520"/>
            <a:ext cx="2064931" cy="2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tge 6" descr="C:\Users\alahiguera\Desktop\Logos AODL\Generalitat 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6286520"/>
            <a:ext cx="1343025" cy="3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C:\Users\alahiguera\Desktop\Logos AODL\sep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6286520"/>
            <a:ext cx="1756587" cy="3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8" descr="C:\Users\alahiguera\Desktop\Logos AODL\FSE_amb_lem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6286520"/>
            <a:ext cx="1683267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tge 4" descr="C:\Users\alahiguera\Desktop\Logos AODL\logoLHPositiuColorC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32656"/>
            <a:ext cx="2341519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C:\Users\alahiguera\Desktop\Logos AODL\logoLHPositiuColorC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143644"/>
            <a:ext cx="1033025" cy="4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5" descr="C:\Users\alahiguera\Desktop\Logos AODL\soc_1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6286520"/>
            <a:ext cx="2064931" cy="2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tge 6" descr="C:\Users\alahiguera\Desktop\Logos AODL\Generalitat 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6286520"/>
            <a:ext cx="1343025" cy="3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C:\Users\alahiguera\Desktop\Logos AODL\sep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6286520"/>
            <a:ext cx="1756587" cy="3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8" descr="C:\Users\alahiguera\Desktop\Logos AODL\FSE_amb_lem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6286520"/>
            <a:ext cx="1683267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ol 10"/>
          <p:cNvSpPr>
            <a:spLocks noGrp="1"/>
          </p:cNvSpPr>
          <p:nvPr>
            <p:ph type="ctrTitle"/>
          </p:nvPr>
        </p:nvSpPr>
        <p:spPr>
          <a:xfrm>
            <a:off x="971600" y="332691"/>
            <a:ext cx="7782857" cy="642942"/>
          </a:xfrm>
        </p:spPr>
        <p:txBody>
          <a:bodyPr>
            <a:normAutofit fontScale="90000"/>
          </a:bodyPr>
          <a:lstStyle/>
          <a:p>
            <a:r>
              <a:rPr lang="ca-ES" sz="4400" dirty="0" smtClean="0"/>
              <a:t>Conseqüències </a:t>
            </a:r>
            <a:r>
              <a:rPr lang="ca-ES" sz="4400" smtClean="0"/>
              <a:t>esperades:</a:t>
            </a:r>
            <a:endParaRPr lang="ca-ES" dirty="0"/>
          </a:p>
        </p:txBody>
      </p:sp>
      <p:sp>
        <p:nvSpPr>
          <p:cNvPr id="14" name="Títol 10"/>
          <p:cNvSpPr txBox="1">
            <a:spLocks/>
          </p:cNvSpPr>
          <p:nvPr/>
        </p:nvSpPr>
        <p:spPr>
          <a:xfrm>
            <a:off x="467545" y="1086192"/>
            <a:ext cx="8430928" cy="122413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a-ES" sz="2000" b="1" cap="small" dirty="0" smtClean="0">
                <a:solidFill>
                  <a:schemeClr val="tx2"/>
                </a:solidFill>
                <a:ea typeface="+mj-ea"/>
                <a:cs typeface="+mj-cs"/>
              </a:rPr>
              <a:t>Aplicació d’ertes: “Expedientes de </a:t>
            </a:r>
            <a:r>
              <a:rPr lang="ca-ES" sz="2000" b="1" cap="small" dirty="0" err="1" smtClean="0">
                <a:solidFill>
                  <a:schemeClr val="tx2"/>
                </a:solidFill>
                <a:ea typeface="+mj-ea"/>
                <a:cs typeface="+mj-cs"/>
              </a:rPr>
              <a:t>regulación</a:t>
            </a:r>
            <a:r>
              <a:rPr lang="ca-ES" sz="2000" b="1" cap="small" dirty="0" smtClean="0">
                <a:solidFill>
                  <a:schemeClr val="tx2"/>
                </a:solidFill>
                <a:ea typeface="+mj-ea"/>
                <a:cs typeface="+mj-cs"/>
              </a:rPr>
              <a:t> temporal de </a:t>
            </a:r>
            <a:r>
              <a:rPr lang="ca-ES" sz="2000" b="1" cap="small" dirty="0" err="1" smtClean="0">
                <a:solidFill>
                  <a:schemeClr val="tx2"/>
                </a:solidFill>
                <a:ea typeface="+mj-ea"/>
                <a:cs typeface="+mj-cs"/>
              </a:rPr>
              <a:t>empleo</a:t>
            </a:r>
            <a:r>
              <a:rPr lang="ca-ES" sz="2000" b="1" cap="small" dirty="0">
                <a:solidFill>
                  <a:schemeClr val="tx2"/>
                </a:solidFill>
                <a:ea typeface="+mj-ea"/>
                <a:cs typeface="+mj-cs"/>
              </a:rPr>
              <a:t>"</a:t>
            </a:r>
            <a:r>
              <a:rPr lang="ca-ES" sz="2000" b="1" cap="small" dirty="0" smtClean="0">
                <a:solidFill>
                  <a:schemeClr val="tx2"/>
                </a:solidFill>
                <a:ea typeface="+mj-ea"/>
                <a:cs typeface="+mj-cs"/>
              </a:rPr>
              <a:t> El govern deixarà que les empreses durant un o dos mesos puguin prescindir dels seus treballadors. L’estat assumirà un 70% del sou d’aquests treballadors </a:t>
            </a:r>
          </a:p>
        </p:txBody>
      </p:sp>
      <p:sp>
        <p:nvSpPr>
          <p:cNvPr id="10" name="Títol 10"/>
          <p:cNvSpPr txBox="1">
            <a:spLocks/>
          </p:cNvSpPr>
          <p:nvPr/>
        </p:nvSpPr>
        <p:spPr>
          <a:xfrm>
            <a:off x="467545" y="2205832"/>
            <a:ext cx="8286912" cy="88599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ca-ES" sz="2000" b="1" cap="small" dirty="0" smtClean="0">
                <a:solidFill>
                  <a:schemeClr val="tx2"/>
                </a:solidFill>
                <a:ea typeface="+mj-ea"/>
                <a:cs typeface="+mj-cs"/>
              </a:rPr>
              <a:t>La gent disminuirà el seu consum per la pèrdua d’ingressos i per la por a un futur incert.</a:t>
            </a:r>
          </a:p>
        </p:txBody>
      </p:sp>
      <p:sp>
        <p:nvSpPr>
          <p:cNvPr id="12" name="Títol 10"/>
          <p:cNvSpPr txBox="1">
            <a:spLocks/>
          </p:cNvSpPr>
          <p:nvPr/>
        </p:nvSpPr>
        <p:spPr>
          <a:xfrm>
            <a:off x="467545" y="3193070"/>
            <a:ext cx="8286912" cy="100811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ca-ES" sz="2000" b="1" cap="small" dirty="0" smtClean="0">
                <a:solidFill>
                  <a:schemeClr val="tx2"/>
                </a:solidFill>
                <a:ea typeface="+mj-ea"/>
                <a:cs typeface="+mj-cs"/>
              </a:rPr>
              <a:t>Totes les despeses que estan fent els diferents governs implicaran un augment del dèficit (quan es gasta més que </a:t>
            </a:r>
            <a:r>
              <a:rPr lang="ca-ES" sz="2000" b="1" cap="small" smtClean="0">
                <a:solidFill>
                  <a:schemeClr val="tx2"/>
                </a:solidFill>
                <a:ea typeface="+mj-ea"/>
                <a:cs typeface="+mj-cs"/>
              </a:rPr>
              <a:t>el què s’ingressa</a:t>
            </a:r>
            <a:r>
              <a:rPr lang="ca-ES" sz="2000" b="1" cap="small" dirty="0" smtClean="0">
                <a:solidFill>
                  <a:schemeClr val="tx2"/>
                </a:solidFill>
                <a:ea typeface="+mj-ea"/>
                <a:cs typeface="+mj-cs"/>
              </a:rPr>
              <a:t>). </a:t>
            </a:r>
          </a:p>
        </p:txBody>
      </p:sp>
      <p:sp>
        <p:nvSpPr>
          <p:cNvPr id="13" name="Títol 10"/>
          <p:cNvSpPr txBox="1">
            <a:spLocks/>
          </p:cNvSpPr>
          <p:nvPr/>
        </p:nvSpPr>
        <p:spPr>
          <a:xfrm>
            <a:off x="467545" y="3974566"/>
            <a:ext cx="8286912" cy="100811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ca-ES" sz="2000" b="1" cap="small" dirty="0" smtClean="0">
                <a:solidFill>
                  <a:schemeClr val="tx2"/>
                </a:solidFill>
                <a:ea typeface="+mj-ea"/>
                <a:cs typeface="+mj-cs"/>
              </a:rPr>
              <a:t>Algunes empreses acabaran tancant si els seus productes o serveis ja no són comprats per la gent.</a:t>
            </a:r>
          </a:p>
        </p:txBody>
      </p:sp>
      <p:sp>
        <p:nvSpPr>
          <p:cNvPr id="15" name="Títol 10"/>
          <p:cNvSpPr txBox="1">
            <a:spLocks/>
          </p:cNvSpPr>
          <p:nvPr/>
        </p:nvSpPr>
        <p:spPr>
          <a:xfrm>
            <a:off x="467545" y="5147110"/>
            <a:ext cx="8136903" cy="1008112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ca-ES" sz="2000" b="1" cap="small" dirty="0" smtClean="0">
                <a:solidFill>
                  <a:schemeClr val="tx2"/>
                </a:solidFill>
                <a:ea typeface="+mj-ea"/>
                <a:cs typeface="+mj-cs"/>
              </a:rPr>
              <a:t>El turisme, què és un sector molt important per nosaltres, es reduirà, doncs hi haurà menys gent que tingui diners i gent d’altres països que no vindrà a </a:t>
            </a:r>
            <a:r>
              <a:rPr lang="ca-ES" sz="2000" b="1" cap="small" dirty="0" err="1" smtClean="0">
                <a:solidFill>
                  <a:schemeClr val="tx2"/>
                </a:solidFill>
                <a:ea typeface="+mj-ea"/>
                <a:cs typeface="+mj-cs"/>
              </a:rPr>
              <a:t>catalunya</a:t>
            </a:r>
            <a:r>
              <a:rPr lang="ca-ES" sz="2000" b="1" cap="small" dirty="0" smtClean="0">
                <a:solidFill>
                  <a:schemeClr val="tx2"/>
                </a:solidFill>
                <a:ea typeface="+mj-ea"/>
                <a:cs typeface="+mj-cs"/>
              </a:rPr>
              <a:t> i a espanya.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C:\Users\alahiguera\Desktop\Logos AODL\logoLHPositiuColorCen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143644"/>
            <a:ext cx="1033025" cy="4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5" descr="C:\Users\alahiguera\Desktop\Logos AODL\soc_1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6286520"/>
            <a:ext cx="2064931" cy="2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tge 6" descr="C:\Users\alahiguera\Desktop\Logos AODL\Generalitat 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6286520"/>
            <a:ext cx="1343025" cy="3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C:\Users\alahiguera\Desktop\Logos AODL\sep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6286520"/>
            <a:ext cx="1756587" cy="3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8" descr="C:\Users\alahiguera\Desktop\Logos AODL\FSE_amb_lema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6286520"/>
            <a:ext cx="1683267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QuadreDeText 11"/>
          <p:cNvSpPr txBox="1"/>
          <p:nvPr/>
        </p:nvSpPr>
        <p:spPr>
          <a:xfrm>
            <a:off x="2042639" y="1988840"/>
            <a:ext cx="5887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200" b="1" smtClean="0"/>
              <a:t>Però serà tot dolent?</a:t>
            </a:r>
            <a:endParaRPr lang="ca-ES" sz="7200" dirty="0"/>
          </a:p>
        </p:txBody>
      </p:sp>
    </p:spTree>
    <p:extLst>
      <p:ext uri="{BB962C8B-B14F-4D97-AF65-F5344CB8AC3E}">
        <p14:creationId xmlns:p14="http://schemas.microsoft.com/office/powerpoint/2010/main" val="863366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rp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C:\Users\alahiguera\Desktop\Logos AODL\logoLHPositiuColorC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143644"/>
            <a:ext cx="1033025" cy="4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5" descr="C:\Users\alahiguera\Desktop\Logos AODL\soc_1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6286520"/>
            <a:ext cx="2064931" cy="2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tge 6" descr="C:\Users\alahiguera\Desktop\Logos AODL\Generalitat 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6286520"/>
            <a:ext cx="1343025" cy="3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C:\Users\alahiguera\Desktop\Logos AODL\sep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6286520"/>
            <a:ext cx="1756587" cy="3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8" descr="C:\Users\alahiguera\Desktop\Logos AODL\FSE_amb_lem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6286520"/>
            <a:ext cx="1683267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QuadreDeText 11"/>
          <p:cNvSpPr txBox="1"/>
          <p:nvPr/>
        </p:nvSpPr>
        <p:spPr>
          <a:xfrm>
            <a:off x="214282" y="363915"/>
            <a:ext cx="418604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dirty="0" smtClean="0"/>
              <a:t>No, de cap manera. L’economia catalana i espanyola són fortes: tenen treballadors qualificats, unes empreses competitives i amb molta experiència, i un sector públic (els governs) que prendran les mesures necessàries per a reactivar l’economia.</a:t>
            </a:r>
            <a:endParaRPr lang="ca-ES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4008" y="1772816"/>
            <a:ext cx="3830825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9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C:\Users\alahiguera\Desktop\Logos AODL\logoLHPositiuColorCen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143644"/>
            <a:ext cx="1033025" cy="4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5" descr="C:\Users\alahiguera\Desktop\Logos AODL\soc_1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6286520"/>
            <a:ext cx="2064931" cy="2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tge 6" descr="C:\Users\alahiguera\Desktop\Logos AODL\Generalitat 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6286520"/>
            <a:ext cx="1343025" cy="3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C:\Users\alahiguera\Desktop\Logos AODL\sep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6286520"/>
            <a:ext cx="1756587" cy="3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8" descr="C:\Users\alahiguera\Desktop\Logos AODL\FSE_amb_lema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6286520"/>
            <a:ext cx="1683267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QuadreDeText 11"/>
          <p:cNvSpPr txBox="1"/>
          <p:nvPr/>
        </p:nvSpPr>
        <p:spPr>
          <a:xfrm>
            <a:off x="1331640" y="2420888"/>
            <a:ext cx="7102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200" b="1" dirty="0" smtClean="0"/>
              <a:t>I </a:t>
            </a:r>
            <a:r>
              <a:rPr lang="ca-ES" sz="7200" b="1" smtClean="0"/>
              <a:t>jo què puc fer?</a:t>
            </a:r>
            <a:endParaRPr lang="ca-ES" sz="7200" dirty="0"/>
          </a:p>
        </p:txBody>
      </p:sp>
    </p:spTree>
    <p:extLst>
      <p:ext uri="{BB962C8B-B14F-4D97-AF65-F5344CB8AC3E}">
        <p14:creationId xmlns:p14="http://schemas.microsoft.com/office/powerpoint/2010/main" val="17589951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C:\Users\alahiguera\Desktop\Logos AODL\logoLHPositiuColorC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143644"/>
            <a:ext cx="1033025" cy="4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5" descr="C:\Users\alahiguera\Desktop\Logos AODL\soc_1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6286520"/>
            <a:ext cx="2064931" cy="2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tge 6" descr="C:\Users\alahiguera\Desktop\Logos AODL\Generalitat 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6286520"/>
            <a:ext cx="1343025" cy="3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C:\Users\alahiguera\Desktop\Logos AODL\sep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6286520"/>
            <a:ext cx="1756587" cy="3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8" descr="C:\Users\alahiguera\Desktop\Logos AODL\FSE_amb_lem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6286520"/>
            <a:ext cx="1683267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ítol 10"/>
          <p:cNvSpPr txBox="1">
            <a:spLocks/>
          </p:cNvSpPr>
          <p:nvPr/>
        </p:nvSpPr>
        <p:spPr>
          <a:xfrm>
            <a:off x="596421" y="533129"/>
            <a:ext cx="7992888" cy="122413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ca-ES" sz="2000" b="1" cap="small" dirty="0" smtClean="0">
                <a:solidFill>
                  <a:schemeClr val="tx2"/>
                </a:solidFill>
                <a:ea typeface="+mj-ea"/>
                <a:cs typeface="+mj-cs"/>
              </a:rPr>
              <a:t>Primer de tot estudia molt. Les persones formades tenen moltes més possibilitats d’aconseguir una bona feina i millors condicions laborals.</a:t>
            </a:r>
          </a:p>
        </p:txBody>
      </p:sp>
      <p:sp>
        <p:nvSpPr>
          <p:cNvPr id="10" name="Títol 10"/>
          <p:cNvSpPr txBox="1">
            <a:spLocks/>
          </p:cNvSpPr>
          <p:nvPr/>
        </p:nvSpPr>
        <p:spPr>
          <a:xfrm>
            <a:off x="596421" y="1861348"/>
            <a:ext cx="7848872" cy="885992"/>
          </a:xfrm>
          <a:prstGeom prst="rect">
            <a:avLst/>
          </a:prstGeom>
        </p:spPr>
        <p:txBody>
          <a:bodyPr vert="horz" anchor="b">
            <a:normAutofit fontScale="925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lang="ca-ES" sz="2000" b="1" cap="small" dirty="0" smtClean="0">
                <a:solidFill>
                  <a:schemeClr val="tx2"/>
                </a:solidFill>
                <a:ea typeface="+mj-ea"/>
                <a:cs typeface="+mj-cs"/>
              </a:rPr>
              <a:t>No tinguis por. Tot i què la situació és greu, la por no ens deixa prendre decisions racionals sobre el nostre futur. </a:t>
            </a:r>
          </a:p>
        </p:txBody>
      </p:sp>
      <p:sp>
        <p:nvSpPr>
          <p:cNvPr id="12" name="Títol 10"/>
          <p:cNvSpPr txBox="1">
            <a:spLocks/>
          </p:cNvSpPr>
          <p:nvPr/>
        </p:nvSpPr>
        <p:spPr>
          <a:xfrm>
            <a:off x="570552" y="2837012"/>
            <a:ext cx="7848872" cy="100811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lang="ca-ES" sz="2000" b="1" cap="small" dirty="0" smtClean="0">
                <a:solidFill>
                  <a:schemeClr val="tx2"/>
                </a:solidFill>
                <a:ea typeface="+mj-ea"/>
                <a:cs typeface="+mj-cs"/>
              </a:rPr>
              <a:t>sempre hi ha hagut crisis. Igual que ens vam sortir de les altres, sortirem d’aquesta.</a:t>
            </a:r>
          </a:p>
        </p:txBody>
      </p:sp>
      <p:sp>
        <p:nvSpPr>
          <p:cNvPr id="13" name="Títol 10"/>
          <p:cNvSpPr txBox="1">
            <a:spLocks/>
          </p:cNvSpPr>
          <p:nvPr/>
        </p:nvSpPr>
        <p:spPr>
          <a:xfrm>
            <a:off x="570552" y="4156825"/>
            <a:ext cx="7776864" cy="100811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ca-ES" sz="2000" b="1" cap="small" dirty="0" smtClean="0">
                <a:solidFill>
                  <a:schemeClr val="tx2"/>
                </a:solidFill>
                <a:ea typeface="+mj-ea"/>
                <a:cs typeface="+mj-cs"/>
              </a:rPr>
              <a:t>Segueix consumint dins de les teves possibilitats. Les empreses per donar feina necessiten poder vendre els seus productes.</a:t>
            </a:r>
          </a:p>
        </p:txBody>
      </p:sp>
    </p:spTree>
    <p:extLst>
      <p:ext uri="{BB962C8B-B14F-4D97-AF65-F5344CB8AC3E}">
        <p14:creationId xmlns:p14="http://schemas.microsoft.com/office/powerpoint/2010/main" val="27349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C:\Users\alahiguera\Desktop\Logos AODL\logoLHPositiuColorC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143644"/>
            <a:ext cx="1033025" cy="4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5" descr="C:\Users\alahiguera\Desktop\Logos AODL\soc_1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6286520"/>
            <a:ext cx="2064931" cy="2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tge 6" descr="C:\Users\alahiguera\Desktop\Logos AODL\Generalitat 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6286520"/>
            <a:ext cx="1343025" cy="3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C:\Users\alahiguera\Desktop\Logos AODL\sep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6286520"/>
            <a:ext cx="1756587" cy="3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8" descr="C:\Users\alahiguera\Desktop\Logos AODL\FSE_amb_lem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6286520"/>
            <a:ext cx="1683267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AutoShape 2" descr="Resultat d'imatges per a &quot;relacion de soci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3732" name="AutoShape 4" descr="Resultat d'imatges per a &quot;relacion de soci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3734" name="AutoShape 6" descr="Resultat d'imatges per a &quot;relacion de soci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" name="CuadroTexto 2"/>
          <p:cNvSpPr txBox="1"/>
          <p:nvPr/>
        </p:nvSpPr>
        <p:spPr>
          <a:xfrm>
            <a:off x="460375" y="1068556"/>
            <a:ext cx="82880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_tradnl" dirty="0" err="1" smtClean="0"/>
              <a:t>Tindrà</a:t>
            </a:r>
            <a:r>
              <a:rPr lang="es-ES_tradnl" dirty="0" smtClean="0"/>
              <a:t> alguna </a:t>
            </a:r>
            <a:r>
              <a:rPr lang="es-ES_tradnl" dirty="0" err="1" smtClean="0"/>
              <a:t>incidència</a:t>
            </a:r>
            <a:r>
              <a:rPr lang="es-ES_tradnl" dirty="0" smtClean="0"/>
              <a:t> el coronavirus en </a:t>
            </a:r>
            <a:r>
              <a:rPr lang="es-ES_tradnl" dirty="0" err="1" smtClean="0"/>
              <a:t>l’economia</a:t>
            </a:r>
            <a:r>
              <a:rPr lang="es-ES_tradnl" dirty="0" smtClean="0"/>
              <a:t>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_tradnl" dirty="0" err="1" smtClean="0"/>
              <a:t>Què</a:t>
            </a:r>
            <a:r>
              <a:rPr lang="es-ES_tradnl" dirty="0" smtClean="0"/>
              <a:t> </a:t>
            </a:r>
            <a:r>
              <a:rPr lang="es-ES_tradnl" dirty="0" err="1" smtClean="0"/>
              <a:t>són</a:t>
            </a:r>
            <a:r>
              <a:rPr lang="es-ES_tradnl" dirty="0" smtClean="0"/>
              <a:t> </a:t>
            </a:r>
            <a:r>
              <a:rPr lang="es-ES_tradnl" dirty="0" err="1" smtClean="0"/>
              <a:t>els</a:t>
            </a:r>
            <a:r>
              <a:rPr lang="es-ES_tradnl" dirty="0" smtClean="0"/>
              <a:t> </a:t>
            </a:r>
            <a:r>
              <a:rPr lang="es-ES_tradnl" dirty="0" err="1" smtClean="0"/>
              <a:t>poders</a:t>
            </a:r>
            <a:r>
              <a:rPr lang="es-ES_tradnl" dirty="0" smtClean="0"/>
              <a:t> </a:t>
            </a:r>
            <a:r>
              <a:rPr lang="es-ES_tradnl" dirty="0" err="1" smtClean="0"/>
              <a:t>públics</a:t>
            </a:r>
            <a:r>
              <a:rPr lang="es-ES_tradnl" dirty="0" smtClean="0"/>
              <a:t>? </a:t>
            </a:r>
            <a:r>
              <a:rPr lang="es-ES_tradnl" dirty="0" err="1" smtClean="0"/>
              <a:t>Estan</a:t>
            </a:r>
            <a:r>
              <a:rPr lang="es-ES_tradnl" dirty="0" smtClean="0"/>
              <a:t> </a:t>
            </a:r>
            <a:r>
              <a:rPr lang="es-ES_tradnl" dirty="0" err="1" smtClean="0"/>
              <a:t>prenent</a:t>
            </a:r>
            <a:r>
              <a:rPr lang="es-ES_tradnl" dirty="0" smtClean="0"/>
              <a:t> mesures?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_tradnl" dirty="0" err="1" smtClean="0"/>
              <a:t>Tots</a:t>
            </a:r>
            <a:r>
              <a:rPr lang="es-ES_tradnl" dirty="0" smtClean="0"/>
              <a:t> </a:t>
            </a:r>
            <a:r>
              <a:rPr lang="es-ES_tradnl" dirty="0" err="1" smtClean="0"/>
              <a:t>els</a:t>
            </a:r>
            <a:r>
              <a:rPr lang="es-ES_tradnl" dirty="0" smtClean="0"/>
              <a:t> </a:t>
            </a:r>
            <a:r>
              <a:rPr lang="es-ES_tradnl" dirty="0" err="1" smtClean="0"/>
              <a:t>negocis</a:t>
            </a:r>
            <a:r>
              <a:rPr lang="es-ES_tradnl" dirty="0" smtClean="0"/>
              <a:t> </a:t>
            </a:r>
            <a:r>
              <a:rPr lang="es-ES_tradnl" dirty="0" err="1" smtClean="0"/>
              <a:t>estan</a:t>
            </a:r>
            <a:r>
              <a:rPr lang="es-ES_tradnl" dirty="0" smtClean="0"/>
              <a:t> </a:t>
            </a:r>
            <a:r>
              <a:rPr lang="es-ES_tradnl" dirty="0" err="1" smtClean="0"/>
              <a:t>tancats</a:t>
            </a:r>
            <a:r>
              <a:rPr lang="es-ES_tradnl" dirty="0" smtClean="0"/>
              <a:t>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_tradnl" dirty="0" err="1" smtClean="0"/>
              <a:t>És</a:t>
            </a:r>
            <a:r>
              <a:rPr lang="es-ES_tradnl" dirty="0" smtClean="0"/>
              <a:t> la primera crisis que </a:t>
            </a:r>
            <a:r>
              <a:rPr lang="es-ES_tradnl" dirty="0" err="1" smtClean="0"/>
              <a:t>viu</a:t>
            </a:r>
            <a:r>
              <a:rPr lang="es-ES_tradnl" dirty="0" smtClean="0"/>
              <a:t> </a:t>
            </a:r>
            <a:r>
              <a:rPr lang="es-ES_tradnl" dirty="0" err="1" smtClean="0"/>
              <a:t>l’economia</a:t>
            </a:r>
            <a:r>
              <a:rPr lang="es-ES_tradnl" dirty="0" smtClean="0"/>
              <a:t>? </a:t>
            </a:r>
            <a:r>
              <a:rPr lang="es-ES_tradnl" dirty="0" err="1" smtClean="0"/>
              <a:t>Quines</a:t>
            </a:r>
            <a:r>
              <a:rPr lang="es-ES_tradnl" dirty="0" smtClean="0"/>
              <a:t> hi ha </a:t>
            </a:r>
            <a:r>
              <a:rPr lang="es-ES_tradnl" dirty="0" err="1" smtClean="0"/>
              <a:t>hagut</a:t>
            </a:r>
            <a:r>
              <a:rPr lang="es-ES_tradnl" dirty="0" smtClean="0"/>
              <a:t> </a:t>
            </a:r>
            <a:r>
              <a:rPr lang="es-ES_tradnl" dirty="0" err="1" smtClean="0"/>
              <a:t>abans</a:t>
            </a:r>
            <a:r>
              <a:rPr lang="es-ES_tradnl" dirty="0" smtClean="0"/>
              <a:t>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_tradnl" dirty="0" smtClean="0"/>
              <a:t>Les </a:t>
            </a:r>
            <a:r>
              <a:rPr lang="es-ES_tradnl" dirty="0" err="1" smtClean="0"/>
              <a:t>empreses</a:t>
            </a:r>
            <a:r>
              <a:rPr lang="es-ES_tradnl" dirty="0" smtClean="0"/>
              <a:t> </a:t>
            </a:r>
            <a:r>
              <a:rPr lang="es-ES_tradnl" dirty="0" err="1" smtClean="0"/>
              <a:t>només</a:t>
            </a:r>
            <a:r>
              <a:rPr lang="es-ES_tradnl" dirty="0" smtClean="0"/>
              <a:t> </a:t>
            </a:r>
            <a:r>
              <a:rPr lang="es-ES_tradnl" dirty="0" err="1" smtClean="0"/>
              <a:t>s’han</a:t>
            </a:r>
            <a:r>
              <a:rPr lang="es-ES_tradnl" dirty="0" smtClean="0"/>
              <a:t> de preocupar </a:t>
            </a:r>
            <a:r>
              <a:rPr lang="es-ES_tradnl" dirty="0" err="1" smtClean="0"/>
              <a:t>pels</a:t>
            </a:r>
            <a:r>
              <a:rPr lang="es-ES_tradnl" dirty="0" smtClean="0"/>
              <a:t> </a:t>
            </a:r>
            <a:r>
              <a:rPr lang="es-ES_tradnl" dirty="0" err="1" smtClean="0"/>
              <a:t>seus</a:t>
            </a:r>
            <a:r>
              <a:rPr lang="es-ES_tradnl" dirty="0" smtClean="0"/>
              <a:t> </a:t>
            </a:r>
            <a:r>
              <a:rPr lang="es-ES_tradnl" dirty="0" err="1" smtClean="0"/>
              <a:t>beneficis</a:t>
            </a:r>
            <a:r>
              <a:rPr lang="es-ES_tradnl" dirty="0" smtClean="0"/>
              <a:t> </a:t>
            </a:r>
            <a:r>
              <a:rPr lang="es-ES_tradnl" dirty="0" err="1" smtClean="0"/>
              <a:t>privats</a:t>
            </a:r>
            <a:r>
              <a:rPr lang="es-ES_tradnl" dirty="0" smtClean="0"/>
              <a:t>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_tradnl" dirty="0" err="1" smtClean="0"/>
              <a:t>Què</a:t>
            </a:r>
            <a:r>
              <a:rPr lang="es-ES_tradnl" dirty="0" smtClean="0"/>
              <a:t> significa ERTE?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_tradnl" dirty="0" smtClean="0"/>
              <a:t>El </a:t>
            </a:r>
            <a:r>
              <a:rPr lang="es-ES_tradnl" dirty="0" err="1" smtClean="0"/>
              <a:t>turisme</a:t>
            </a:r>
            <a:r>
              <a:rPr lang="es-ES_tradnl" dirty="0" smtClean="0"/>
              <a:t> </a:t>
            </a:r>
            <a:r>
              <a:rPr lang="es-ES_tradnl" dirty="0" err="1" smtClean="0"/>
              <a:t>serà</a:t>
            </a:r>
            <a:r>
              <a:rPr lang="es-ES_tradnl" dirty="0" smtClean="0"/>
              <a:t> un sector </a:t>
            </a:r>
            <a:r>
              <a:rPr lang="es-ES_tradnl" dirty="0" err="1" smtClean="0"/>
              <a:t>afectat</a:t>
            </a:r>
            <a:r>
              <a:rPr lang="es-ES_tradnl" dirty="0" smtClean="0"/>
              <a:t> per la crisis del coronavirus? </a:t>
            </a:r>
            <a:r>
              <a:rPr lang="es-ES_tradnl" dirty="0" err="1" smtClean="0"/>
              <a:t>Quin</a:t>
            </a:r>
            <a:r>
              <a:rPr lang="es-ES_tradnl" dirty="0" smtClean="0"/>
              <a:t> pes té a Catalunya?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s-ES_tradnl" dirty="0" smtClean="0"/>
              <a:t>I </a:t>
            </a:r>
            <a:r>
              <a:rPr lang="es-ES_tradnl" dirty="0" err="1" smtClean="0"/>
              <a:t>jo</a:t>
            </a:r>
            <a:r>
              <a:rPr lang="es-ES_tradnl" dirty="0" smtClean="0"/>
              <a:t> </a:t>
            </a:r>
            <a:r>
              <a:rPr lang="es-ES_tradnl" dirty="0" err="1" smtClean="0"/>
              <a:t>què</a:t>
            </a:r>
            <a:r>
              <a:rPr lang="es-ES_tradnl" dirty="0" smtClean="0"/>
              <a:t> </a:t>
            </a:r>
            <a:r>
              <a:rPr lang="es-ES_tradnl" dirty="0" err="1" smtClean="0"/>
              <a:t>puc</a:t>
            </a:r>
            <a:r>
              <a:rPr lang="es-ES_tradnl" dirty="0" smtClean="0"/>
              <a:t> </a:t>
            </a:r>
            <a:r>
              <a:rPr lang="es-ES_tradnl" dirty="0" err="1" smtClean="0"/>
              <a:t>fer</a:t>
            </a:r>
            <a:r>
              <a:rPr lang="es-ES_tradnl" dirty="0" smtClean="0"/>
              <a:t>?</a:t>
            </a:r>
            <a:endParaRPr lang="es-ES_tradnl" dirty="0"/>
          </a:p>
        </p:txBody>
      </p:sp>
      <p:sp>
        <p:nvSpPr>
          <p:cNvPr id="12" name="Títol 10"/>
          <p:cNvSpPr>
            <a:spLocks noGrp="1"/>
          </p:cNvSpPr>
          <p:nvPr>
            <p:ph type="ctrTitle"/>
          </p:nvPr>
        </p:nvSpPr>
        <p:spPr>
          <a:xfrm>
            <a:off x="-108520" y="260648"/>
            <a:ext cx="9616949" cy="642942"/>
          </a:xfrm>
        </p:spPr>
        <p:txBody>
          <a:bodyPr>
            <a:noAutofit/>
          </a:bodyPr>
          <a:lstStyle/>
          <a:p>
            <a:r>
              <a:rPr lang="ca-ES" sz="3600" dirty="0" smtClean="0"/>
              <a:t>Aquí et deixo algunes preguntes!</a:t>
            </a:r>
            <a:endParaRPr lang="ca-ES" sz="3600" dirty="0"/>
          </a:p>
        </p:txBody>
      </p:sp>
    </p:spTree>
    <p:extLst>
      <p:ext uri="{BB962C8B-B14F-4D97-AF65-F5344CB8AC3E}">
        <p14:creationId xmlns:p14="http://schemas.microsoft.com/office/powerpoint/2010/main" val="74164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C:\Users\alahiguera\Desktop\Logos AODL\logoLHPositiuColorC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143644"/>
            <a:ext cx="1033025" cy="4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5" descr="C:\Users\alahiguera\Desktop\Logos AODL\soc_1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6286520"/>
            <a:ext cx="2064931" cy="2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tge 6" descr="C:\Users\alahiguera\Desktop\Logos AODL\Generalitat 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6286520"/>
            <a:ext cx="1343025" cy="3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C:\Users\alahiguera\Desktop\Logos AODL\sep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6286520"/>
            <a:ext cx="1756587" cy="3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8" descr="C:\Users\alahiguera\Desktop\Logos AODL\FSE_amb_lem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6286520"/>
            <a:ext cx="1683267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AutoShape 2" descr="Resultat d'imatges per a &quot;relacion de soci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3732" name="AutoShape 4" descr="Resultat d'imatges per a &quot;relacion de soci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3734" name="AutoShape 6" descr="Resultat d'imatges per a &quot;relacion de soci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230" y="1412776"/>
            <a:ext cx="8648938" cy="3603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C:\Users\alahiguera\Desktop\Logos AODL\logoLHPositiuColorC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143644"/>
            <a:ext cx="1033025" cy="4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5" descr="C:\Users\alahiguera\Desktop\Logos AODL\soc_1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6286520"/>
            <a:ext cx="2064931" cy="2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tge 6" descr="C:\Users\alahiguera\Desktop\Logos AODL\Generalitat 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6286520"/>
            <a:ext cx="1343025" cy="3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C:\Users\alahiguera\Desktop\Logos AODL\sep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6286520"/>
            <a:ext cx="1756587" cy="3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8" descr="C:\Users\alahiguera\Desktop\Logos AODL\FSE_amb_lem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6286520"/>
            <a:ext cx="1683267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314818" y="1183925"/>
            <a:ext cx="41551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4000" b="1" dirty="0" smtClean="0"/>
              <a:t>Molt aviat ens veiem en persona!</a:t>
            </a:r>
          </a:p>
          <a:p>
            <a:r>
              <a:rPr lang="ca-ES" sz="4000" b="1" dirty="0" smtClean="0"/>
              <a:t>Una forta abraçada des de Gornal Activa!</a:t>
            </a:r>
            <a:endParaRPr lang="ca-ES" sz="4000" b="1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758" y="1206294"/>
            <a:ext cx="3076185" cy="3981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C:\Users\alahiguera\Desktop\Logos AODL\logoLHPositiuColorC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143644"/>
            <a:ext cx="1033025" cy="4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5" descr="C:\Users\alahiguera\Desktop\Logos AODL\soc_1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6286520"/>
            <a:ext cx="2064931" cy="2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tge 6" descr="C:\Users\alahiguera\Desktop\Logos AODL\Generalitat 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6286520"/>
            <a:ext cx="1343025" cy="3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C:\Users\alahiguera\Desktop\Logos AODL\sep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6286520"/>
            <a:ext cx="1756587" cy="3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8" descr="C:\Users\alahiguera\Desktop\Logos AODL\FSE_amb_lem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6286520"/>
            <a:ext cx="1683267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AutoShape 2" descr="Resultat d'imatges per a &quot;empres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6084" name="AutoShape 4" descr="Resultat d'imatges per a &quot;empres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364" y="692696"/>
            <a:ext cx="6965475" cy="52173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C:\Users\alahiguera\Desktop\Logos AODL\logoLHPositiuColorC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143644"/>
            <a:ext cx="1033025" cy="4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5" descr="C:\Users\alahiguera\Desktop\Logos AODL\soc_1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6286520"/>
            <a:ext cx="2064931" cy="2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tge 6" descr="C:\Users\alahiguera\Desktop\Logos AODL\Generalitat 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6286520"/>
            <a:ext cx="1343025" cy="3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C:\Users\alahiguera\Desktop\Logos AODL\sep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6286520"/>
            <a:ext cx="1756587" cy="3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8" descr="C:\Users\alahiguera\Desktop\Logos AODL\FSE_amb_lem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6286520"/>
            <a:ext cx="1683267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AutoShape 2" descr="Resultat d'imatges per a &quot;empres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6084" name="AutoShape 4" descr="Resultat d'imatges per a &quot;empres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1364" y="692696"/>
            <a:ext cx="6965475" cy="5217383"/>
          </a:xfrm>
          <a:prstGeom prst="rect">
            <a:avLst/>
          </a:prstGeom>
        </p:spPr>
      </p:pic>
      <p:sp>
        <p:nvSpPr>
          <p:cNvPr id="12" name="QuadreDeText 11"/>
          <p:cNvSpPr txBox="1"/>
          <p:nvPr/>
        </p:nvSpPr>
        <p:spPr>
          <a:xfrm>
            <a:off x="1105800" y="717717"/>
            <a:ext cx="62211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chemeClr val="bg1"/>
                </a:solidFill>
              </a:rPr>
              <a:t>Com ja sabeu, portem uns dies confinats per un maleït virus. Aquest virus ens afectarà a la salut, però l’acabarem vencent. Avui us voldria parlar de què passarà amb les empreses i l’economia un cop haguem guanyat al virus.</a:t>
            </a:r>
          </a:p>
          <a:p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1310357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C:\Users\alahiguera\Desktop\Logos AODL\logoLHPositiuColorC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143644"/>
            <a:ext cx="1033025" cy="4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5" descr="C:\Users\alahiguera\Desktop\Logos AODL\soc_1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6286520"/>
            <a:ext cx="2064931" cy="2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tge 6" descr="C:\Users\alahiguera\Desktop\Logos AODL\Generalitat 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6286520"/>
            <a:ext cx="1343025" cy="3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C:\Users\alahiguera\Desktop\Logos AODL\sep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6286520"/>
            <a:ext cx="1756587" cy="3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8" descr="C:\Users\alahiguera\Desktop\Logos AODL\FSE_amb_lem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6286520"/>
            <a:ext cx="1683267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AutoShape 2" descr="Resultat d'imatges per a &quot;empres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6084" name="AutoShape 4" descr="Resultat d'imatges per a &quot;empres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2" name="QuadreDeText 11"/>
          <p:cNvSpPr txBox="1"/>
          <p:nvPr/>
        </p:nvSpPr>
        <p:spPr>
          <a:xfrm>
            <a:off x="3071802" y="285728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sz="2800" b="1" dirty="0" smtClean="0"/>
          </a:p>
          <a:p>
            <a:endParaRPr lang="ca-ES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375" y="536239"/>
            <a:ext cx="8370407" cy="523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13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C:\Users\alahiguera\Desktop\Logos AODL\logoLHPositiuColorC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143644"/>
            <a:ext cx="1033025" cy="4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5" descr="C:\Users\alahiguera\Desktop\Logos AODL\soc_1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6286520"/>
            <a:ext cx="2064931" cy="2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tge 6" descr="C:\Users\alahiguera\Desktop\Logos AODL\Generalitat 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6286520"/>
            <a:ext cx="1343025" cy="3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C:\Users\alahiguera\Desktop\Logos AODL\sep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6286520"/>
            <a:ext cx="1756587" cy="3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8" descr="C:\Users\alahiguera\Desktop\Logos AODL\FSE_amb_lem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6286520"/>
            <a:ext cx="1683267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AutoShape 2" descr="Resultat d'imatges per a &quot;empres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6084" name="AutoShape 4" descr="Resultat d'imatges per a &quot;empres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12" name="QuadreDeText 11"/>
          <p:cNvSpPr txBox="1"/>
          <p:nvPr/>
        </p:nvSpPr>
        <p:spPr>
          <a:xfrm>
            <a:off x="3071802" y="285728"/>
            <a:ext cx="18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sz="2800" b="1" dirty="0" smtClean="0"/>
          </a:p>
          <a:p>
            <a:endParaRPr lang="ca-ES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375" y="536239"/>
            <a:ext cx="8370407" cy="5231504"/>
          </a:xfrm>
          <a:prstGeom prst="rect">
            <a:avLst/>
          </a:prstGeom>
        </p:spPr>
      </p:pic>
      <p:sp>
        <p:nvSpPr>
          <p:cNvPr id="11" name="QuadreDeText 11"/>
          <p:cNvSpPr txBox="1"/>
          <p:nvPr/>
        </p:nvSpPr>
        <p:spPr>
          <a:xfrm>
            <a:off x="730794" y="586323"/>
            <a:ext cx="62211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>
                <a:solidFill>
                  <a:schemeClr val="bg1"/>
                </a:solidFill>
              </a:rPr>
              <a:t>En el nostre país les empreses són els principals actors de producció en l’economia. Donen feina als ciutadans i generen llocs de treball. </a:t>
            </a:r>
          </a:p>
          <a:p>
            <a:r>
              <a:rPr lang="ca-ES" sz="2800" b="1" dirty="0" smtClean="0">
                <a:solidFill>
                  <a:schemeClr val="bg1"/>
                </a:solidFill>
              </a:rPr>
              <a:t>Tot i tenir propietaris privats, han de procurar per a la millora de la societat, i estan sotmeses a les lleis promulgades per l’Estat.</a:t>
            </a:r>
          </a:p>
          <a:p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1058229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C:\Users\alahiguera\Desktop\Logos AODL\logoLHPositiuColorC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143644"/>
            <a:ext cx="1033025" cy="4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5" descr="C:\Users\alahiguera\Desktop\Logos AODL\soc_1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6286520"/>
            <a:ext cx="2064931" cy="2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tge 6" descr="C:\Users\alahiguera\Desktop\Logos AODL\Generalitat 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6286520"/>
            <a:ext cx="1343025" cy="3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C:\Users\alahiguera\Desktop\Logos AODL\sep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6286520"/>
            <a:ext cx="1756587" cy="3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8" descr="C:\Users\alahiguera\Desktop\Logos AODL\FSE_amb_lem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6286520"/>
            <a:ext cx="1683267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AutoShape 2" descr="Resultat d'imatges per a &quot;empres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6084" name="AutoShape 4" descr="Resultat d'imatges per a &quot;empres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1960" y="3263979"/>
            <a:ext cx="4555121" cy="2564731"/>
          </a:xfrm>
          <a:prstGeom prst="rect">
            <a:avLst/>
          </a:prstGeom>
        </p:spPr>
      </p:pic>
      <p:sp>
        <p:nvSpPr>
          <p:cNvPr id="10" name="QuadreDeText 11"/>
          <p:cNvSpPr txBox="1"/>
          <p:nvPr/>
        </p:nvSpPr>
        <p:spPr>
          <a:xfrm>
            <a:off x="730794" y="586323"/>
            <a:ext cx="72975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/>
              <a:t>És per això que el Govern d’Espanya ha decidit tancar temporalment alguns negocis, per prioritzar la salut de la gent. </a:t>
            </a:r>
          </a:p>
          <a:p>
            <a:r>
              <a:rPr lang="ca-ES" sz="2800" b="1" dirty="0" smtClean="0"/>
              <a:t>Quanta menys gent hi hagi el carrer menys possibilitat de contagi.</a:t>
            </a:r>
            <a:endParaRPr lang="ca-ES" sz="2800" dirty="0"/>
          </a:p>
        </p:txBody>
      </p:sp>
    </p:spTree>
    <p:extLst>
      <p:ext uri="{BB962C8B-B14F-4D97-AF65-F5344CB8AC3E}">
        <p14:creationId xmlns:p14="http://schemas.microsoft.com/office/powerpoint/2010/main" val="85372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C:\Users\alahiguera\Desktop\Logos AODL\logoLHPositiuColorCe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143644"/>
            <a:ext cx="1033025" cy="4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5" descr="C:\Users\alahiguera\Desktop\Logos AODL\soc_1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6286520"/>
            <a:ext cx="2064931" cy="2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tge 6" descr="C:\Users\alahiguera\Desktop\Logos AODL\Generalitat 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6286520"/>
            <a:ext cx="1343025" cy="3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C:\Users\alahiguera\Desktop\Logos AODL\sep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6286520"/>
            <a:ext cx="1756587" cy="3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8" descr="C:\Users\alahiguera\Desktop\Logos AODL\FSE_amb_lem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6286520"/>
            <a:ext cx="1683267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AutoShape 2" descr="Resultat d'imatges per a &quot;empres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6084" name="AutoShape 4" descr="Resultat d'imatges per a &quot;empres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433" y="175990"/>
            <a:ext cx="4070565" cy="30529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686" y="3356992"/>
            <a:ext cx="4038311" cy="2485114"/>
          </a:xfrm>
          <a:prstGeom prst="rect">
            <a:avLst/>
          </a:prstGeom>
        </p:spPr>
      </p:pic>
      <p:sp>
        <p:nvSpPr>
          <p:cNvPr id="12" name="QuadreDeText 11"/>
          <p:cNvSpPr txBox="1"/>
          <p:nvPr/>
        </p:nvSpPr>
        <p:spPr>
          <a:xfrm>
            <a:off x="5148065" y="404664"/>
            <a:ext cx="37504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800" b="1" dirty="0" smtClean="0"/>
              <a:t>Ha permès l’obertura d’aquells establiments de primera necessitat: supermercats i farmàcies.</a:t>
            </a:r>
          </a:p>
          <a:p>
            <a:r>
              <a:rPr lang="ca-ES" sz="2800" b="1" dirty="0" smtClean="0"/>
              <a:t>Pensa que si no poguéssim menjar, encara que no estiguéssim malalts, també ens moriríem.</a:t>
            </a:r>
            <a:endParaRPr lang="ca-E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C:\Users\alahiguera\Desktop\Logos AODL\logoLHPositiuColorCen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143644"/>
            <a:ext cx="1033025" cy="4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5" descr="C:\Users\alahiguera\Desktop\Logos AODL\soc_1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6286520"/>
            <a:ext cx="2064931" cy="2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tge 6" descr="C:\Users\alahiguera\Desktop\Logos AODL\Generalitat 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6286520"/>
            <a:ext cx="1343025" cy="3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C:\Users\alahiguera\Desktop\Logos AODL\sep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6286520"/>
            <a:ext cx="1756587" cy="3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8" descr="C:\Users\alahiguera\Desktop\Logos AODL\FSE_amb_lema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6286520"/>
            <a:ext cx="1683267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QuadreDeText 11"/>
          <p:cNvSpPr txBox="1"/>
          <p:nvPr/>
        </p:nvSpPr>
        <p:spPr>
          <a:xfrm>
            <a:off x="1763688" y="1772816"/>
            <a:ext cx="5887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200" b="1" dirty="0" smtClean="0"/>
              <a:t>I què passarà després?</a:t>
            </a:r>
            <a:endParaRPr lang="ca-ES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 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C:\Users\alahiguera\Desktop\Logos AODL\logoLHPositiuColorCen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6143644"/>
            <a:ext cx="1033025" cy="446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tge 5" descr="C:\Users\alahiguera\Desktop\Logos AODL\soc_1l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6286520"/>
            <a:ext cx="2064931" cy="27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tge 6" descr="C:\Users\alahiguera\Desktop\Logos AODL\Generalitat 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6286520"/>
            <a:ext cx="1343025" cy="34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tge 7" descr="C:\Users\alahiguera\Desktop\Logos AODL\sep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6286520"/>
            <a:ext cx="1756587" cy="37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tge 8" descr="C:\Users\alahiguera\Desktop\Logos AODL\FSE_amb_lema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6286520"/>
            <a:ext cx="1683267" cy="3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QuadreDeText 11"/>
          <p:cNvSpPr txBox="1"/>
          <p:nvPr/>
        </p:nvSpPr>
        <p:spPr>
          <a:xfrm>
            <a:off x="467544" y="764704"/>
            <a:ext cx="47473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600" b="1" dirty="0" smtClean="0"/>
              <a:t>Doncs aquesta és la gran pregunta, els economistes no som endevins, i l’únic que podem fer és preveure com pot ser el futur, havent estudiat abans el passat.</a:t>
            </a:r>
            <a:endParaRPr lang="ca-ES" sz="3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4106" y="2204864"/>
            <a:ext cx="3254845" cy="361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86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bbl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2"/>
    </p:bldLst>
  </p:timing>
</p:sld>
</file>

<file path=ppt/theme/theme1.xml><?xml version="1.0" encoding="utf-8"?>
<a:theme xmlns:a="http://schemas.openxmlformats.org/drawingml/2006/main" name="Insigni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nsignia">
      <a:majorFont>
        <a:latin typeface="Impact" panose="020B0806030902050204"/>
        <a:ea typeface=""/>
        <a:cs typeface=""/>
      </a:majorFont>
      <a:minorFont>
        <a:latin typeface="Gill Sans MT" panose="020B0502020104020203"/>
        <a:ea typeface=""/>
        <a:cs typeface=""/>
      </a:minorFont>
    </a:fontScheme>
    <a:fmtScheme name="Insigni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862</TotalTime>
  <Words>597</Words>
  <Application>Microsoft Macintosh PowerPoint</Application>
  <PresentationFormat>Presentación en pantalla (4:3)</PresentationFormat>
  <Paragraphs>51</Paragraphs>
  <Slides>17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Calibri</vt:lpstr>
      <vt:lpstr>Gill Sans MT</vt:lpstr>
      <vt:lpstr>Impact</vt:lpstr>
      <vt:lpstr>Arial</vt:lpstr>
      <vt:lpstr>Insignia</vt:lpstr>
      <vt:lpstr>el coronavirus i la seva afectació a les empreses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Conseqüències esperades:</vt:lpstr>
      <vt:lpstr>Presentación de PowerPoint</vt:lpstr>
      <vt:lpstr>Presentación de PowerPoint</vt:lpstr>
      <vt:lpstr>Presentación de PowerPoint</vt:lpstr>
      <vt:lpstr>Presentación de PowerPoint</vt:lpstr>
      <vt:lpstr>Aquí et deixo algunes preguntes!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 ECONÒMIC</dc:title>
  <dc:creator>ccatalan</dc:creator>
  <cp:lastModifiedBy>cesantx@gmail.com</cp:lastModifiedBy>
  <cp:revision>77</cp:revision>
  <dcterms:created xsi:type="dcterms:W3CDTF">2020-02-03T16:15:09Z</dcterms:created>
  <dcterms:modified xsi:type="dcterms:W3CDTF">2020-03-27T10:32:45Z</dcterms:modified>
</cp:coreProperties>
</file>