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embeddedFontLst>
    <p:embeddedFont>
      <p:font typeface="Century Gothic" pitchFamily="34" charset="0"/>
      <p:regular r:id="rId18"/>
      <p:bold r:id="rId19"/>
      <p:italic r:id="rId20"/>
      <p:boldItalic r:id="rId21"/>
    </p:embeddedFont>
    <p:embeddedFont>
      <p:font typeface="Verdana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74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51432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4791075" y="6480175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457200" y="6481763"/>
            <a:ext cx="4259263" cy="30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 rot="5400000">
            <a:off x="2286000" y="53975"/>
            <a:ext cx="45720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 rot="5400000">
            <a:off x="4991100" y="2171700"/>
            <a:ext cx="5486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 rot="5400000">
            <a:off x="838200" y="0"/>
            <a:ext cx="54864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 con título" type="objTx">
  <p:cSld name="OBJECT_WITH_CAPTION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 rot="-5400000">
            <a:off x="-2295144" y="2882264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18288" lvl="0" algn="r">
              <a:spcBef>
                <a:spcPts val="0"/>
              </a:spcBef>
              <a:spcAft>
                <a:spcPts val="0"/>
              </a:spcAft>
              <a:buClr>
                <a:srgbClr val="FF5C9C"/>
              </a:buClr>
              <a:buSzPts val="2900"/>
              <a:buFont typeface="Century Gothic"/>
              <a:buNone/>
              <a:defRPr sz="29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1135856" y="367664"/>
            <a:ext cx="24384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1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2"/>
          </p:nvPr>
        </p:nvSpPr>
        <p:spPr>
          <a:xfrm>
            <a:off x="3651250" y="320040"/>
            <a:ext cx="5276088" cy="598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SzPts val="2400"/>
              <a:buChar char="⦿"/>
              <a:defRPr sz="3000"/>
            </a:lvl1pPr>
            <a:lvl2pPr marL="914400" lvl="1" indent="-385444" algn="l">
              <a:spcBef>
                <a:spcPts val="520"/>
              </a:spcBef>
              <a:spcAft>
                <a:spcPts val="0"/>
              </a:spcAft>
              <a:buSzPts val="2470"/>
              <a:buChar char="›"/>
              <a:defRPr sz="26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78563" y="6556375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1135063" y="6556375"/>
            <a:ext cx="51435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410575" y="6556375"/>
            <a:ext cx="503238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57200" y="172243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6068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marL="914400" lvl="1" indent="-373380" algn="l">
              <a:spcBef>
                <a:spcPts val="480"/>
              </a:spcBef>
              <a:spcAft>
                <a:spcPts val="0"/>
              </a:spcAft>
              <a:buSzPts val="2280"/>
              <a:buChar char="›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4648200" y="172243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6068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marL="914400" lvl="1" indent="-373380" algn="l">
              <a:spcBef>
                <a:spcPts val="480"/>
              </a:spcBef>
              <a:spcAft>
                <a:spcPts val="0"/>
              </a:spcAft>
              <a:buSzPts val="2280"/>
              <a:buChar char="›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 rot="-54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>
            <a:gsLst>
              <a:gs pos="0">
                <a:srgbClr val="B2004A"/>
              </a:gs>
              <a:gs pos="60000">
                <a:srgbClr val="FF0082"/>
              </a:gs>
              <a:gs pos="100000">
                <a:srgbClr val="FF66A4"/>
              </a:gs>
            </a:gsLst>
            <a:lin ang="15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36576"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71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1371600" y="6011863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1371600" y="5649913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391525" y="5753100"/>
            <a:ext cx="5032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bg>
      <p:bgPr>
        <a:gradFill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 scaled="0"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rot="10800000" flipH="1">
            <a:off x="6350" y="6351"/>
            <a:ext cx="9131300" cy="6837363"/>
          </a:xfrm>
          <a:prstGeom prst="rtTriangle">
            <a:avLst/>
          </a:prstGeom>
          <a:gradFill>
            <a:gsLst>
              <a:gs pos="0">
                <a:srgbClr val="D2D2D2">
                  <a:alpha val="9803"/>
                </a:srgbClr>
              </a:gs>
              <a:gs pos="70000">
                <a:srgbClr val="D2D2D2">
                  <a:alpha val="7843"/>
                </a:srgbClr>
              </a:gs>
              <a:gs pos="100000">
                <a:srgbClr val="D2D2D2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6"/>
          <p:cNvSpPr/>
          <p:nvPr/>
        </p:nvSpPr>
        <p:spPr>
          <a:xfrm rot="-5400000" flipH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>
            <a:gsLst>
              <a:gs pos="0">
                <a:srgbClr val="B2004A"/>
              </a:gs>
              <a:gs pos="60000">
                <a:srgbClr val="FF0082"/>
              </a:gs>
              <a:gs pos="100000">
                <a:srgbClr val="FF66A4"/>
              </a:gs>
            </a:gsLst>
            <a:lin ang="15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44;p6"/>
          <p:cNvCxnSpPr/>
          <p:nvPr/>
        </p:nvCxnSpPr>
        <p:spPr>
          <a:xfrm rot="10800000">
            <a:off x="6469063" y="9525"/>
            <a:ext cx="2673350" cy="1900238"/>
          </a:xfrm>
          <a:prstGeom prst="straightConnector1">
            <a:avLst/>
          </a:prstGeom>
          <a:noFill/>
          <a:ln w="9525" cap="rnd" cmpd="sng">
            <a:solidFill>
              <a:srgbClr val="C5C5C5">
                <a:alpha val="4470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" name="Google Shape;45;p6"/>
          <p:cNvCxnSpPr/>
          <p:nvPr/>
        </p:nvCxnSpPr>
        <p:spPr>
          <a:xfrm rot="10800000" flipH="1">
            <a:off x="0" y="6350"/>
            <a:ext cx="9137650" cy="6845300"/>
          </a:xfrm>
          <a:prstGeom prst="straightConnector1">
            <a:avLst/>
          </a:prstGeom>
          <a:noFill/>
          <a:ln w="9525" cap="rnd" cmpd="sng">
            <a:solidFill>
              <a:srgbClr val="BEBEBE">
                <a:alpha val="3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5C9C"/>
              </a:buClr>
              <a:buSzPts val="3600"/>
              <a:buFont typeface="Century Gothic"/>
              <a:buNone/>
              <a:defRPr sz="36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71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6956425" y="6477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2619375" y="6481763"/>
            <a:ext cx="4260850" cy="30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8450263" y="809625"/>
            <a:ext cx="503237" cy="30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ació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 rot="-5400000">
            <a:off x="-2295358" y="2834288"/>
            <a:ext cx="6153912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3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 rot="-5400000">
            <a:off x="146758" y="1508980"/>
            <a:ext cx="3017520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9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 rot="-5400000">
            <a:off x="146758" y="4645372"/>
            <a:ext cx="3017520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9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3"/>
          </p:nvPr>
        </p:nvSpPr>
        <p:spPr>
          <a:xfrm>
            <a:off x="2022230" y="290732"/>
            <a:ext cx="685800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marL="914400" lvl="1" indent="-349250" algn="l">
              <a:spcBef>
                <a:spcPts val="400"/>
              </a:spcBef>
              <a:spcAft>
                <a:spcPts val="0"/>
              </a:spcAft>
              <a:buSzPts val="1900"/>
              <a:buChar char="›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4"/>
          </p:nvPr>
        </p:nvSpPr>
        <p:spPr>
          <a:xfrm>
            <a:off x="2022230" y="3427124"/>
            <a:ext cx="685800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marL="914400" lvl="1" indent="-349250" algn="l">
              <a:spcBef>
                <a:spcPts val="400"/>
              </a:spcBef>
              <a:spcAft>
                <a:spcPts val="0"/>
              </a:spcAft>
              <a:buSzPts val="1900"/>
              <a:buChar char="›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4791075" y="6481763"/>
            <a:ext cx="2130425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457200" y="6481763"/>
            <a:ext cx="426085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7589838" y="6483350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bg>
      <p:bgPr>
        <a:gradFill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 scaled="0"/>
        </a:gra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 rot="-5400000">
            <a:off x="-2523744" y="2894096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5C9C"/>
              </a:buClr>
              <a:buSzPts val="3000"/>
              <a:buFont typeface="Century Gothic"/>
              <a:buNone/>
              <a:defRPr sz="3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1138237" y="373966"/>
            <a:ext cx="7333488" cy="5486400"/>
          </a:xfrm>
          <a:prstGeom prst="rect">
            <a:avLst/>
          </a:prstGeom>
          <a:solidFill>
            <a:srgbClr val="4A4A4A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380"/>
              </a:spcBef>
              <a:spcAft>
                <a:spcPts val="0"/>
              </a:spcAft>
              <a:buClr>
                <a:srgbClr val="FF90B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1143000" y="5867400"/>
            <a:ext cx="7333488" cy="685800"/>
          </a:xfrm>
          <a:prstGeom prst="rect">
            <a:avLst/>
          </a:prstGeom>
          <a:solidFill>
            <a:schemeClr val="accent1">
              <a:alpha val="14901"/>
            </a:schemeClr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300990" algn="l">
              <a:spcBef>
                <a:spcPts val="240"/>
              </a:spcBef>
              <a:spcAft>
                <a:spcPts val="0"/>
              </a:spcAft>
              <a:buSzPts val="1140"/>
              <a:buChar char="›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6108700" y="6556375"/>
            <a:ext cx="210185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1169988" y="6557963"/>
            <a:ext cx="4948237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8216900" y="6556375"/>
            <a:ext cx="366713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47"/>
            </a:gs>
            <a:gs pos="60001">
              <a:srgbClr val="626262"/>
            </a:gs>
            <a:gs pos="100000">
              <a:srgbClr val="8C8C8C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>
            <a:gsLst>
              <a:gs pos="0">
                <a:srgbClr val="D2D2D2">
                  <a:alpha val="9803"/>
                </a:srgbClr>
              </a:gs>
              <a:gs pos="70000">
                <a:srgbClr val="D2D2D2">
                  <a:alpha val="7843"/>
                </a:srgbClr>
              </a:gs>
              <a:gs pos="100000">
                <a:srgbClr val="D2D2D2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Google Shape;7;p1"/>
          <p:cNvCxnSpPr/>
          <p:nvPr/>
        </p:nvCxnSpPr>
        <p:spPr>
          <a:xfrm>
            <a:off x="0" y="6350"/>
            <a:ext cx="9137650" cy="6845300"/>
          </a:xfrm>
          <a:prstGeom prst="straightConnector1">
            <a:avLst/>
          </a:prstGeom>
          <a:noFill/>
          <a:ln w="9525" cap="rnd" cmpd="sng">
            <a:solidFill>
              <a:srgbClr val="BEBEBE">
                <a:alpha val="3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" name="Google Shape;8;p1"/>
          <p:cNvCxnSpPr/>
          <p:nvPr/>
        </p:nvCxnSpPr>
        <p:spPr>
          <a:xfrm flipH="1">
            <a:off x="6469063" y="4948238"/>
            <a:ext cx="2673350" cy="1900237"/>
          </a:xfrm>
          <a:prstGeom prst="straightConnector1">
            <a:avLst/>
          </a:prstGeom>
          <a:noFill/>
          <a:ln w="9525" cap="rnd" cmpd="sng">
            <a:solidFill>
              <a:srgbClr val="C5C5C5">
                <a:alpha val="4470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5444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rgbClr val="FF90B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S2KTY9e6p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hyperlink" Target="https://youtu.be/nMihYcVhgI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LxKRdUM81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hyperlink" Target="https://youtu.be/UDaOEtcILX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om%C3%A1s_de_Zumalac%C3%A1rregu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5q-tc60t8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4YUnRvE2n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BJyPCbV_l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51wJiB5qJ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7U6YQUUPm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599C"/>
                </a:solidFill>
              </a:rPr>
              <a:t>SPANISH OMELETTE</a:t>
            </a:r>
            <a:endParaRPr>
              <a:solidFill>
                <a:srgbClr val="FF599C"/>
              </a:solidFill>
            </a:endParaRPr>
          </a:p>
        </p:txBody>
      </p:sp>
      <p:pic>
        <p:nvPicPr>
          <p:cNvPr id="93" name="Google Shape;93;p13" descr="descarga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1828800"/>
            <a:ext cx="44958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599C"/>
                </a:solidFill>
              </a:rPr>
              <a:t>PREPARATION</a:t>
            </a:r>
            <a:br>
              <a:rPr lang="en-US" sz="3600">
                <a:solidFill>
                  <a:srgbClr val="FF599C"/>
                </a:solidFill>
              </a:rPr>
            </a:br>
            <a:endParaRPr sz="3600">
              <a:solidFill>
                <a:srgbClr val="FF599C"/>
              </a:solidFill>
            </a:endParaRPr>
          </a:p>
        </p:txBody>
      </p:sp>
      <p:sp>
        <p:nvSpPr>
          <p:cNvPr id="167" name="Google Shape;167;p22"/>
          <p:cNvSpPr txBox="1">
            <a:spLocks noGrp="1"/>
          </p:cNvSpPr>
          <p:nvPr>
            <p:ph type="body" idx="1"/>
          </p:nvPr>
        </p:nvSpPr>
        <p:spPr>
          <a:xfrm>
            <a:off x="457200" y="1722438"/>
            <a:ext cx="3581400" cy="315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8056" lvl="0" indent="-38404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16"/>
              <a:buFont typeface="Noto Sans Symbols"/>
              <a:buChar char="⦿"/>
            </a:pPr>
            <a:r>
              <a:rPr lang="en-US" sz="2520" b="1">
                <a:solidFill>
                  <a:schemeClr val="accent1"/>
                </a:solidFill>
              </a:rPr>
              <a:t>Procedure 6 </a:t>
            </a:r>
            <a:r>
              <a:rPr lang="en-US" sz="2520">
                <a:solidFill>
                  <a:schemeClr val="accent1"/>
                </a:solidFill>
              </a:rPr>
              <a:t>:</a:t>
            </a:r>
            <a:endParaRPr/>
          </a:p>
          <a:p>
            <a:pPr marL="448056" lvl="0" indent="-384047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SzPts val="2016"/>
              <a:buFont typeface="Noto Sans Symbols"/>
              <a:buChar char="⦿"/>
            </a:pPr>
            <a:r>
              <a:rPr lang="en-US" sz="2520"/>
              <a:t>We put the ingredients in a frying pan with olive oil and a pinch of salt. They need 20-25 minutes so as to be well cooked.</a:t>
            </a:r>
            <a:endParaRPr sz="2520"/>
          </a:p>
        </p:txBody>
      </p:sp>
      <p:pic>
        <p:nvPicPr>
          <p:cNvPr id="168" name="Google Shape;168;p22" descr="mq2 (2).jpg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495800" y="1981200"/>
            <a:ext cx="3962400" cy="286226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/>
          <p:nvPr/>
        </p:nvSpPr>
        <p:spPr>
          <a:xfrm>
            <a:off x="1828800" y="5410200"/>
            <a:ext cx="3300413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https://youtu.be/IS2KTY9e6pw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599C"/>
                </a:solidFill>
              </a:rPr>
              <a:t>PREPARATION</a:t>
            </a:r>
            <a:br>
              <a:rPr lang="en-US" sz="3600">
                <a:solidFill>
                  <a:srgbClr val="FF599C"/>
                </a:solidFill>
              </a:rPr>
            </a:br>
            <a:endParaRPr sz="3600">
              <a:solidFill>
                <a:srgbClr val="FF599C"/>
              </a:solidFill>
            </a:endParaRPr>
          </a:p>
        </p:txBody>
      </p:sp>
      <p:sp>
        <p:nvSpPr>
          <p:cNvPr id="175" name="Google Shape;175;p23"/>
          <p:cNvSpPr txBox="1">
            <a:spLocks noGrp="1"/>
          </p:cNvSpPr>
          <p:nvPr>
            <p:ph type="body" idx="1"/>
          </p:nvPr>
        </p:nvSpPr>
        <p:spPr>
          <a:xfrm>
            <a:off x="457200" y="1722438"/>
            <a:ext cx="3581400" cy="315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8056" lvl="0" indent="-38404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32"/>
              <a:buFont typeface="Noto Sans Symbols"/>
              <a:buChar char="⦿"/>
            </a:pPr>
            <a:r>
              <a:rPr lang="en-US" sz="2790" b="1">
                <a:solidFill>
                  <a:schemeClr val="accent1"/>
                </a:solidFill>
              </a:rPr>
              <a:t>Procedure 7 </a:t>
            </a:r>
            <a:r>
              <a:rPr lang="en-US" sz="2790">
                <a:solidFill>
                  <a:schemeClr val="accent1"/>
                </a:solidFill>
              </a:rPr>
              <a:t>:</a:t>
            </a:r>
            <a:endParaRPr/>
          </a:p>
          <a:p>
            <a:pPr marL="448056" lvl="0" indent="-384047" algn="l" rtl="0">
              <a:lnSpc>
                <a:spcPct val="80000"/>
              </a:lnSpc>
              <a:spcBef>
                <a:spcPts val="558"/>
              </a:spcBef>
              <a:spcAft>
                <a:spcPts val="0"/>
              </a:spcAft>
              <a:buSzPts val="2232"/>
              <a:buFont typeface="Noto Sans Symbols"/>
              <a:buChar char="⦿"/>
            </a:pPr>
            <a:r>
              <a:rPr lang="en-US" sz="2790"/>
              <a:t>Meanwhile we crack and beat the eggs with a fork in a bowl.</a:t>
            </a:r>
            <a:endParaRPr/>
          </a:p>
          <a:p>
            <a:pPr marL="448056" lvl="0" indent="-384047" algn="l" rtl="0">
              <a:lnSpc>
                <a:spcPct val="80000"/>
              </a:lnSpc>
              <a:spcBef>
                <a:spcPts val="558"/>
              </a:spcBef>
              <a:spcAft>
                <a:spcPts val="0"/>
              </a:spcAft>
              <a:buSzPts val="2232"/>
              <a:buFont typeface="Noto Sans Symbols"/>
              <a:buChar char="⦿"/>
            </a:pPr>
            <a:r>
              <a:rPr lang="en-US" sz="2790"/>
              <a:t>We also add a pinch of salt</a:t>
            </a:r>
            <a:endParaRPr sz="2790"/>
          </a:p>
        </p:txBody>
      </p:sp>
      <p:pic>
        <p:nvPicPr>
          <p:cNvPr id="176" name="Google Shape;176;p23" descr="6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1371600"/>
            <a:ext cx="4572000" cy="4129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599C"/>
                </a:solidFill>
              </a:rPr>
              <a:t>PREPARATION</a:t>
            </a:r>
            <a:br>
              <a:rPr lang="en-US" sz="3600">
                <a:solidFill>
                  <a:srgbClr val="FF599C"/>
                </a:solidFill>
              </a:rPr>
            </a:br>
            <a:endParaRPr sz="3600">
              <a:solidFill>
                <a:srgbClr val="FF599C"/>
              </a:solidFill>
            </a:endParaRPr>
          </a:p>
        </p:txBody>
      </p:sp>
      <p:sp>
        <p:nvSpPr>
          <p:cNvPr id="182" name="Google Shape;182;p24"/>
          <p:cNvSpPr txBox="1">
            <a:spLocks noGrp="1"/>
          </p:cNvSpPr>
          <p:nvPr>
            <p:ph type="body" idx="1"/>
          </p:nvPr>
        </p:nvSpPr>
        <p:spPr>
          <a:xfrm>
            <a:off x="457200" y="1722438"/>
            <a:ext cx="3581400" cy="315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8056" lvl="0" indent="-38404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32"/>
              <a:buFont typeface="Noto Sans Symbols"/>
              <a:buChar char="⦿"/>
            </a:pPr>
            <a:r>
              <a:rPr lang="en-US" sz="2790" b="1">
                <a:solidFill>
                  <a:schemeClr val="accent1"/>
                </a:solidFill>
              </a:rPr>
              <a:t>Procedure 8 </a:t>
            </a:r>
            <a:r>
              <a:rPr lang="en-US" sz="2790">
                <a:solidFill>
                  <a:schemeClr val="accent1"/>
                </a:solidFill>
              </a:rPr>
              <a:t>:</a:t>
            </a:r>
            <a:endParaRPr/>
          </a:p>
          <a:p>
            <a:pPr marL="448056" lvl="0" indent="-384047" algn="l" rtl="0">
              <a:lnSpc>
                <a:spcPct val="80000"/>
              </a:lnSpc>
              <a:spcBef>
                <a:spcPts val="558"/>
              </a:spcBef>
              <a:spcAft>
                <a:spcPts val="0"/>
              </a:spcAft>
              <a:buSzPts val="2232"/>
              <a:buFont typeface="Noto Sans Symbols"/>
              <a:buChar char="⦿"/>
            </a:pPr>
            <a:r>
              <a:rPr lang="en-US" sz="2790"/>
              <a:t>When the potatoes and onions are cooked we mix them with the eggs in the bowl.</a:t>
            </a:r>
            <a:endParaRPr/>
          </a:p>
          <a:p>
            <a:pPr marL="448056" lvl="0" indent="-242315" algn="l" rtl="0">
              <a:lnSpc>
                <a:spcPct val="80000"/>
              </a:lnSpc>
              <a:spcBef>
                <a:spcPts val="558"/>
              </a:spcBef>
              <a:spcAft>
                <a:spcPts val="0"/>
              </a:spcAft>
              <a:buSzPts val="2232"/>
              <a:buFont typeface="Noto Sans Symbols"/>
              <a:buNone/>
            </a:pPr>
            <a:endParaRPr sz="2790"/>
          </a:p>
        </p:txBody>
      </p:sp>
      <p:pic>
        <p:nvPicPr>
          <p:cNvPr id="183" name="Google Shape;183;p24" descr="important_pictur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4572000"/>
            <a:ext cx="2590800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4"/>
          <p:cNvSpPr txBox="1"/>
          <p:nvPr/>
        </p:nvSpPr>
        <p:spPr>
          <a:xfrm>
            <a:off x="3581400" y="5410200"/>
            <a:ext cx="44958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WE  DON’T NEED ALL THE OLIVE OIL</a:t>
            </a:r>
            <a:endParaRPr/>
          </a:p>
        </p:txBody>
      </p:sp>
      <p:pic>
        <p:nvPicPr>
          <p:cNvPr id="185" name="Google Shape;185;p24" descr="mq2 (3).jpg">
            <a:hlinkClick r:id="rId4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4419600" y="1828800"/>
            <a:ext cx="3962400" cy="301466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4"/>
          <p:cNvSpPr/>
          <p:nvPr/>
        </p:nvSpPr>
        <p:spPr>
          <a:xfrm>
            <a:off x="4495800" y="4953000"/>
            <a:ext cx="3198813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https://youtu.be/nMihYcVhgI8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599C"/>
                </a:solidFill>
              </a:rPr>
              <a:t>PREPARATION</a:t>
            </a:r>
            <a:br>
              <a:rPr lang="en-US" sz="3600">
                <a:solidFill>
                  <a:srgbClr val="FF599C"/>
                </a:solidFill>
              </a:rPr>
            </a:br>
            <a:endParaRPr sz="3600">
              <a:solidFill>
                <a:srgbClr val="FF599C"/>
              </a:solidFill>
            </a:endParaRPr>
          </a:p>
        </p:txBody>
      </p:sp>
      <p:sp>
        <p:nvSpPr>
          <p:cNvPr id="192" name="Google Shape;192;p25"/>
          <p:cNvSpPr txBox="1">
            <a:spLocks noGrp="1"/>
          </p:cNvSpPr>
          <p:nvPr>
            <p:ph type="body" idx="1"/>
          </p:nvPr>
        </p:nvSpPr>
        <p:spPr>
          <a:xfrm>
            <a:off x="457200" y="1722438"/>
            <a:ext cx="3581400" cy="315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8056" lvl="0" indent="-38404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32"/>
              <a:buFont typeface="Noto Sans Symbols"/>
              <a:buChar char="⦿"/>
            </a:pPr>
            <a:r>
              <a:rPr lang="en-US" sz="2790" b="1">
                <a:solidFill>
                  <a:schemeClr val="accent1"/>
                </a:solidFill>
              </a:rPr>
              <a:t>Procedure 9 </a:t>
            </a:r>
            <a:r>
              <a:rPr lang="en-US" sz="2790">
                <a:solidFill>
                  <a:schemeClr val="accent1"/>
                </a:solidFill>
              </a:rPr>
              <a:t>:</a:t>
            </a:r>
            <a:endParaRPr/>
          </a:p>
          <a:p>
            <a:pPr marL="448056" lvl="0" indent="-384047" algn="l" rtl="0">
              <a:lnSpc>
                <a:spcPct val="80000"/>
              </a:lnSpc>
              <a:spcBef>
                <a:spcPts val="558"/>
              </a:spcBef>
              <a:spcAft>
                <a:spcPts val="0"/>
              </a:spcAft>
              <a:buSzPts val="2232"/>
              <a:buFont typeface="Noto Sans Symbols"/>
              <a:buChar char="⦿"/>
            </a:pPr>
            <a:r>
              <a:rPr lang="en-US" sz="2790"/>
              <a:t>Finally , we throw all the dough in the pan again with a few amount of olive oil and wait until one side is done.</a:t>
            </a:r>
            <a:endParaRPr/>
          </a:p>
          <a:p>
            <a:pPr marL="448056" lvl="0" indent="-242315" algn="l" rtl="0">
              <a:lnSpc>
                <a:spcPct val="80000"/>
              </a:lnSpc>
              <a:spcBef>
                <a:spcPts val="558"/>
              </a:spcBef>
              <a:spcAft>
                <a:spcPts val="0"/>
              </a:spcAft>
              <a:buSzPts val="2232"/>
              <a:buFont typeface="Noto Sans Symbols"/>
              <a:buNone/>
            </a:pPr>
            <a:endParaRPr sz="2790"/>
          </a:p>
        </p:txBody>
      </p:sp>
      <p:pic>
        <p:nvPicPr>
          <p:cNvPr id="193" name="Google Shape;193;p25" descr="mq2 (4).jpg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191000" y="2133600"/>
            <a:ext cx="4000500" cy="270986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5"/>
          <p:cNvSpPr/>
          <p:nvPr/>
        </p:nvSpPr>
        <p:spPr>
          <a:xfrm>
            <a:off x="4419600" y="5105400"/>
            <a:ext cx="34417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https://youtu.be/QLxKRdUM81g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599C"/>
                </a:solidFill>
              </a:rPr>
              <a:t>PREPARATION</a:t>
            </a:r>
            <a:br>
              <a:rPr lang="en-US" sz="3600">
                <a:solidFill>
                  <a:srgbClr val="FF599C"/>
                </a:solidFill>
              </a:rPr>
            </a:br>
            <a:endParaRPr sz="3600">
              <a:solidFill>
                <a:srgbClr val="FF599C"/>
              </a:solidFill>
            </a:endParaRPr>
          </a:p>
        </p:txBody>
      </p:sp>
      <p:sp>
        <p:nvSpPr>
          <p:cNvPr id="200" name="Google Shape;200;p26"/>
          <p:cNvSpPr txBox="1">
            <a:spLocks noGrp="1"/>
          </p:cNvSpPr>
          <p:nvPr>
            <p:ph type="body" idx="1"/>
          </p:nvPr>
        </p:nvSpPr>
        <p:spPr>
          <a:xfrm>
            <a:off x="457200" y="1722438"/>
            <a:ext cx="3581400" cy="315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8056" lvl="0" indent="-38404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16"/>
              <a:buFont typeface="Noto Sans Symbols"/>
              <a:buChar char="⦿"/>
            </a:pPr>
            <a:r>
              <a:rPr lang="en-US" sz="2520" b="1">
                <a:solidFill>
                  <a:schemeClr val="accent1"/>
                </a:solidFill>
              </a:rPr>
              <a:t>Procedure 10 </a:t>
            </a:r>
            <a:endParaRPr sz="2520">
              <a:solidFill>
                <a:schemeClr val="accent1"/>
              </a:solidFill>
            </a:endParaRPr>
          </a:p>
          <a:p>
            <a:pPr marL="448056" lvl="0" indent="-384047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SzPts val="2016"/>
              <a:buFont typeface="Noto Sans Symbols"/>
              <a:buChar char="⦿"/>
            </a:pPr>
            <a:r>
              <a:rPr lang="en-US" sz="2520"/>
              <a:t>To finish, we turn  over the omelette until the other side is done. (2-3 minutes, depending on the cooker).</a:t>
            </a:r>
            <a:endParaRPr/>
          </a:p>
          <a:p>
            <a:pPr marL="448056" lvl="0" indent="-256032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SzPts val="2016"/>
              <a:buFont typeface="Noto Sans Symbols"/>
              <a:buNone/>
            </a:pPr>
            <a:endParaRPr sz="2520"/>
          </a:p>
        </p:txBody>
      </p:sp>
      <p:pic>
        <p:nvPicPr>
          <p:cNvPr id="201" name="Google Shape;201;p26" descr="Face-Savouring-Delicious-Foo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4191000"/>
            <a:ext cx="22098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6" descr="mq2 (5).jpg">
            <a:hlinkClick r:id="rId4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4876800" y="2057400"/>
            <a:ext cx="3314700" cy="278606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6"/>
          <p:cNvSpPr/>
          <p:nvPr/>
        </p:nvSpPr>
        <p:spPr>
          <a:xfrm>
            <a:off x="5257800" y="5257800"/>
            <a:ext cx="3275013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https://youtu.be/UDaOEtcILX8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599C"/>
                </a:solidFill>
              </a:rPr>
              <a:t>BON APPETIT!</a:t>
            </a:r>
            <a:br>
              <a:rPr lang="en-US" sz="3600">
                <a:solidFill>
                  <a:srgbClr val="FF599C"/>
                </a:solidFill>
              </a:rPr>
            </a:br>
            <a:endParaRPr sz="3600">
              <a:solidFill>
                <a:srgbClr val="FF599C"/>
              </a:solidFill>
            </a:endParaRPr>
          </a:p>
        </p:txBody>
      </p:sp>
      <p:pic>
        <p:nvPicPr>
          <p:cNvPr id="209" name="Google Shape;209;p27" descr="bocadillo-de-tortilla-de-patatas-655x368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219200"/>
            <a:ext cx="4038600" cy="2268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7" descr="Face-Savouring-Delicious-Foo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1800" y="228600"/>
            <a:ext cx="22098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7" descr="58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5105400" y="2514600"/>
            <a:ext cx="3048000" cy="1728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7" descr="pinchos-de-tortilla-rellena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81200" y="3771900"/>
            <a:ext cx="28956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 descr="245px-Tomás_Zumalacárregui_(portrait).jpg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143000" y="1447800"/>
            <a:ext cx="66294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7848600" cy="102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3600"/>
              <a:buFont typeface="Century Gothic"/>
              <a:buNone/>
            </a:pPr>
            <a:r>
              <a:rPr lang="en-US" sz="3600">
                <a:solidFill>
                  <a:srgbClr val="FF599C"/>
                </a:solidFill>
              </a:rPr>
              <a:t>A LITTLE BIT OF HISTORY</a:t>
            </a:r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533400" y="5410200"/>
            <a:ext cx="8001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en-US" sz="1600" b="1"/>
              <a:t>Spanish omelette: Basque origin</a:t>
            </a:r>
            <a:r>
              <a:rPr lang="en-US"/>
              <a:t/>
            </a:r>
            <a:br>
              <a:rPr lang="en-US"/>
            </a:br>
            <a:endParaRPr/>
          </a:p>
        </p:txBody>
      </p:sp>
      <p:pic>
        <p:nvPicPr>
          <p:cNvPr id="101" name="Google Shape;101;p14"/>
          <p:cNvPicPr preferRelativeResize="0"/>
          <p:nvPr/>
        </p:nvPicPr>
        <p:blipFill/>
        <p:spPr>
          <a:xfrm>
            <a:off x="4191000" y="5867400"/>
            <a:ext cx="609600" cy="60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599C"/>
                </a:solidFill>
              </a:rPr>
              <a:t>SPANISH OMELETTE RECIPE</a:t>
            </a:r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>
            <a:off x="457200" y="1722438"/>
            <a:ext cx="4343400" cy="368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lvl="0" indent="-382588" algn="l" rtl="0">
              <a:spcBef>
                <a:spcPts val="0"/>
              </a:spcBef>
              <a:spcAft>
                <a:spcPts val="0"/>
              </a:spcAft>
              <a:buSzPts val="2080"/>
              <a:buChar char="⦿"/>
            </a:pPr>
            <a:r>
              <a:rPr lang="en-US"/>
              <a:t>INGREDIENTS </a:t>
            </a:r>
            <a:r>
              <a:rPr lang="en-US" sz="2000"/>
              <a:t>(4/5people)</a:t>
            </a:r>
            <a:endParaRPr/>
          </a:p>
          <a:p>
            <a:pPr marL="447675" lvl="0" indent="-382588" algn="l" rtl="0">
              <a:spcBef>
                <a:spcPts val="400"/>
              </a:spcBef>
              <a:spcAft>
                <a:spcPts val="0"/>
              </a:spcAft>
              <a:buSzPts val="1600"/>
              <a:buChar char="⦿"/>
            </a:pPr>
            <a:r>
              <a:rPr lang="en-US" sz="2000"/>
              <a:t>6-7 medium potatoes, peeled</a:t>
            </a:r>
            <a:endParaRPr/>
          </a:p>
          <a:p>
            <a:pPr marL="447675" lvl="0" indent="-382588" algn="l" rtl="0">
              <a:spcBef>
                <a:spcPts val="400"/>
              </a:spcBef>
              <a:spcAft>
                <a:spcPts val="0"/>
              </a:spcAft>
              <a:buSzPts val="1600"/>
              <a:buChar char="⦿"/>
            </a:pPr>
            <a:r>
              <a:rPr lang="en-US" sz="2000"/>
              <a:t>1 whole yellow onion</a:t>
            </a:r>
            <a:endParaRPr/>
          </a:p>
          <a:p>
            <a:pPr marL="447675" lvl="0" indent="-382588" algn="l" rtl="0">
              <a:spcBef>
                <a:spcPts val="400"/>
              </a:spcBef>
              <a:spcAft>
                <a:spcPts val="0"/>
              </a:spcAft>
              <a:buSzPts val="1600"/>
              <a:buChar char="⦿"/>
            </a:pPr>
            <a:r>
              <a:rPr lang="en-US" sz="2000"/>
              <a:t>5-6 large eggs</a:t>
            </a:r>
            <a:endParaRPr/>
          </a:p>
          <a:p>
            <a:pPr marL="447675" lvl="0" indent="-382588" algn="l" rtl="0">
              <a:spcBef>
                <a:spcPts val="400"/>
              </a:spcBef>
              <a:spcAft>
                <a:spcPts val="0"/>
              </a:spcAft>
              <a:buSzPts val="1600"/>
              <a:buChar char="⦿"/>
            </a:pPr>
            <a:r>
              <a:rPr lang="en-US" sz="2000"/>
              <a:t>2-3 cups of olive oil for pan frying</a:t>
            </a:r>
            <a:endParaRPr/>
          </a:p>
          <a:p>
            <a:pPr marL="447675" lvl="0" indent="-382588" algn="l" rtl="0">
              <a:spcBef>
                <a:spcPts val="400"/>
              </a:spcBef>
              <a:spcAft>
                <a:spcPts val="0"/>
              </a:spcAft>
              <a:buSzPts val="1600"/>
              <a:buChar char="⦿"/>
            </a:pPr>
            <a:r>
              <a:rPr lang="en-US" sz="2000"/>
              <a:t>Salt to taste</a:t>
            </a:r>
            <a:endParaRPr sz="2000"/>
          </a:p>
        </p:txBody>
      </p:sp>
      <p:pic>
        <p:nvPicPr>
          <p:cNvPr id="108" name="Google Shape;108;p15" descr="mq1.jp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1905000"/>
            <a:ext cx="39624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/>
          <p:nvPr/>
        </p:nvSpPr>
        <p:spPr>
          <a:xfrm>
            <a:off x="2895600" y="5791200"/>
            <a:ext cx="3095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https://youtu.be/h5q-tc60t8Q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599C"/>
                </a:solidFill>
              </a:rPr>
              <a:t> WE ALSO NEED SOME TOOLS</a:t>
            </a:r>
            <a:endParaRPr>
              <a:solidFill>
                <a:srgbClr val="FF599C"/>
              </a:solidFill>
            </a:endParaRPr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1"/>
          </p:nvPr>
        </p:nvSpPr>
        <p:spPr>
          <a:xfrm>
            <a:off x="457200" y="1722438"/>
            <a:ext cx="3810000" cy="414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lvl="0" indent="-382588" algn="l" rtl="0">
              <a:spcBef>
                <a:spcPts val="0"/>
              </a:spcBef>
              <a:spcAft>
                <a:spcPts val="0"/>
              </a:spcAft>
              <a:buSzPts val="1600"/>
              <a:buChar char="⦿"/>
            </a:pPr>
            <a:r>
              <a:rPr lang="en-US" sz="2000"/>
              <a:t>1 Sharp Knife for Chopping Onion and Potatoes</a:t>
            </a:r>
            <a:endParaRPr/>
          </a:p>
          <a:p>
            <a:pPr marL="447675" lvl="0" indent="-382588" algn="l" rtl="0">
              <a:spcBef>
                <a:spcPts val="400"/>
              </a:spcBef>
              <a:spcAft>
                <a:spcPts val="0"/>
              </a:spcAft>
              <a:buSzPts val="1600"/>
              <a:buChar char="⦿"/>
            </a:pPr>
            <a:r>
              <a:rPr lang="en-US" sz="2000"/>
              <a:t>1 Large Frying Pan for Frying Potatoes and Onions</a:t>
            </a:r>
            <a:endParaRPr/>
          </a:p>
          <a:p>
            <a:pPr marL="447675" lvl="0" indent="-382588" algn="l" rtl="0">
              <a:spcBef>
                <a:spcPts val="400"/>
              </a:spcBef>
              <a:spcAft>
                <a:spcPts val="0"/>
              </a:spcAft>
              <a:buSzPts val="1600"/>
              <a:buChar char="⦿"/>
            </a:pPr>
            <a:r>
              <a:rPr lang="en-US" sz="2000"/>
              <a:t>1 Peeler</a:t>
            </a:r>
            <a:endParaRPr/>
          </a:p>
          <a:p>
            <a:pPr marL="447675" lvl="0" indent="-382588" algn="l" rtl="0">
              <a:spcBef>
                <a:spcPts val="400"/>
              </a:spcBef>
              <a:spcAft>
                <a:spcPts val="0"/>
              </a:spcAft>
              <a:buSzPts val="1600"/>
              <a:buChar char="⦿"/>
            </a:pPr>
            <a:r>
              <a:rPr lang="en-US" sz="2000"/>
              <a:t>1 Mixing Bowl </a:t>
            </a:r>
            <a:endParaRPr/>
          </a:p>
          <a:p>
            <a:pPr marL="447675" lvl="0" indent="-382588" algn="l" rtl="0">
              <a:spcBef>
                <a:spcPts val="400"/>
              </a:spcBef>
              <a:spcAft>
                <a:spcPts val="0"/>
              </a:spcAft>
              <a:buSzPts val="1600"/>
              <a:buChar char="⦿"/>
            </a:pPr>
            <a:r>
              <a:rPr lang="en-US" sz="2000"/>
              <a:t>1 large  fork</a:t>
            </a:r>
            <a:endParaRPr/>
          </a:p>
          <a:p>
            <a:pPr marL="447675" lvl="0" indent="-382588" algn="l" rtl="0">
              <a:spcBef>
                <a:spcPts val="400"/>
              </a:spcBef>
              <a:spcAft>
                <a:spcPts val="0"/>
              </a:spcAft>
              <a:buSzPts val="1600"/>
              <a:buChar char="⦿"/>
            </a:pPr>
            <a:r>
              <a:rPr lang="en-US" sz="2000"/>
              <a:t>A spatula</a:t>
            </a:r>
            <a:endParaRPr/>
          </a:p>
          <a:p>
            <a:pPr marL="447675" lvl="0" indent="-382588" algn="l" rtl="0">
              <a:spcBef>
                <a:spcPts val="400"/>
              </a:spcBef>
              <a:spcAft>
                <a:spcPts val="0"/>
              </a:spcAft>
              <a:buSzPts val="1600"/>
              <a:buChar char="⦿"/>
            </a:pPr>
            <a:r>
              <a:rPr lang="en-US" sz="2000"/>
              <a:t>A plate</a:t>
            </a:r>
            <a:endParaRPr sz="2000"/>
          </a:p>
        </p:txBody>
      </p:sp>
      <p:pic>
        <p:nvPicPr>
          <p:cNvPr id="116" name="Google Shape;116;p16" descr="frying pan.jpg"/>
          <p:cNvPicPr preferRelativeResize="0">
            <a:picLocks noGrp="1"/>
          </p:cNvPicPr>
          <p:nvPr>
            <p:ph type="body" idx="2"/>
          </p:nvPr>
        </p:nvPicPr>
        <p:blipFill/>
        <p:spPr>
          <a:xfrm>
            <a:off x="6248400" y="1600200"/>
            <a:ext cx="1295400" cy="129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17" name="Google Shape;117;p16" descr="bow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4800600"/>
            <a:ext cx="2276475" cy="1652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 descr="fork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0500" y="1524000"/>
            <a:ext cx="1333500" cy="1516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 descr="peeler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0800" y="3124200"/>
            <a:ext cx="16002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 descr="spatula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43400" y="3048000"/>
            <a:ext cx="17526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 descr="plate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14800" y="4929188"/>
            <a:ext cx="2209800" cy="166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 descr="knife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86200" y="1447800"/>
            <a:ext cx="2133600" cy="1423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599C"/>
                </a:solidFill>
              </a:rPr>
              <a:t>PREPARATION</a:t>
            </a:r>
            <a:br>
              <a:rPr lang="en-US" sz="3600">
                <a:solidFill>
                  <a:srgbClr val="FF599C"/>
                </a:solidFill>
              </a:rPr>
            </a:br>
            <a:endParaRPr sz="3600">
              <a:solidFill>
                <a:srgbClr val="FF599C"/>
              </a:solidFill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1"/>
          </p:nvPr>
        </p:nvSpPr>
        <p:spPr>
          <a:xfrm>
            <a:off x="457200" y="1722438"/>
            <a:ext cx="3581400" cy="315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lvl="0" indent="-382588" algn="l" rtl="0">
              <a:spcBef>
                <a:spcPts val="0"/>
              </a:spcBef>
              <a:spcAft>
                <a:spcPts val="0"/>
              </a:spcAft>
              <a:buSzPts val="2880"/>
              <a:buChar char="⦿"/>
            </a:pPr>
            <a:r>
              <a:rPr lang="en-US" sz="3600" b="1">
                <a:solidFill>
                  <a:schemeClr val="accent1"/>
                </a:solidFill>
              </a:rPr>
              <a:t>Procedure1</a:t>
            </a:r>
            <a:r>
              <a:rPr lang="en-US" sz="3600">
                <a:solidFill>
                  <a:schemeClr val="accent1"/>
                </a:solidFill>
              </a:rPr>
              <a:t> :</a:t>
            </a:r>
            <a:endParaRPr/>
          </a:p>
          <a:p>
            <a:pPr marL="447675" lvl="0" indent="-382588" algn="l" rtl="0">
              <a:spcBef>
                <a:spcPts val="720"/>
              </a:spcBef>
              <a:spcAft>
                <a:spcPts val="0"/>
              </a:spcAft>
              <a:buSzPts val="2240"/>
              <a:buChar char="⦿"/>
            </a:pPr>
            <a:r>
              <a:rPr lang="en-US" sz="2800"/>
              <a:t>We peel  the potatoes</a:t>
            </a:r>
            <a:r>
              <a:rPr lang="en-US" sz="3600"/>
              <a:t/>
            </a:r>
            <a:br>
              <a:rPr lang="en-US" sz="3600"/>
            </a:br>
            <a:endParaRPr sz="3600"/>
          </a:p>
        </p:txBody>
      </p:sp>
      <p:pic>
        <p:nvPicPr>
          <p:cNvPr id="129" name="Google Shape;129;p17" descr="mqdefault.jpg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191000" y="2209800"/>
            <a:ext cx="40005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/>
          <p:nvPr/>
        </p:nvSpPr>
        <p:spPr>
          <a:xfrm>
            <a:off x="2743200" y="5410200"/>
            <a:ext cx="43434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https://youtu.be/T4YUnRvE2nE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599C"/>
                </a:solidFill>
              </a:rPr>
              <a:t>PREPARATION</a:t>
            </a:r>
            <a:br>
              <a:rPr lang="en-US" sz="3600">
                <a:solidFill>
                  <a:srgbClr val="FF599C"/>
                </a:solidFill>
              </a:rPr>
            </a:br>
            <a:endParaRPr sz="3600">
              <a:solidFill>
                <a:srgbClr val="FF599C"/>
              </a:solidFill>
            </a:endParaRPr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457200" y="1722438"/>
            <a:ext cx="3581400" cy="315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lvl="0" indent="-382588" algn="l" rtl="0">
              <a:spcBef>
                <a:spcPts val="0"/>
              </a:spcBef>
              <a:spcAft>
                <a:spcPts val="0"/>
              </a:spcAft>
              <a:buSzPts val="2880"/>
              <a:buChar char="⦿"/>
            </a:pPr>
            <a:r>
              <a:rPr lang="en-US" sz="3600" b="1">
                <a:solidFill>
                  <a:schemeClr val="accent1"/>
                </a:solidFill>
              </a:rPr>
              <a:t>Procedure 2</a:t>
            </a:r>
            <a:r>
              <a:rPr lang="en-US" sz="3600">
                <a:solidFill>
                  <a:schemeClr val="accent1"/>
                </a:solidFill>
              </a:rPr>
              <a:t> :</a:t>
            </a:r>
            <a:endParaRPr/>
          </a:p>
          <a:p>
            <a:pPr marL="447675" lvl="0" indent="-382588" algn="l" rtl="0">
              <a:spcBef>
                <a:spcPts val="720"/>
              </a:spcBef>
              <a:spcAft>
                <a:spcPts val="0"/>
              </a:spcAft>
              <a:buSzPts val="2240"/>
              <a:buChar char="⦿"/>
            </a:pPr>
            <a:r>
              <a:rPr lang="en-US" sz="2800"/>
              <a:t>We peel  the onion</a:t>
            </a:r>
            <a:r>
              <a:rPr lang="en-US" sz="3600"/>
              <a:t/>
            </a:r>
            <a:br>
              <a:rPr lang="en-US" sz="3600"/>
            </a:br>
            <a:endParaRPr sz="3600"/>
          </a:p>
        </p:txBody>
      </p:sp>
      <p:pic>
        <p:nvPicPr>
          <p:cNvPr id="137" name="Google Shape;137;p18" descr="im2.jpg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038600" y="2286000"/>
            <a:ext cx="43053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/>
          <p:nvPr/>
        </p:nvSpPr>
        <p:spPr>
          <a:xfrm>
            <a:off x="2819400" y="5562600"/>
            <a:ext cx="34290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https://youtu.be/JBJyPCbV_lg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599C"/>
                </a:solidFill>
              </a:rPr>
              <a:t>PREPARATION</a:t>
            </a:r>
            <a:br>
              <a:rPr lang="en-US" sz="3600">
                <a:solidFill>
                  <a:srgbClr val="FF599C"/>
                </a:solidFill>
              </a:rPr>
            </a:br>
            <a:endParaRPr sz="3600">
              <a:solidFill>
                <a:srgbClr val="FF599C"/>
              </a:solidFill>
            </a:endParaRPr>
          </a:p>
        </p:txBody>
      </p:sp>
      <p:sp>
        <p:nvSpPr>
          <p:cNvPr id="144" name="Google Shape;144;p19"/>
          <p:cNvSpPr txBox="1">
            <a:spLocks noGrp="1"/>
          </p:cNvSpPr>
          <p:nvPr>
            <p:ph type="body" idx="1"/>
          </p:nvPr>
        </p:nvSpPr>
        <p:spPr>
          <a:xfrm>
            <a:off x="457200" y="1722438"/>
            <a:ext cx="3581400" cy="315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lvl="0" indent="-382588" algn="l" rtl="0">
              <a:spcBef>
                <a:spcPts val="0"/>
              </a:spcBef>
              <a:spcAft>
                <a:spcPts val="0"/>
              </a:spcAft>
              <a:buSzPts val="2880"/>
              <a:buChar char="⦿"/>
            </a:pPr>
            <a:r>
              <a:rPr lang="en-US" sz="3600" b="1">
                <a:solidFill>
                  <a:schemeClr val="accent1"/>
                </a:solidFill>
              </a:rPr>
              <a:t>Procedure 3</a:t>
            </a:r>
            <a:r>
              <a:rPr lang="en-US" sz="3600">
                <a:solidFill>
                  <a:schemeClr val="accent1"/>
                </a:solidFill>
              </a:rPr>
              <a:t> :</a:t>
            </a:r>
            <a:endParaRPr/>
          </a:p>
          <a:p>
            <a:pPr marL="447675" lvl="0" indent="-382588" algn="l" rtl="0">
              <a:spcBef>
                <a:spcPts val="560"/>
              </a:spcBef>
              <a:spcAft>
                <a:spcPts val="0"/>
              </a:spcAft>
              <a:buSzPts val="2240"/>
              <a:buChar char="⦿"/>
            </a:pPr>
            <a:r>
              <a:rPr lang="en-US" sz="2800"/>
              <a:t>We cut the potatoes in </a:t>
            </a:r>
            <a:endParaRPr/>
          </a:p>
          <a:p>
            <a:pPr marL="447675" lvl="0" indent="-382588" algn="l" rtl="0">
              <a:spcBef>
                <a:spcPts val="56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en-US" sz="2800"/>
              <a:t>    small slices</a:t>
            </a:r>
            <a:endParaRPr sz="2800"/>
          </a:p>
        </p:txBody>
      </p:sp>
      <p:pic>
        <p:nvPicPr>
          <p:cNvPr id="145" name="Google Shape;145;p19" descr="im3.jpg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191000" y="1905000"/>
            <a:ext cx="42545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/>
          <p:nvPr/>
        </p:nvSpPr>
        <p:spPr>
          <a:xfrm>
            <a:off x="2286000" y="5257800"/>
            <a:ext cx="3186113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https://youtu.be/O51wJiB5qJI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0" descr="20190220_113122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066800"/>
            <a:ext cx="82296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599C"/>
                </a:solidFill>
              </a:rPr>
              <a:t>PREPARATION</a:t>
            </a:r>
            <a:br>
              <a:rPr lang="en-US" sz="3600">
                <a:solidFill>
                  <a:srgbClr val="FF599C"/>
                </a:solidFill>
              </a:rPr>
            </a:br>
            <a:endParaRPr sz="3600">
              <a:solidFill>
                <a:srgbClr val="FF599C"/>
              </a:solidFill>
            </a:endParaRPr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685800" y="2971800"/>
            <a:ext cx="3581400" cy="3154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lvl="0" indent="-382588" algn="l" rtl="0">
              <a:spcBef>
                <a:spcPts val="0"/>
              </a:spcBef>
              <a:spcAft>
                <a:spcPts val="0"/>
              </a:spcAft>
              <a:buSzPts val="2880"/>
              <a:buChar char="⦿"/>
            </a:pPr>
            <a:r>
              <a:rPr lang="en-US" sz="3600" b="1">
                <a:solidFill>
                  <a:schemeClr val="accent1"/>
                </a:solidFill>
              </a:rPr>
              <a:t>Procedure 4</a:t>
            </a:r>
            <a:r>
              <a:rPr lang="en-US" sz="3600">
                <a:solidFill>
                  <a:schemeClr val="accent1"/>
                </a:solidFill>
              </a:rPr>
              <a:t> :</a:t>
            </a:r>
            <a:endParaRPr/>
          </a:p>
          <a:p>
            <a:pPr marL="447675" lvl="0" indent="-382588" algn="l" rtl="0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en-US" sz="3000" b="1"/>
              <a:t>We chop the onion and we mix it with the potatoes</a:t>
            </a:r>
            <a:endParaRPr sz="30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599C"/>
                </a:solidFill>
              </a:rPr>
              <a:t>PREPARATION</a:t>
            </a:r>
            <a:br>
              <a:rPr lang="en-US" sz="3600">
                <a:solidFill>
                  <a:srgbClr val="FF599C"/>
                </a:solidFill>
              </a:rPr>
            </a:br>
            <a:endParaRPr sz="3600">
              <a:solidFill>
                <a:srgbClr val="FF599C"/>
              </a:solidFill>
            </a:endParaRPr>
          </a:p>
        </p:txBody>
      </p:sp>
      <p:sp>
        <p:nvSpPr>
          <p:cNvPr id="159" name="Google Shape;159;p21"/>
          <p:cNvSpPr txBox="1">
            <a:spLocks noGrp="1"/>
          </p:cNvSpPr>
          <p:nvPr>
            <p:ph type="body" idx="1"/>
          </p:nvPr>
        </p:nvSpPr>
        <p:spPr>
          <a:xfrm>
            <a:off x="457200" y="1722438"/>
            <a:ext cx="3581400" cy="315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lvl="0" indent="-382588" algn="l" rtl="0">
              <a:spcBef>
                <a:spcPts val="0"/>
              </a:spcBef>
              <a:spcAft>
                <a:spcPts val="0"/>
              </a:spcAft>
              <a:buSzPts val="2880"/>
              <a:buChar char="⦿"/>
            </a:pPr>
            <a:r>
              <a:rPr lang="en-US" sz="3600" b="1">
                <a:solidFill>
                  <a:schemeClr val="accent1"/>
                </a:solidFill>
              </a:rPr>
              <a:t>Procedure 5 </a:t>
            </a:r>
            <a:r>
              <a:rPr lang="en-US" sz="3600">
                <a:solidFill>
                  <a:schemeClr val="accent1"/>
                </a:solidFill>
              </a:rPr>
              <a:t>:</a:t>
            </a:r>
            <a:endParaRPr/>
          </a:p>
          <a:p>
            <a:pPr marL="447675" lvl="0" indent="-382588" algn="l" rtl="0">
              <a:spcBef>
                <a:spcPts val="560"/>
              </a:spcBef>
              <a:spcAft>
                <a:spcPts val="0"/>
              </a:spcAft>
              <a:buSzPts val="2240"/>
              <a:buChar char="⦿"/>
            </a:pPr>
            <a:r>
              <a:rPr lang="en-US" sz="2800"/>
              <a:t>We wash and dry the potatoes and the onion</a:t>
            </a:r>
            <a:endParaRPr sz="2800"/>
          </a:p>
        </p:txBody>
      </p:sp>
      <p:pic>
        <p:nvPicPr>
          <p:cNvPr id="160" name="Google Shape;160;p21" descr="mq3.jpg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267200" y="1981200"/>
            <a:ext cx="4191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/>
          <p:nvPr/>
        </p:nvSpPr>
        <p:spPr>
          <a:xfrm>
            <a:off x="1752600" y="5181600"/>
            <a:ext cx="3506788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https://youtu.be/v7U6YQUUPm8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ío">
  <a:themeElements>
    <a:clrScheme name="Brío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Presentación en pantalla (4:3)</PresentationFormat>
  <Paragraphs>61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Verdana</vt:lpstr>
      <vt:lpstr>Noto Sans Symbols</vt:lpstr>
      <vt:lpstr>Brío</vt:lpstr>
      <vt:lpstr>SPANISH OMELETTE</vt:lpstr>
      <vt:lpstr>A LITTLE BIT OF HISTORY</vt:lpstr>
      <vt:lpstr>SPANISH OMELETTE RECIPE</vt:lpstr>
      <vt:lpstr> WE ALSO NEED SOME TOOLS</vt:lpstr>
      <vt:lpstr>PREPARATION </vt:lpstr>
      <vt:lpstr>PREPARATION </vt:lpstr>
      <vt:lpstr>PREPARATION </vt:lpstr>
      <vt:lpstr>PREPARATION </vt:lpstr>
      <vt:lpstr>PREPARATION </vt:lpstr>
      <vt:lpstr>PREPARATION </vt:lpstr>
      <vt:lpstr>PREPARATION </vt:lpstr>
      <vt:lpstr>PREPARATION </vt:lpstr>
      <vt:lpstr>PREPARATION </vt:lpstr>
      <vt:lpstr>PREPARATION </vt:lpstr>
      <vt:lpstr>BON APPETIT!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SPANISH OMELETTE</dc:title>
  <dc:creator>prof</dc:creator>
  <cp:lastModifiedBy>super</cp:lastModifiedBy>
  <cp:revision>1</cp:revision>
  <dcterms:modified xsi:type="dcterms:W3CDTF">2019-03-14T12:25:44Z</dcterms:modified>
</cp:coreProperties>
</file>