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0" orient="horz" pos="1620" userDrawn="1">
          <p15:clr>
            <a:srgbClr val="A4A3A4"/>
          </p15:clr>
        </p15:guide>
        <p15:guide id="1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Marcador de posición de fecha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/>
          </a:p>
          <a:p>
            <a:r>
              <a:rPr lang="en-US"/>
              <a:t>*</a:t>
            </a:r>
          </a:p>
        </p:txBody>
      </p:sp>
      <p:sp>
        <p:nvSpPr>
          <p:cNvPr id="4" name="Marcador de posición de imagen de diapositiva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Marcador de posición de notas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altLang="en-US"/>
              <a:t>Haga clic para editar los estilos de texto maestro</a:t>
            </a:r>
            <a:endParaRPr lang="en-US"/>
          </a:p>
          <a:p>
            <a:pPr lvl="1"/>
            <a:r>
              <a:rPr lang="es-ES" altLang="en-US"/>
              <a:t>Segundo nivel</a:t>
            </a:r>
            <a:endParaRPr lang="en-US"/>
          </a:p>
          <a:p>
            <a:pPr lvl="2"/>
            <a:r>
              <a:rPr lang="es-ES" altLang="en-US"/>
              <a:t>Tercer nivel</a:t>
            </a:r>
            <a:endParaRPr lang="en-US"/>
          </a:p>
          <a:p>
            <a:pPr lvl="3"/>
            <a:r>
              <a:rPr lang="es-ES" altLang="en-US"/>
              <a:t>Cuarto nivel</a:t>
            </a:r>
            <a:endParaRPr lang="en-US"/>
          </a:p>
          <a:p>
            <a:pPr lvl="4"/>
            <a:r>
              <a:rPr lang="es-ES" altLang="en-US"/>
              <a:t>Quinto nivel</a:t>
            </a:r>
            <a:endParaRPr lang="en-US"/>
          </a:p>
        </p:txBody>
      </p:sp>
      <p:sp>
        <p:nvSpPr>
          <p:cNvPr id="6" name="Marcador de posición de pie de página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7" name="Marcador de posición de número de diapositiva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/>
          </a:p>
          <a:p>
            <a:r>
              <a:rPr lang="en-US"/>
              <a:t>#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Marcador de posición de texto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Marcador de posición de número de diapositiva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C942DA20-D062-40C6-AE09-DD88F0F335D6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Marcador de posición de texto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Marcador de posición de número de diapositiva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206CF1FB-67CD-49AE-B50C-7C758C1D0FC6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Marcador de posición de texto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Marcador de posición de número de diapositiva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EB2B2774-ADA4-4E9D-9137-390254317684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Marcador de posición de texto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Marcador de posición de número de diapositiva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FABDCCB0-147B-4567-AB71-AEE08394C080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Marcador de posición de texto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Marcador de posición de número de diapositiva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ECA2F6DC-A207-472E-B760-7CB4194E6163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Marcador de posición de texto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Marcador de posición de número de diapositiva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9317489F-B382-48D7-8BB0-0E5CE6664C4F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Marcador de posición de texto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Marcador de posición de número de diapositiva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0CAC0C4-10C6-4444-888B-6C77B9165D7A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ctrTitle"/>
          </p:nvPr>
        </p:nvSpPr>
        <p:spPr>
          <a:xfrm>
            <a:off x="685800" y="1597818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 noEditPoint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 noEditPoints="1"/>
          </p:cNvSpPr>
          <p:nvPr>
            <p:ph type="title" orient="vert"/>
          </p:nvPr>
        </p:nvSpPr>
        <p:spPr>
          <a:xfrm>
            <a:off x="6629400" y="205978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 noEditPoints="1"/>
          </p:cNvSpPr>
          <p:nvPr>
            <p:ph type="body" orient="vert" idx="1"/>
          </p:nvPr>
        </p:nvSpPr>
        <p:spPr>
          <a:xfrm>
            <a:off x="457200" y="205978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722313" y="3305175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/>
          </p:nvPr>
        </p:nvSpPr>
        <p:spPr>
          <a:xfrm>
            <a:off x="722313" y="2180034"/>
            <a:ext cx="7772400" cy="112514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 noEditPoints="1"/>
          </p:cNvSpPr>
          <p:nvPr>
            <p:ph sz="half" idx="1"/>
          </p:nvPr>
        </p:nvSpPr>
        <p:spPr>
          <a:xfrm>
            <a:off x="457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 noEditPoints="1"/>
          </p:cNvSpPr>
          <p:nvPr>
            <p:ph sz="half" idx="2"/>
          </p:nvPr>
        </p:nvSpPr>
        <p:spPr>
          <a:xfrm>
            <a:off x="4648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/>
          </p:nvPr>
        </p:nvSpPr>
        <p:spPr>
          <a:xfrm>
            <a:off x="457200" y="1151334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 noEditPoints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 noEditPoints="1"/>
          </p:cNvSpPr>
          <p:nvPr>
            <p:ph type="body" sz="quarter" idx="3"/>
          </p:nvPr>
        </p:nvSpPr>
        <p:spPr>
          <a:xfrm>
            <a:off x="4645025" y="1151334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 noEditPoints="1"/>
          </p:cNvSpPr>
          <p:nvPr>
            <p:ph sz="quarter" idx="4"/>
          </p:nvPr>
        </p:nvSpPr>
        <p:spPr>
          <a:xfrm>
            <a:off x="4645025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8" name="Footer Placeholder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4" name="Footer Placeholder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3" name="Footer Placeholder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457200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>
          <a:xfrm>
            <a:off x="3575050" y="204787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 noEditPoints="1"/>
          </p:cNvSpPr>
          <p:nvPr>
            <p:ph type="body" sz="half" idx="2"/>
          </p:nvPr>
        </p:nvSpPr>
        <p:spPr>
          <a:xfrm>
            <a:off x="457200" y="1076325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1792288" y="3600450"/>
            <a:ext cx="5486400" cy="42505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EditPoints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/>
          </a:p>
        </p:txBody>
      </p:sp>
      <p:sp>
        <p:nvSpPr>
          <p:cNvPr id="4" name="Text Placeholder 3"/>
          <p:cNvSpPr>
            <a:spLocks noGrp="1" noEditPoints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 noEditPoints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2"/>
          </p:nvPr>
        </p:nvSpPr>
        <p:spPr>
          <a:xfrm>
            <a:off x="457200" y="476726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3"/>
          </p:nvPr>
        </p:nvSpPr>
        <p:spPr>
          <a:xfrm>
            <a:off x="3124200" y="4767262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4"/>
          </p:nvPr>
        </p:nvSpPr>
        <p:spPr>
          <a:xfrm>
            <a:off x="6553200" y="476726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vistaaral.com/texto-diario/mostrar/4162323/planta-prat-llobregat-damm-valoriza-97-residuos" TargetMode="External" /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8000"/>
                <a:lumOff val="92000"/>
              </a:schemeClr>
            </a:gs>
            <a:gs pos="34000">
              <a:schemeClr val="accent1">
                <a:lumMod val="39000"/>
                <a:lumOff val="61000"/>
              </a:schemeClr>
            </a:gs>
            <a:gs pos="62000">
              <a:schemeClr val="accent1">
                <a:lumMod val="73000"/>
                <a:lumOff val="27000"/>
              </a:schemeClr>
            </a:gs>
            <a:gs pos="100000">
              <a:schemeClr val="accent3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672110" y="2137090"/>
            <a:ext cx="4219473" cy="2273827"/>
          </a:xfrm>
          <a:prstGeom prst="rect">
            <a:avLst/>
          </a:prstGeom>
        </p:spPr>
      </p:pic>
      <p:pic>
        <p:nvPicPr>
          <p:cNvPr id="5" name="Imagen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97147" y="261937"/>
            <a:ext cx="8572500" cy="4619625"/>
          </a:xfrm>
          <a:prstGeom prst="rect">
            <a:avLst/>
          </a:prstGeom>
        </p:spPr>
      </p:pic>
      <p:sp>
        <p:nvSpPr>
          <p:cNvPr id="3" name="Subtitle 2"/>
          <p:cNvSpPr>
            <a:spLocks noGrp="1" noEditPoints="1"/>
          </p:cNvSpPr>
          <p:nvPr>
            <p:ph type="subTitle" idx="1"/>
          </p:nvPr>
        </p:nvSpPr>
        <p:spPr>
          <a:xfrm>
            <a:off x="414861" y="3620067"/>
            <a:ext cx="8028214" cy="1496817"/>
          </a:xfrm>
        </p:spPr>
        <p:txBody>
          <a:bodyPr>
            <a:normAutofit lnSpcReduction="10000"/>
          </a:bodyPr>
          <a:lstStyle/>
          <a:p>
            <a:r>
              <a:rPr lang="ca-ES" b="1" dirty="0">
                <a:solidFill>
                  <a:srgbClr val="000000"/>
                </a:solidFill>
              </a:rPr>
              <a:t>
Aportacions al medi ambient, avantatges i desavantatges</a:t>
            </a:r>
            <a:endParaRPr b="1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 noEditPoints="1"/>
          </p:cNvSpPr>
          <p:nvPr>
            <p:ph type="ctrTitle"/>
          </p:nvPr>
        </p:nvSpPr>
        <p:spPr>
          <a:xfrm>
            <a:off x="469290" y="166687"/>
            <a:ext cx="7772400" cy="1901600"/>
          </a:xfrm>
        </p:spPr>
        <p:txBody>
          <a:bodyPr>
            <a:normAutofit fontScale="90000"/>
          </a:bodyPr>
          <a:lstStyle/>
          <a:p>
            <a:r>
              <a:rPr b="1" dirty="0">
                <a:latin typeface="Calibri"/>
                <a:ea typeface="Calibri"/>
                <a:cs typeface="Calibri"/>
              </a:rPr>
              <a:t>La planta de El Prat de Llobregat de Damm: Un modelo de </a:t>
            </a:r>
            <a:r>
              <a:rPr lang="ca-ES" b="1" dirty="0">
                <a:latin typeface="Calibri"/>
                <a:ea typeface="Calibri"/>
                <a:cs typeface="Calibri"/>
              </a:rPr>
              <a:t>sostenibilitat</a:t>
            </a:r>
            <a:endParaRPr b="1" dirty="0"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8000"/>
                <a:lumOff val="92000"/>
              </a:schemeClr>
            </a:gs>
            <a:gs pos="34000">
              <a:schemeClr val="accent1">
                <a:lumMod val="39000"/>
                <a:lumOff val="61000"/>
              </a:schemeClr>
            </a:gs>
            <a:gs pos="62000">
              <a:schemeClr val="accent1">
                <a:lumMod val="73000"/>
                <a:lumOff val="27000"/>
              </a:schemeClr>
            </a:gs>
            <a:gs pos="100000">
              <a:schemeClr val="accent3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/>
              <a:t>Introducció </a:t>
            </a:r>
            <a:endParaRPr b="1" dirty="0"/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>
          <a:xfrm>
            <a:off x="457200" y="1200150"/>
            <a:ext cx="8229600" cy="316320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US" dirty="0"/>
              <a:t>- La </a:t>
            </a:r>
            <a:r>
              <a:rPr lang="es-US" dirty="0" err="1"/>
              <a:t>fàbrica</a:t>
            </a:r>
            <a:r>
              <a:rPr lang="es-US" dirty="0"/>
              <a:t> de </a:t>
            </a:r>
            <a:r>
              <a:rPr lang="es-US" dirty="0" err="1"/>
              <a:t>Damm</a:t>
            </a:r>
            <a:r>
              <a:rPr lang="es-US" dirty="0"/>
              <a:t> al Prat de Llobregat ha </a:t>
            </a:r>
            <a:r>
              <a:rPr lang="es-US" dirty="0" err="1"/>
              <a:t>implementat</a:t>
            </a:r>
            <a:r>
              <a:rPr lang="es-US" dirty="0"/>
              <a:t> un </a:t>
            </a:r>
            <a:r>
              <a:rPr lang="es-US" dirty="0" err="1"/>
              <a:t>model</a:t>
            </a:r>
            <a:r>
              <a:rPr lang="es-US" dirty="0"/>
              <a:t> </a:t>
            </a:r>
            <a:r>
              <a:rPr lang="es-US" dirty="0" err="1"/>
              <a:t>d’economia</a:t>
            </a:r>
            <a:r>
              <a:rPr lang="es-US" dirty="0"/>
              <a:t> circular.
- </a:t>
            </a:r>
            <a:r>
              <a:rPr lang="es-US" dirty="0" err="1"/>
              <a:t>Importància</a:t>
            </a:r>
            <a:r>
              <a:rPr lang="es-US" dirty="0"/>
              <a:t> de la </a:t>
            </a:r>
            <a:r>
              <a:rPr lang="es-US" dirty="0" err="1"/>
              <a:t>sostenibilitat</a:t>
            </a:r>
            <a:r>
              <a:rPr lang="es-US" dirty="0"/>
              <a:t> a la </a:t>
            </a:r>
            <a:r>
              <a:rPr lang="es-US" dirty="0" err="1"/>
              <a:t>indústria</a:t>
            </a:r>
            <a:r>
              <a:rPr lang="es-US" dirty="0"/>
              <a:t>.
- </a:t>
            </a:r>
            <a:r>
              <a:rPr lang="es-US" dirty="0" err="1"/>
              <a:t>Objectiu</a:t>
            </a:r>
            <a:r>
              <a:rPr lang="es-US" dirty="0"/>
              <a:t>: </a:t>
            </a:r>
            <a:r>
              <a:rPr lang="es-US" dirty="0" err="1"/>
              <a:t>Analitzar</a:t>
            </a:r>
            <a:r>
              <a:rPr lang="es-US" dirty="0"/>
              <a:t> </a:t>
            </a:r>
            <a:r>
              <a:rPr lang="es-US" dirty="0" err="1"/>
              <a:t>aportacions</a:t>
            </a:r>
            <a:r>
              <a:rPr lang="es-US" dirty="0"/>
              <a:t> </a:t>
            </a:r>
            <a:r>
              <a:rPr lang="es-US" dirty="0" err="1"/>
              <a:t>ambientals</a:t>
            </a:r>
            <a:r>
              <a:rPr lang="es-US" dirty="0"/>
              <a:t>, </a:t>
            </a:r>
            <a:r>
              <a:rPr lang="es-US" dirty="0" err="1"/>
              <a:t>avantatges</a:t>
            </a:r>
            <a:r>
              <a:rPr lang="es-US" dirty="0"/>
              <a:t> i </a:t>
            </a:r>
            <a:r>
              <a:rPr lang="es-US" dirty="0" err="1"/>
              <a:t>desavantatges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8000"/>
                <a:lumOff val="92000"/>
              </a:schemeClr>
            </a:gs>
            <a:gs pos="34000">
              <a:schemeClr val="accent1">
                <a:lumMod val="39000"/>
                <a:lumOff val="61000"/>
              </a:schemeClr>
            </a:gs>
            <a:gs pos="62000">
              <a:schemeClr val="accent1">
                <a:lumMod val="73000"/>
                <a:lumOff val="27000"/>
              </a:schemeClr>
            </a:gs>
            <a:gs pos="100000">
              <a:schemeClr val="accent3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529772" y="-127000"/>
            <a:ext cx="8229600" cy="1327150"/>
          </a:xfrm>
        </p:spPr>
        <p:txBody>
          <a:bodyPr/>
          <a:lstStyle/>
          <a:p>
            <a:r>
              <a:rPr lang="ca-ES" b="1" dirty="0"/>
              <a:t>Aportacions al Medi Ambient</a:t>
            </a:r>
            <a:endParaRPr b="1" dirty="0"/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US" dirty="0"/>
              <a:t>– </a:t>
            </a:r>
            <a:r>
              <a:rPr lang="es-US" dirty="0" err="1"/>
              <a:t>Valorització</a:t>
            </a:r>
            <a:r>
              <a:rPr lang="es-US" dirty="0"/>
              <a:t> del 97% de </a:t>
            </a:r>
            <a:r>
              <a:rPr lang="es-US" dirty="0" err="1"/>
              <a:t>residus</a:t>
            </a:r>
            <a:r>
              <a:rPr lang="es-US" dirty="0"/>
              <a:t>.
- </a:t>
            </a:r>
            <a:r>
              <a:rPr lang="es-US" dirty="0" err="1"/>
              <a:t>Certificació</a:t>
            </a:r>
            <a:r>
              <a:rPr lang="es-US" dirty="0"/>
              <a:t> ‘</a:t>
            </a:r>
            <a:r>
              <a:rPr lang="es-US" dirty="0" err="1"/>
              <a:t>Residu</a:t>
            </a:r>
            <a:r>
              <a:rPr lang="es-US" dirty="0"/>
              <a:t> Zero’.
- </a:t>
            </a:r>
            <a:r>
              <a:rPr lang="es-US" dirty="0" err="1"/>
              <a:t>Reutilització</a:t>
            </a:r>
            <a:r>
              <a:rPr lang="es-US" dirty="0"/>
              <a:t> del 100% del </a:t>
            </a:r>
            <a:r>
              <a:rPr lang="es-US" dirty="0" err="1"/>
              <a:t>bagàs</a:t>
            </a:r>
            <a:r>
              <a:rPr lang="es-US" dirty="0"/>
              <a:t>.
- </a:t>
            </a:r>
            <a:r>
              <a:rPr lang="es-US" dirty="0" err="1"/>
              <a:t>Ús</a:t>
            </a:r>
            <a:r>
              <a:rPr lang="es-US" dirty="0"/>
              <a:t> </a:t>
            </a:r>
            <a:r>
              <a:rPr lang="es-US" dirty="0" err="1"/>
              <a:t>eficient</a:t>
            </a:r>
            <a:r>
              <a:rPr lang="es-US" dirty="0"/>
              <a:t> de </a:t>
            </a:r>
            <a:r>
              <a:rPr lang="es-US" dirty="0" err="1"/>
              <a:t>laigua</a:t>
            </a:r>
            <a:r>
              <a:rPr lang="es-US" dirty="0"/>
              <a:t> (</a:t>
            </a:r>
            <a:r>
              <a:rPr lang="es-US" dirty="0" err="1"/>
              <a:t>petjada</a:t>
            </a:r>
            <a:r>
              <a:rPr lang="es-US" dirty="0"/>
              <a:t> hídrica certificada).
- </a:t>
            </a:r>
            <a:r>
              <a:rPr lang="es-US" dirty="0" err="1"/>
              <a:t>Envasos</a:t>
            </a:r>
            <a:r>
              <a:rPr lang="es-US" dirty="0"/>
              <a:t> 100% reciclables, 50% retornables.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8000"/>
                <a:lumOff val="92000"/>
              </a:schemeClr>
            </a:gs>
            <a:gs pos="34000">
              <a:schemeClr val="accent1">
                <a:lumMod val="39000"/>
                <a:lumOff val="61000"/>
              </a:schemeClr>
            </a:gs>
            <a:gs pos="62000">
              <a:schemeClr val="accent1">
                <a:lumMod val="73000"/>
                <a:lumOff val="27000"/>
              </a:schemeClr>
            </a:gs>
            <a:gs pos="100000">
              <a:schemeClr val="accent3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457200" y="205977"/>
            <a:ext cx="8229600" cy="1263593"/>
          </a:xfrm>
        </p:spPr>
        <p:txBody>
          <a:bodyPr>
            <a:normAutofit fontScale="90000"/>
          </a:bodyPr>
          <a:lstStyle/>
          <a:p>
            <a:r>
              <a:rPr lang="ca-ES" b="1" dirty="0"/>
              <a:t>Avantatges del Model de Sostenibilitat</a:t>
            </a:r>
            <a:endParaRPr b="1" dirty="0"/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>
          <a:xfrm>
            <a:off x="457200" y="1639264"/>
            <a:ext cx="8229600" cy="438864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a-ES" dirty="0"/>
              <a:t>Reducció de limpacte ambiental.
– Compliment amb regulacions ambientals.
- Estalvi de costos a llarg terñmini.
- Diferenciació al mercat i millora d’imatge.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8000"/>
                <a:lumOff val="92000"/>
              </a:schemeClr>
            </a:gs>
            <a:gs pos="34000">
              <a:schemeClr val="accent1">
                <a:lumMod val="39000"/>
                <a:lumOff val="61000"/>
              </a:schemeClr>
            </a:gs>
            <a:gs pos="62000">
              <a:schemeClr val="accent1">
                <a:lumMod val="73000"/>
                <a:lumOff val="27000"/>
              </a:schemeClr>
            </a:gs>
            <a:gs pos="100000">
              <a:schemeClr val="accent3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457200" y="0"/>
            <a:ext cx="8229600" cy="1309007"/>
          </a:xfrm>
        </p:spPr>
        <p:txBody>
          <a:bodyPr/>
          <a:lstStyle/>
          <a:p>
            <a:r>
              <a:rPr lang="ca-ES" b="1" dirty="0"/>
              <a:t>Desavantatges i Desafiaments</a:t>
            </a:r>
            <a:endParaRPr b="1" dirty="0"/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>
          <a:xfrm>
            <a:off x="366485" y="1309007"/>
            <a:ext cx="8229600" cy="339447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a-ES" dirty="0"/>
              <a:t>- Inversió inicial elevada.
– Adaptació de proveïdors i socis.
- Monitorització constant.
- Petit percentatge de residus encara no valoritzats.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8000"/>
                <a:lumOff val="92000"/>
              </a:schemeClr>
            </a:gs>
            <a:gs pos="34000">
              <a:schemeClr val="accent1">
                <a:lumMod val="39000"/>
                <a:lumOff val="61000"/>
              </a:schemeClr>
            </a:gs>
            <a:gs pos="62000">
              <a:schemeClr val="accent1">
                <a:lumMod val="73000"/>
                <a:lumOff val="27000"/>
              </a:schemeClr>
            </a:gs>
            <a:gs pos="100000">
              <a:schemeClr val="accent3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/>
          <p:nvPr/>
        </p:nvSpPr>
        <p:spPr>
          <a:xfrm>
            <a:off x="579577" y="1143000"/>
            <a:ext cx="7194638" cy="4526641"/>
          </a:xfrm>
          <a:prstGeom prst="rect">
            <a:avLst/>
          </a:prstGeom>
          <a:ln>
            <a:round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marR="0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+mj-lt"/>
              <a:buAutoNum type="arabicPeriod"/>
            </a:pPr>
            <a:r>
              <a:rPr kumimoji="0" lang="ca-ES" sz="3000" b="0" i="0" u="none" strike="noStrike" kern="1200" cap="none" spc="0" baseline="0" dirty="0">
                <a:ln w="0"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- S’han valoritzat gairebé 26.000 tones de residus el darrer any.
- Més de 100,000 tones de bagàs reaprofitades com a aliment animal.
- Reducció de l’ús d’aigua i certificacions que n’avalen l’ús eficient.
- Expansió del model a set plantes amb certificació ‘Residuo Zero’.</a:t>
            </a:r>
            <a:endParaRPr kumimoji="0" sz="3000" b="0" i="0" u="none" strike="noStrike" kern="1200" cap="none" spc="0" baseline="0" dirty="0">
              <a:ln w="0"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Title 1"/>
          <p:cNvSpPr/>
          <p:nvPr/>
        </p:nvSpPr>
        <p:spPr>
          <a:xfrm>
            <a:off x="208976" y="0"/>
            <a:ext cx="8229600" cy="1143000"/>
          </a:xfrm>
          <a:prstGeom prst="rect">
            <a:avLst/>
          </a:prstGeom>
          <a:ln>
            <a:round/>
          </a:ln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kumimoji="0" lang="ca-ES" sz="4400" b="1" i="0" u="none" strike="noStrike" kern="1200" cap="none" spc="0" baseline="0" dirty="0">
                <a:ln w="0"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Impacte en els darrers anys</a:t>
            </a:r>
            <a:endParaRPr kumimoji="0" sz="4400" b="1" i="0" u="none" strike="noStrike" kern="1200" cap="none" spc="0" baseline="0" dirty="0">
              <a:ln w="0"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8000"/>
                <a:lumOff val="92000"/>
              </a:schemeClr>
            </a:gs>
            <a:gs pos="34000">
              <a:schemeClr val="accent1">
                <a:lumMod val="39000"/>
                <a:lumOff val="61000"/>
              </a:schemeClr>
            </a:gs>
            <a:gs pos="62000">
              <a:schemeClr val="accent1">
                <a:lumMod val="73000"/>
                <a:lumOff val="27000"/>
              </a:schemeClr>
            </a:gs>
            <a:gs pos="100000">
              <a:schemeClr val="accent3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457200" y="0"/>
            <a:ext cx="8229600" cy="1063227"/>
          </a:xfrm>
        </p:spPr>
        <p:txBody>
          <a:bodyPr/>
          <a:lstStyle/>
          <a:p>
            <a:r>
              <a:rPr lang="ca-ES" b="1" dirty="0"/>
              <a:t>Conclusió </a:t>
            </a:r>
            <a:endParaRPr b="1" dirty="0"/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>
          <a:xfrm>
            <a:off x="457200" y="1063228"/>
            <a:ext cx="8229600" cy="353672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a-ES" dirty="0"/>
              <a:t>- La planta del Prat de Llobregat és un exemple de sostenibilitat.
- Reducció de contaminació i optimització de recursos.
- Beneficis ambientals i econòmics justifiquen el model.
- Continuar avançant en sostenibilitat.</a:t>
            </a:r>
            <a:endParaRPr dirty="0"/>
          </a:p>
        </p:txBody>
      </p:sp>
      <p:sp>
        <p:nvSpPr>
          <p:cNvPr id="7" name="Cuadro de texto 6"/>
          <p:cNvSpPr txBox="1"/>
          <p:nvPr/>
        </p:nvSpPr>
        <p:spPr>
          <a:xfrm>
            <a:off x="1305634" y="4602395"/>
            <a:ext cx="1833133" cy="3324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Enlace</a:t>
            </a:r>
            <a:r>
              <a:t> </a:t>
            </a:r>
            <a:r>
              <a:rPr lang="en-US"/>
              <a:t>Web</a:t>
            </a:r>
            <a:r>
              <a:t> </a:t>
            </a:r>
            <a:r>
              <a:rPr lang="en-US"/>
              <a:t>a</a:t>
            </a:r>
            <a:r>
              <a:t> </a:t>
            </a:r>
            <a:r>
              <a:rPr lang="en-US">
                <a:hlinkClick r:id="rId3"/>
              </a:rPr>
              <a:t>Nota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Presentación en pantalla (16:9)</PresentationFormat>
  <Paragraphs>0</Paragraphs>
  <Slides>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Office Theme</vt:lpstr>
      <vt:lpstr>La planta de El Prat de Llobregat de Damm: Un modelo de sostenibilitat</vt:lpstr>
      <vt:lpstr>Introducció </vt:lpstr>
      <vt:lpstr>Aportacions al Medi Ambient</vt:lpstr>
      <vt:lpstr>Avantatges del Model de Sostenibilitat</vt:lpstr>
      <vt:lpstr>Desavantatges i Desafiaments</vt:lpstr>
      <vt:lpstr>Presentación de PowerPoint</vt:lpstr>
      <vt:lpstr>Conclusió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planta de El Prat de Llobregat de Damm: Un modelo de sostenibilidad</dc:title>
  <dc:subject/>
  <dc:creator/>
  <cp:keywords/>
  <dc:description>generated using python-pptx</dc:description>
  <cp:lastModifiedBy>34603819085</cp:lastModifiedBy>
  <cp:revision>3</cp:revision>
  <dcterms:created xsi:type="dcterms:W3CDTF">2013-01-27T09:14:16Z</dcterms:created>
  <dcterms:modified xsi:type="dcterms:W3CDTF">2025-02-07T09:05:52Z</dcterms:modified>
  <cp:category/>
</cp:coreProperties>
</file>