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EAKs2tLEPmjFxVunxugQCRgA9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7554b1e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7554b1e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7554b1e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7554b1e5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54581ad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54581ad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7b68475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7b68475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58cb3cd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58cb3cd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58cb3cd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58cb3cd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58cb3cd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58cb3cd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1EBFF"/>
            </a:gs>
            <a:gs pos="100000">
              <a:srgbClr val="5381A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olvera@xtec.ca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perez28@xtec.ca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1EBFF"/>
            </a:gs>
            <a:gs pos="100000">
              <a:srgbClr val="5381A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7200"/>
              <a:buFont typeface="Arial"/>
              <a:buNone/>
            </a:pPr>
            <a:r>
              <a:rPr lang="ca-ES" sz="7200" dirty="0">
                <a:solidFill>
                  <a:srgbClr val="43033A"/>
                </a:solidFill>
                <a:latin typeface="Arial"/>
                <a:ea typeface="Arial"/>
                <a:cs typeface="Arial"/>
                <a:sym typeface="Arial"/>
              </a:rPr>
              <a:t>CFA SANT BOI</a:t>
            </a:r>
            <a:endParaRPr sz="7200" dirty="0">
              <a:solidFill>
                <a:srgbClr val="4303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4000"/>
              <a:buNone/>
            </a:pPr>
            <a:r>
              <a:rPr lang="ca-ES" sz="4000">
                <a:solidFill>
                  <a:srgbClr val="063C64"/>
                </a:solidFill>
              </a:rPr>
              <a:t>Curs de preparació per a les proves d’accés a Cicles Formatius de Grau Superior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800"/>
              <a:buFont typeface="Calibri"/>
              <a:buNone/>
            </a:pPr>
            <a:r>
              <a:rPr lang="ca-ES" sz="4800">
                <a:solidFill>
                  <a:srgbClr val="43033A"/>
                </a:solidFill>
              </a:rPr>
              <a:t>Específiques que es poden cursar al centre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539552" y="198884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720"/>
              </a:spcBef>
              <a:spcAft>
                <a:spcPts val="0"/>
              </a:spcAft>
              <a:buClr>
                <a:srgbClr val="063C64"/>
              </a:buClr>
              <a:buSzPts val="3600"/>
              <a:buAutoNum type="arabicPeriod"/>
            </a:pPr>
            <a:r>
              <a:rPr lang="ca-ES" sz="3600">
                <a:solidFill>
                  <a:srgbClr val="063C64"/>
                </a:solidFill>
              </a:rPr>
              <a:t>Geografia </a:t>
            </a:r>
            <a:endParaRPr sz="3600">
              <a:solidFill>
                <a:srgbClr val="063C64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3600"/>
              <a:buAutoNum type="arabicPeriod"/>
            </a:pPr>
            <a:r>
              <a:rPr lang="ca-ES" sz="3600">
                <a:solidFill>
                  <a:srgbClr val="063C64"/>
                </a:solidFill>
              </a:rPr>
              <a:t>Psicologia</a:t>
            </a:r>
            <a:endParaRPr sz="3600">
              <a:solidFill>
                <a:srgbClr val="063C64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800"/>
              <a:buFont typeface="Calibri"/>
              <a:buNone/>
            </a:pPr>
            <a:r>
              <a:rPr lang="ca-ES" sz="4800">
                <a:solidFill>
                  <a:srgbClr val="43033A"/>
                </a:solidFill>
              </a:rPr>
              <a:t>Específiques que s’han d’estudiar a distància (IOC)</a:t>
            </a: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2400"/>
              <a:buChar char="•"/>
            </a:pPr>
            <a:r>
              <a:rPr lang="ca-ES" sz="2400">
                <a:solidFill>
                  <a:srgbClr val="063C64"/>
                </a:solidFill>
              </a:rPr>
              <a:t>Educació física (D).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63C64"/>
              </a:buClr>
              <a:buSzPts val="2400"/>
              <a:buChar char="•"/>
            </a:pPr>
            <a:r>
              <a:rPr lang="ca-ES" sz="2400">
                <a:solidFill>
                  <a:srgbClr val="063C64"/>
                </a:solidFill>
              </a:rPr>
              <a:t>Química, biologia i ciències de la terra (B).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63C64"/>
              </a:buClr>
              <a:buSzPts val="2400"/>
              <a:buChar char="•"/>
            </a:pPr>
            <a:r>
              <a:rPr lang="ca-ES" sz="2400">
                <a:solidFill>
                  <a:srgbClr val="063C64"/>
                </a:solidFill>
              </a:rPr>
              <a:t>Economia i organització d’empresa i francès (C)</a:t>
            </a:r>
            <a:endParaRPr sz="2400">
              <a:solidFill>
                <a:srgbClr val="063C64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63C64"/>
              </a:buClr>
              <a:buSzPts val="2400"/>
              <a:buChar char="•"/>
            </a:pPr>
            <a:r>
              <a:rPr lang="ca-ES" sz="2400">
                <a:solidFill>
                  <a:srgbClr val="063C64"/>
                </a:solidFill>
              </a:rPr>
              <a:t>Física, dibuix tècnic i tecnologia industrial (A) </a:t>
            </a:r>
            <a:endParaRPr sz="2400">
              <a:solidFill>
                <a:srgbClr val="063C64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63C64"/>
              </a:buClr>
              <a:buSzPts val="2400"/>
              <a:buChar char="•"/>
            </a:pPr>
            <a:r>
              <a:rPr lang="ca-ES" sz="2400">
                <a:solidFill>
                  <a:srgbClr val="063C64"/>
                </a:solidFill>
              </a:rPr>
              <a:t>Història </a:t>
            </a:r>
            <a:r>
              <a:rPr lang="ca-ES" sz="2400"/>
              <a:t>de comuna per ensenyaments esportius i artístics (no serveix pel CFGS d’activitats físiques i esportives).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Totes les artístiques (DT, DA, CA, FA i DIS)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9600"/>
              <a:buFont typeface="Calibri"/>
              <a:buNone/>
            </a:pPr>
            <a:r>
              <a:rPr lang="ca-ES" sz="9600">
                <a:solidFill>
                  <a:srgbClr val="43033A"/>
                </a:solidFill>
              </a:rPr>
              <a:t>Important</a:t>
            </a:r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4800"/>
              <a:buNone/>
            </a:pPr>
            <a:r>
              <a:rPr lang="ca-ES" sz="4800">
                <a:solidFill>
                  <a:srgbClr val="063C64"/>
                </a:solidFill>
              </a:rPr>
              <a:t>Per poder triar adequadament les matèries específiques, és molt important tenir clar quin CFGS voleu estudiar. Els mòduls es classifiquen en diferents grups d’itineraris.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493204" y="260648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000"/>
              <a:buFont typeface="Calibri"/>
              <a:buNone/>
            </a:pPr>
            <a:r>
              <a:rPr lang="ca-ES" sz="4000">
                <a:solidFill>
                  <a:srgbClr val="43033A"/>
                </a:solidFill>
              </a:rPr>
              <a:t>On trobar informació?</a:t>
            </a: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3200"/>
              <a:buChar char="•"/>
            </a:pPr>
            <a:r>
              <a:rPr lang="ca-ES">
                <a:solidFill>
                  <a:srgbClr val="063C64"/>
                </a:solidFill>
              </a:rPr>
              <a:t>A la web “Estudiar a Catalunya”: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-ES"/>
              <a:t>	</a:t>
            </a:r>
            <a:r>
              <a:rPr lang="ca-ES" b="1" i="1">
                <a:solidFill>
                  <a:srgbClr val="063C64"/>
                </a:solidFill>
              </a:rPr>
              <a:t>http://queestudiar.gencat.cat/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276872"/>
            <a:ext cx="8784976" cy="42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93204" y="260648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000"/>
              <a:buFont typeface="Calibri"/>
              <a:buNone/>
            </a:pPr>
            <a:r>
              <a:rPr lang="ca-ES" sz="4000">
                <a:solidFill>
                  <a:srgbClr val="43033A"/>
                </a:solidFill>
              </a:rPr>
              <a:t>On trobar informació?</a:t>
            </a:r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3200"/>
              <a:buChar char="•"/>
            </a:pPr>
            <a:r>
              <a:rPr lang="ca-ES">
                <a:solidFill>
                  <a:srgbClr val="063C64"/>
                </a:solidFill>
              </a:rPr>
              <a:t>A la web del Departament d’Educació: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-ES"/>
              <a:t>	</a:t>
            </a:r>
            <a:r>
              <a:rPr lang="ca-ES" b="1" i="1">
                <a:solidFill>
                  <a:srgbClr val="063C64"/>
                </a:solidFill>
              </a:rPr>
              <a:t>http://ensenyament.gencat.cat/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5" name="Google Shape;165;p11" descr="C:\Users\prof-01_2\Desktop\e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276872"/>
            <a:ext cx="8341519" cy="444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7554b1e52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0000"/>
                </a:solidFill>
              </a:rPr>
              <a:t>Específiques dels cicles formatius d’Arts Plàstiques i Disseny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1" name="Google Shape;171;g97554b1e52_0_0"/>
          <p:cNvSpPr txBox="1">
            <a:spLocks noGrp="1"/>
          </p:cNvSpPr>
          <p:nvPr>
            <p:ph type="body" idx="1"/>
          </p:nvPr>
        </p:nvSpPr>
        <p:spPr>
          <a:xfrm>
            <a:off x="457200" y="1647350"/>
            <a:ext cx="8229600" cy="465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Opció A (Comunicació i Disseny):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- Cultura audiovisual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- Disseny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Opció B (Expressió artística)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- Fonaments de les arts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- Dibuix artístic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Opció C (Art i tecnologia)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- Dibuix tècnic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- Disseny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7554b1e52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0000"/>
                </a:solidFill>
              </a:rPr>
              <a:t>Ensenyaments esportius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7" name="Google Shape;177;g97554b1e52_0_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5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 accedir al grau superior d'Ensenyaments esportius cal:</a:t>
            </a:r>
            <a:endParaRPr sz="25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Montserrat"/>
              <a:buAutoNum type="arabicPeriod"/>
            </a:pPr>
            <a:r>
              <a:rPr lang="ca-ES" sz="25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tenir el títol de tècnic (CFGM) en la modalitat esportiva corresponent</a:t>
            </a:r>
            <a:endParaRPr sz="25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Montserrat"/>
              <a:buAutoNum type="arabicPeriod"/>
            </a:pPr>
            <a:r>
              <a:rPr lang="ca-ES" sz="25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haver superat la prova general d'accés i,</a:t>
            </a:r>
            <a:endParaRPr sz="25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Montserrat"/>
              <a:buAutoNum type="arabicPeriod"/>
            </a:pPr>
            <a:r>
              <a:rPr lang="ca-ES" sz="25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els casos en què s'estableixi, superar la prova de caràcter específic o acreditar els mèrits esportius corresponents (com ara a futbol, futbol sala, alta muntanya o hípica)</a:t>
            </a:r>
            <a:endParaRPr sz="25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9600"/>
              <a:buFont typeface="Calibri"/>
              <a:buNone/>
            </a:pPr>
            <a:r>
              <a:rPr lang="ca-ES" sz="9600">
                <a:solidFill>
                  <a:srgbClr val="43033A"/>
                </a:solidFill>
              </a:rPr>
              <a:t>Exempcions</a:t>
            </a:r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572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7200"/>
              <a:buChar char="•"/>
            </a:pPr>
            <a:r>
              <a:rPr lang="ca-ES" sz="7200">
                <a:solidFill>
                  <a:srgbClr val="063C64"/>
                </a:solidFill>
              </a:rPr>
              <a:t>Exempció de llengua catalana</a:t>
            </a:r>
            <a:endParaRPr/>
          </a:p>
          <a:p>
            <a:pPr marL="342900" lvl="0" indent="-457200" algn="l" rtl="0">
              <a:spcBef>
                <a:spcPts val="1440"/>
              </a:spcBef>
              <a:spcAft>
                <a:spcPts val="0"/>
              </a:spcAft>
              <a:buClr>
                <a:srgbClr val="063C64"/>
              </a:buClr>
              <a:buSzPts val="7200"/>
              <a:buChar char="•"/>
            </a:pPr>
            <a:r>
              <a:rPr lang="ca-ES" sz="7200">
                <a:solidFill>
                  <a:srgbClr val="063C64"/>
                </a:solidFill>
              </a:rPr>
              <a:t>Exempció de la part específica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800"/>
              <a:buFont typeface="Calibri"/>
              <a:buNone/>
            </a:pPr>
            <a:r>
              <a:rPr lang="ca-ES" sz="4800">
                <a:solidFill>
                  <a:srgbClr val="43033A"/>
                </a:solidFill>
              </a:rPr>
              <a:t>Exempció de llengua catalana</a:t>
            </a:r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lvl="0" indent="-3427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a-ES">
                <a:solidFill>
                  <a:srgbClr val="000000"/>
                </a:solidFill>
              </a:rPr>
              <a:t>La poden demanar les persones que fa menys de dos anys que viuen a Catalunya en el moment de realitzar la prova i anteriorment no han cursat la matèria de llengua catalana. </a:t>
            </a:r>
            <a:endParaRPr>
              <a:solidFill>
                <a:srgbClr val="000000"/>
              </a:solidFill>
            </a:endParaRPr>
          </a:p>
          <a:p>
            <a:pPr marL="343080" lvl="0" indent="-342720" algn="l" rtl="0"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a-ES">
                <a:solidFill>
                  <a:srgbClr val="000000"/>
                </a:solidFill>
              </a:rPr>
              <a:t>S’ha de sol·licitar al Departament d’Educació i s’haurà d’aportar un certificat històric d’empadronament individual. </a:t>
            </a:r>
            <a:endParaRPr>
              <a:solidFill>
                <a:srgbClr val="000000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800"/>
              <a:buFont typeface="Calibri"/>
              <a:buNone/>
            </a:pPr>
            <a:r>
              <a:rPr lang="ca-ES" sz="4800">
                <a:solidFill>
                  <a:srgbClr val="43033A"/>
                </a:solidFill>
              </a:rPr>
              <a:t>Exempció de la part específica</a:t>
            </a:r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3080" lvl="0" indent="-3427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a-ES" sz="2800">
                <a:solidFill>
                  <a:srgbClr val="000000"/>
                </a:solidFill>
              </a:rPr>
              <a:t>Persones que acreditin experiència laboral en el sector professional del cicle a què volen accedir (mínim 1 any a jornada completa o mínim de 3 si és una categoria inferior).</a:t>
            </a:r>
            <a:endParaRPr>
              <a:solidFill>
                <a:srgbClr val="000000"/>
              </a:solidFill>
            </a:endParaRPr>
          </a:p>
          <a:p>
            <a:pPr marL="343080" lvl="0" indent="-342720" algn="l" rtl="0"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a-ES" sz="2800">
                <a:solidFill>
                  <a:srgbClr val="000000"/>
                </a:solidFill>
              </a:rPr>
              <a:t>Persones que acreditin tasques de voluntariat (mínim 1 any a jornada completa i només en CFGS de serveis socioculturals). </a:t>
            </a:r>
            <a:endParaRPr sz="2800">
              <a:solidFill>
                <a:srgbClr val="000000"/>
              </a:solidFill>
            </a:endParaRPr>
          </a:p>
          <a:p>
            <a:pPr marL="343080" lvl="0" indent="-342720" algn="l" rtl="0"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a-ES" sz="2800">
                <a:solidFill>
                  <a:srgbClr val="000000"/>
                </a:solidFill>
              </a:rPr>
              <a:t>Persones que acreditin experiència en entrenaments esportius (mínim 1 any i només en CFGS d’activitats físiques i esportives).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5400"/>
              <a:buFont typeface="Calibri"/>
              <a:buNone/>
            </a:pPr>
            <a:r>
              <a:rPr lang="ca-ES" sz="5400">
                <a:solidFill>
                  <a:srgbClr val="43033A"/>
                </a:solidFill>
              </a:rPr>
              <a:t>Qui pot estudiar un CFGS?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Tenir el títol de Batxillerat o equivalent. </a:t>
            </a:r>
            <a:endParaRPr sz="3600"/>
          </a:p>
          <a:p>
            <a:pPr marL="342900" lvl="0" indent="-3683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Haver superat el curs específic d’accés a grau superior (CAS).</a:t>
            </a:r>
            <a:endParaRPr sz="3600"/>
          </a:p>
          <a:p>
            <a:pPr marL="342900" lvl="0" indent="-3683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Tenir el títol de tècnic de formació professional (CFGM).</a:t>
            </a:r>
            <a:endParaRPr/>
          </a:p>
          <a:p>
            <a:pPr marL="342900" lvl="0" indent="-3683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Superar la prova d’accés a CFGS que cada any convoca el Departament d’Educació. </a:t>
            </a:r>
            <a:endParaRPr sz="3600"/>
          </a:p>
          <a:p>
            <a:pPr marL="342900" lvl="0" indent="-3683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Haver superat la prova d’accés a la universitat per majors de 25 o 45 anys.</a:t>
            </a:r>
            <a:endParaRPr sz="3600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063C64"/>
              </a:solidFill>
            </a:endParaRPr>
          </a:p>
          <a:p>
            <a:pPr marL="342900" lvl="0" indent="-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9600"/>
              <a:buFont typeface="Calibri"/>
              <a:buNone/>
            </a:pPr>
            <a:r>
              <a:rPr lang="ca-ES" sz="9600">
                <a:solidFill>
                  <a:srgbClr val="43033A"/>
                </a:solidFill>
              </a:rPr>
              <a:t>IOC</a:t>
            </a:r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3792"/>
              <a:buChar char="•"/>
            </a:pPr>
            <a:r>
              <a:rPr lang="ca-ES" sz="3792">
                <a:solidFill>
                  <a:srgbClr val="063C64"/>
                </a:solidFill>
              </a:rPr>
              <a:t>Institut d’Educació Obert de Catalunya. </a:t>
            </a:r>
            <a:r>
              <a:rPr lang="ca-ES" sz="4070">
                <a:solidFill>
                  <a:srgbClr val="063C64"/>
                </a:solidFill>
              </a:rPr>
              <a:t>Estudi a distància de les matèries específiques no ofertades per l’escola, o les ofertades i que per horari no hi pugueu assistir.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814"/>
              </a:spcBef>
              <a:spcAft>
                <a:spcPts val="0"/>
              </a:spcAft>
              <a:buClr>
                <a:srgbClr val="063C64"/>
              </a:buClr>
              <a:buSzPts val="4070"/>
              <a:buChar char="•"/>
            </a:pPr>
            <a:r>
              <a:rPr lang="ca-ES" sz="4070">
                <a:solidFill>
                  <a:srgbClr val="063C64"/>
                </a:solidFill>
              </a:rPr>
              <a:t>Comptareu amb el suport d’un campus virtual i d’un tutor on-line. 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9600"/>
              <a:buFont typeface="Calibri"/>
              <a:buNone/>
            </a:pPr>
            <a:r>
              <a:rPr lang="ca-ES" sz="9600">
                <a:solidFill>
                  <a:srgbClr val="43033A"/>
                </a:solidFill>
              </a:rPr>
              <a:t>Preus IOC</a:t>
            </a:r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457200" y="1124750"/>
            <a:ext cx="8371800" cy="5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4000"/>
              <a:buChar char="•"/>
            </a:pPr>
            <a:r>
              <a:rPr lang="ca-ES" sz="4000">
                <a:solidFill>
                  <a:srgbClr val="063C64"/>
                </a:solidFill>
              </a:rPr>
              <a:t>Cada assignatura específica: </a:t>
            </a:r>
            <a:r>
              <a:rPr lang="ca-ES" sz="4000"/>
              <a:t>13,65 €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63C64"/>
              </a:buClr>
              <a:buSzPts val="4000"/>
              <a:buChar char="•"/>
            </a:pPr>
            <a:r>
              <a:rPr lang="ca-ES" sz="4000">
                <a:solidFill>
                  <a:srgbClr val="063C64"/>
                </a:solidFill>
              </a:rPr>
              <a:t>Els alumnes que estan pendents d’exempcions </a:t>
            </a:r>
            <a:r>
              <a:rPr lang="ca-ES" sz="4100">
                <a:solidFill>
                  <a:srgbClr val="073C65"/>
                </a:solidFill>
              </a:rPr>
              <a:t>s’han de matricular i cursar les matèries específiques fins que surti la resolució de l’exempció. </a:t>
            </a:r>
            <a:endParaRPr sz="41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63C64"/>
              </a:buClr>
              <a:buSzPts val="4000"/>
              <a:buChar char="•"/>
            </a:pPr>
            <a:r>
              <a:rPr lang="ca-ES" sz="4000">
                <a:solidFill>
                  <a:srgbClr val="063C64"/>
                </a:solidFill>
              </a:rPr>
              <a:t>L’IOC no torna els diners de la matrícula (en cap cas).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63C64"/>
              </a:buClr>
              <a:buSzPts val="4000"/>
              <a:buChar char="•"/>
            </a:pPr>
            <a:r>
              <a:rPr lang="ca-ES" sz="4000">
                <a:solidFill>
                  <a:srgbClr val="063C64"/>
                </a:solidFill>
              </a:rPr>
              <a:t>El curs a l’IOC comença el </a:t>
            </a:r>
            <a:r>
              <a:rPr lang="ca-ES" sz="4000"/>
              <a:t>2 d’octubre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5400"/>
              <a:buFont typeface="Calibri"/>
              <a:buNone/>
            </a:pPr>
            <a:r>
              <a:rPr lang="ca-ES" sz="5400">
                <a:solidFill>
                  <a:srgbClr val="43033A"/>
                </a:solidFill>
              </a:rPr>
              <a:t>Reduccions matrícula IOC</a:t>
            </a:r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3422"/>
              <a:buChar char="•"/>
            </a:pPr>
            <a:r>
              <a:rPr lang="ca-ES" sz="3422">
                <a:solidFill>
                  <a:srgbClr val="063C64"/>
                </a:solidFill>
              </a:rPr>
              <a:t>Carnet de família nombrosa o monoparental: reducció del 50% de l’import de la matrícula </a:t>
            </a:r>
            <a:endParaRPr/>
          </a:p>
          <a:p>
            <a:pPr marL="342900" lvl="0" indent="-342900" algn="l" rtl="0">
              <a:spcBef>
                <a:spcPts val="684"/>
              </a:spcBef>
              <a:spcAft>
                <a:spcPts val="0"/>
              </a:spcAft>
              <a:buClr>
                <a:srgbClr val="063C64"/>
              </a:buClr>
              <a:buSzPts val="3422"/>
              <a:buChar char="•"/>
            </a:pPr>
            <a:r>
              <a:rPr lang="ca-ES" sz="3422">
                <a:solidFill>
                  <a:srgbClr val="063C64"/>
                </a:solidFill>
              </a:rPr>
              <a:t>Gratuït per a persones amb discapacitat del 33% o superior legalment reconegudes. </a:t>
            </a:r>
            <a:endParaRPr/>
          </a:p>
          <a:p>
            <a:pPr marL="400050" lvl="1" indent="0" algn="l" rtl="0">
              <a:spcBef>
                <a:spcPts val="684"/>
              </a:spcBef>
              <a:spcAft>
                <a:spcPts val="0"/>
              </a:spcAft>
              <a:buClr>
                <a:srgbClr val="063C64"/>
              </a:buClr>
              <a:buSzPts val="3422"/>
              <a:buNone/>
            </a:pPr>
            <a:r>
              <a:rPr lang="ca-ES" sz="3422">
                <a:solidFill>
                  <a:srgbClr val="063C64"/>
                </a:solidFill>
              </a:rPr>
              <a:t>IMPORTANT:</a:t>
            </a:r>
            <a:endParaRPr/>
          </a:p>
          <a:p>
            <a:pPr marL="342900" lvl="0" indent="-342900" algn="l" rtl="0">
              <a:spcBef>
                <a:spcPts val="684"/>
              </a:spcBef>
              <a:spcAft>
                <a:spcPts val="0"/>
              </a:spcAft>
              <a:buClr>
                <a:srgbClr val="063C64"/>
              </a:buClr>
              <a:buSzPts val="3422"/>
              <a:buChar char="•"/>
            </a:pPr>
            <a:r>
              <a:rPr lang="ca-ES" sz="3422">
                <a:solidFill>
                  <a:srgbClr val="063C64"/>
                </a:solidFill>
              </a:rPr>
              <a:t>Aportar certificat vigent el primer dia de classe (original i fotocòpia)</a:t>
            </a:r>
            <a:endParaRPr/>
          </a:p>
          <a:p>
            <a:pPr marL="342900" lvl="0" indent="-131445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5940"/>
              <a:buFont typeface="Calibri"/>
              <a:buNone/>
            </a:pPr>
            <a:r>
              <a:rPr lang="ca-ES" sz="5940">
                <a:solidFill>
                  <a:srgbClr val="43033A"/>
                </a:solidFill>
              </a:rPr>
              <a:t>Qualificació de la prova</a:t>
            </a:r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1"/>
          </p:nvPr>
        </p:nvSpPr>
        <p:spPr>
          <a:xfrm>
            <a:off x="457200" y="1484783"/>
            <a:ext cx="8229600" cy="46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2000"/>
              <a:buChar char="•"/>
            </a:pPr>
            <a:r>
              <a:rPr lang="ca-ES" sz="2000">
                <a:solidFill>
                  <a:srgbClr val="063C64"/>
                </a:solidFill>
              </a:rPr>
              <a:t>Valoració numèrica entre 0 i 10.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63C64"/>
              </a:buClr>
              <a:buSzPts val="2000"/>
              <a:buChar char="•"/>
            </a:pPr>
            <a:r>
              <a:rPr lang="ca-ES" sz="2000">
                <a:solidFill>
                  <a:srgbClr val="063C64"/>
                </a:solidFill>
              </a:rPr>
              <a:t>Qualificació part comuna: Mitjana de les notes de les 4 assignatures comunes (Català, Castellà, Anglès i Matemàtiques).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63C64"/>
              </a:buClr>
              <a:buSzPts val="2000"/>
              <a:buChar char="•"/>
            </a:pPr>
            <a:r>
              <a:rPr lang="ca-ES" sz="2000">
                <a:solidFill>
                  <a:srgbClr val="063C64"/>
                </a:solidFill>
              </a:rPr>
              <a:t>Qualificació part específica: Mitjana de les notes de les 2 assignatures específiques triades.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63C64"/>
              </a:buClr>
              <a:buSzPts val="2000"/>
              <a:buChar char="•"/>
            </a:pPr>
            <a:r>
              <a:rPr lang="ca-ES" sz="2000">
                <a:solidFill>
                  <a:srgbClr val="063C64"/>
                </a:solidFill>
              </a:rPr>
              <a:t>Qualificació  Global: La nota global és la mitjana entre la part comuna i la part específica. Cal treure un mínim de 4 en cadascuna de les parts.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63C64"/>
              </a:buClr>
              <a:buSzPts val="2000"/>
              <a:buChar char="•"/>
            </a:pPr>
            <a:r>
              <a:rPr lang="ca-ES" sz="2000">
                <a:solidFill>
                  <a:srgbClr val="063C64"/>
                </a:solidFill>
              </a:rPr>
              <a:t>Les persones amb una qualificació global de 4 o més, se’ls podrà sumar: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63C64"/>
              </a:buClr>
              <a:buSzPts val="2000"/>
              <a:buFont typeface="Calibri"/>
              <a:buChar char="-"/>
            </a:pPr>
            <a:r>
              <a:rPr lang="ca-ES" sz="2000">
                <a:solidFill>
                  <a:srgbClr val="063C64"/>
                </a:solidFill>
              </a:rPr>
              <a:t>el 20% de la qualificació obtinguda en el curs de preparació de la prova d’accés (si està superat amb un mínim de 5)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63C64"/>
              </a:buClr>
              <a:buSzPts val="2000"/>
              <a:buFont typeface="Calibri"/>
              <a:buChar char="-"/>
            </a:pPr>
            <a:r>
              <a:rPr lang="ca-ES" sz="2000">
                <a:solidFill>
                  <a:srgbClr val="063C64"/>
                </a:solidFill>
              </a:rPr>
              <a:t>valoració del currículum formatiu i professional (1 punt com a màxim).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63C64"/>
              </a:buClr>
              <a:buSzPts val="2000"/>
              <a:buChar char="•"/>
            </a:pPr>
            <a:r>
              <a:rPr lang="ca-ES" sz="2000">
                <a:solidFill>
                  <a:srgbClr val="063C64"/>
                </a:solidFill>
              </a:rPr>
              <a:t>Les persones que obtinguin una Puntuació Final de 5 o més, seran considerades aptes.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400"/>
              <a:buFont typeface="Calibri"/>
              <a:buNone/>
            </a:pPr>
            <a:r>
              <a:rPr lang="ca-ES">
                <a:solidFill>
                  <a:srgbClr val="43033A"/>
                </a:solidFill>
              </a:rPr>
              <a:t>Requisits per obtenir el certificat de l’escola</a:t>
            </a:r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1"/>
          </p:nvPr>
        </p:nvSpPr>
        <p:spPr>
          <a:xfrm>
            <a:off x="537320" y="2132856"/>
            <a:ext cx="8064896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67322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2635"/>
              <a:buFont typeface="Arial"/>
              <a:buChar char="•"/>
            </a:pPr>
            <a:r>
              <a:rPr lang="ca-ES" sz="2635">
                <a:solidFill>
                  <a:srgbClr val="063C64"/>
                </a:solidFill>
              </a:rPr>
              <a:t> L’assistència a classe és obligatòria i imprescindible (80%) </a:t>
            </a:r>
            <a:endParaRPr/>
          </a:p>
          <a:p>
            <a:pPr marL="0" lvl="0" indent="-167322" algn="just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rgbClr val="063C64"/>
              </a:buClr>
              <a:buSzPts val="2635"/>
              <a:buFont typeface="Arial"/>
              <a:buChar char="•"/>
            </a:pPr>
            <a:r>
              <a:rPr lang="ca-ES" sz="2635">
                <a:solidFill>
                  <a:srgbClr val="063C64"/>
                </a:solidFill>
              </a:rPr>
              <a:t> Cal aprovar totes les assignatures. </a:t>
            </a:r>
            <a:endParaRPr/>
          </a:p>
          <a:p>
            <a:pPr marL="0" lvl="0" indent="-167322" algn="just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rgbClr val="063C64"/>
              </a:buClr>
              <a:buSzPts val="2635"/>
              <a:buFont typeface="Arial"/>
              <a:buChar char="•"/>
            </a:pPr>
            <a:r>
              <a:rPr lang="ca-ES" sz="2635">
                <a:solidFill>
                  <a:srgbClr val="063C64"/>
                </a:solidFill>
              </a:rPr>
              <a:t> Cal una bona actitud. 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rgbClr val="063C64"/>
              </a:buClr>
              <a:buSzPts val="2635"/>
              <a:buNone/>
            </a:pPr>
            <a:r>
              <a:rPr lang="ca-ES" sz="2635">
                <a:solidFill>
                  <a:srgbClr val="063C64"/>
                </a:solidFill>
              </a:rPr>
              <a:t>El certificat té </a:t>
            </a:r>
            <a:r>
              <a:rPr lang="ca-ES" sz="2635" u="sng">
                <a:solidFill>
                  <a:srgbClr val="063C64"/>
                </a:solidFill>
              </a:rPr>
              <a:t>una validesa permanent. 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endParaRPr sz="2480" u="sng">
              <a:solidFill>
                <a:srgbClr val="063C64"/>
              </a:solidFill>
            </a:endParaRPr>
          </a:p>
          <a:p>
            <a:pPr marL="0" lvl="0" indent="0" algn="just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endParaRPr sz="2480" u="sng">
              <a:solidFill>
                <a:srgbClr val="063C64"/>
              </a:solidFill>
            </a:endParaRPr>
          </a:p>
          <a:p>
            <a:pPr marL="0" lvl="0" indent="0" algn="just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rgbClr val="063C64"/>
              </a:buClr>
              <a:buSzPts val="2635"/>
              <a:buNone/>
            </a:pPr>
            <a:r>
              <a:rPr lang="ca-ES" sz="2635" u="sng">
                <a:solidFill>
                  <a:srgbClr val="063C64"/>
                </a:solidFill>
              </a:rPr>
              <a:t>Tot i que es tingui el certificat de l’escola, cal aprovar l’examen final amb un mínim de 4 per poder accedir als CFGS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Font typeface="Calibri"/>
              <a:buNone/>
            </a:pPr>
            <a:endParaRPr sz="2480">
              <a:solidFill>
                <a:srgbClr val="063C64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Font typeface="Calibri"/>
              <a:buNone/>
            </a:pPr>
            <a:endParaRPr sz="2480"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400"/>
              <a:buFont typeface="Calibri"/>
              <a:buNone/>
            </a:pPr>
            <a:r>
              <a:rPr lang="ca-ES">
                <a:solidFill>
                  <a:srgbClr val="43033A"/>
                </a:solidFill>
              </a:rPr>
              <a:t>Recomanacions pedagògiques</a:t>
            </a:r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Char char="-"/>
            </a:pPr>
            <a:r>
              <a:rPr lang="ca-ES" sz="3500">
                <a:solidFill>
                  <a:srgbClr val="000000"/>
                </a:solidFill>
              </a:rPr>
              <a:t>Disposar del títol de l’ESO o d’un grau mitjà. </a:t>
            </a:r>
            <a:endParaRPr sz="2300">
              <a:solidFill>
                <a:srgbClr val="000000"/>
              </a:solidFill>
            </a:endParaRPr>
          </a:p>
          <a:p>
            <a:pPr marL="342900" lvl="0" indent="-285750" algn="l" rtl="0"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Char char="-"/>
            </a:pPr>
            <a:r>
              <a:rPr lang="ca-ES" sz="3500">
                <a:solidFill>
                  <a:srgbClr val="000000"/>
                </a:solidFill>
              </a:rPr>
              <a:t>És necessari tenir algun d’aquests ensenyaments per poder seguir el curs. En cas que no es tinguin, l’escola aconsella cursar-los. </a:t>
            </a:r>
            <a:endParaRPr sz="3500">
              <a:solidFill>
                <a:srgbClr val="000000"/>
              </a:solidFill>
            </a:endParaRPr>
          </a:p>
          <a:p>
            <a:pPr marL="342900" lvl="0" indent="-285750" algn="l" rtl="0"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3500"/>
              <a:buChar char="-"/>
            </a:pPr>
            <a:r>
              <a:rPr lang="ca-ES" sz="3500">
                <a:solidFill>
                  <a:srgbClr val="000000"/>
                </a:solidFill>
              </a:rPr>
              <a:t>Podeu estudiar l’ESO en aquest mateix centre (presencial o telemàtic). </a:t>
            </a:r>
            <a:endParaRPr sz="3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470455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7200"/>
              <a:buFont typeface="Calibri"/>
              <a:buNone/>
            </a:pPr>
            <a:r>
              <a:rPr lang="ca-ES" sz="7200">
                <a:solidFill>
                  <a:srgbClr val="43033A"/>
                </a:solidFill>
              </a:rPr>
              <a:t>Horaris dels cursos</a:t>
            </a:r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body" idx="1"/>
          </p:nvPr>
        </p:nvSpPr>
        <p:spPr>
          <a:xfrm>
            <a:off x="539552" y="2204864"/>
            <a:ext cx="822960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4800"/>
              <a:buChar char="•"/>
            </a:pPr>
            <a:r>
              <a:rPr lang="ca-ES" sz="4800">
                <a:solidFill>
                  <a:srgbClr val="063C64"/>
                </a:solidFill>
              </a:rPr>
              <a:t>Torn de matí: 9 -12h (NO dimecres)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Clr>
                <a:srgbClr val="063C64"/>
              </a:buClr>
              <a:buSzPts val="4800"/>
              <a:buChar char="•"/>
            </a:pPr>
            <a:r>
              <a:rPr lang="ca-ES" sz="4800">
                <a:solidFill>
                  <a:srgbClr val="063C64"/>
                </a:solidFill>
              </a:rPr>
              <a:t>Torn de tarda-vespre: 17 – 21h</a:t>
            </a:r>
            <a:endParaRPr/>
          </a:p>
          <a:p>
            <a:pPr marL="342900" lvl="0" indent="0" algn="l" rtl="0">
              <a:spcBef>
                <a:spcPts val="960"/>
              </a:spcBef>
              <a:spcAft>
                <a:spcPts val="0"/>
              </a:spcAft>
              <a:buNone/>
            </a:pPr>
            <a:r>
              <a:rPr lang="ca-ES" sz="4800">
                <a:solidFill>
                  <a:srgbClr val="063C64"/>
                </a:solidFill>
              </a:rPr>
              <a:t>(de dilluns a dimecres)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2000"/>
              <a:buNone/>
            </a:pPr>
            <a:r>
              <a:rPr lang="ca-ES" sz="2000">
                <a:solidFill>
                  <a:srgbClr val="063C64"/>
                </a:solidFill>
              </a:rPr>
              <a:t>		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63C6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4800"/>
              <a:buNone/>
            </a:pPr>
            <a:r>
              <a:rPr lang="ca-ES" sz="4800">
                <a:solidFill>
                  <a:srgbClr val="063C64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400"/>
              <a:buFont typeface="Calibri"/>
              <a:buNone/>
            </a:pPr>
            <a:r>
              <a:rPr lang="ca-ES">
                <a:solidFill>
                  <a:srgbClr val="43033A"/>
                </a:solidFill>
              </a:rPr>
              <a:t>Inici de curs</a:t>
            </a:r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3000"/>
              <a:buChar char="•"/>
            </a:pPr>
            <a:r>
              <a:rPr lang="ca-ES" sz="3000">
                <a:solidFill>
                  <a:srgbClr val="063C64"/>
                </a:solidFill>
              </a:rPr>
              <a:t>Dilluns 21 setembre: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63C64"/>
              </a:buClr>
              <a:buSzPts val="3000"/>
              <a:buNone/>
            </a:pPr>
            <a:r>
              <a:rPr lang="ca-ES" sz="3000">
                <a:solidFill>
                  <a:srgbClr val="063C64"/>
                </a:solidFill>
              </a:rPr>
              <a:t>	- Matí 9h</a:t>
            </a:r>
            <a:endParaRPr sz="3000">
              <a:solidFill>
                <a:srgbClr val="063C6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63C64"/>
              </a:buClr>
              <a:buSzPts val="3000"/>
              <a:buNone/>
            </a:pPr>
            <a:r>
              <a:rPr lang="ca-ES" sz="3000">
                <a:solidFill>
                  <a:srgbClr val="063C64"/>
                </a:solidFill>
              </a:rPr>
              <a:t>	- Tarda- vespre: 17:30h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63C64"/>
              </a:buClr>
              <a:buSzPts val="3000"/>
              <a:buChar char="•"/>
            </a:pPr>
            <a:r>
              <a:rPr lang="ca-ES" sz="3000">
                <a:solidFill>
                  <a:srgbClr val="063C64"/>
                </a:solidFill>
              </a:rPr>
              <a:t>Tenir escollides les específiques.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63C64"/>
              </a:buClr>
              <a:buSzPts val="3000"/>
              <a:buChar char="•"/>
            </a:pPr>
            <a:r>
              <a:rPr lang="ca-ES" sz="3000">
                <a:solidFill>
                  <a:srgbClr val="063C64"/>
                </a:solidFill>
              </a:rPr>
              <a:t>Portar fotocòpia i original del carnet de família nombrosa, monoparental o de discapacitat. (IOC)</a:t>
            </a:r>
            <a:endParaRPr sz="3000"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54581ad6e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0000"/>
                </a:solidFill>
              </a:rPr>
              <a:t>Novetats COVID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9" name="Google Shape;249;g954581ad6e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ca-ES"/>
              <a:t>És obligatori l’ús correcte de la mascareta en tot el recinte escolar.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-ES"/>
              <a:t>És obligatori mantenir la distància de seguretat sanitàriament establerta.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-ES"/>
              <a:t>No es poden realitzar canvis de torn una vegada que hagi començat el curs. Els grups de matí i tarda-vespre són “grups bombolla”.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7b68475c8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 u="sng">
                <a:solidFill>
                  <a:srgbClr val="FF0000"/>
                </a:solidFill>
              </a:rPr>
              <a:t>Correus electrònics de referència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255" name="Google Shape;255;g97b68475c8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a-ES"/>
              <a:t>TUTOR MATÍ I COORDINADOR DE LES PROVES D’ACCÉS: JORDI OLVERA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a-ES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jolvera@xtec.cat</a:t>
            </a:r>
            <a:r>
              <a:rPr lang="ca-ES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a-ES"/>
              <a:t>TUTOR VESPRE I DIRECTOR DEL CENTRE: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a-ES"/>
              <a:t> TONI PÉREZ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a-ES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aperez28@xtec.cat</a:t>
            </a:r>
            <a:r>
              <a:rPr lang="ca-ES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400"/>
              <a:buFont typeface="Calibri"/>
              <a:buNone/>
            </a:pPr>
            <a:r>
              <a:rPr lang="ca-ES">
                <a:solidFill>
                  <a:srgbClr val="43033A"/>
                </a:solidFill>
              </a:rPr>
              <a:t>Requisits per poder realitzar aquest curs de formació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4000"/>
              <a:buChar char="•"/>
            </a:pPr>
            <a:r>
              <a:rPr lang="ca-ES" sz="4000">
                <a:solidFill>
                  <a:srgbClr val="063C64"/>
                </a:solidFill>
              </a:rPr>
              <a:t>Tenir com a mínim 19 anys, o fer-los durant l’any 2021.</a:t>
            </a:r>
            <a:endParaRPr sz="4000">
              <a:solidFill>
                <a:srgbClr val="063C64"/>
              </a:solidFill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63C64"/>
              </a:buClr>
              <a:buSzPts val="4000"/>
              <a:buChar char="•"/>
            </a:pPr>
            <a:r>
              <a:rPr lang="ca-ES" sz="4000">
                <a:solidFill>
                  <a:srgbClr val="063C64"/>
                </a:solidFill>
              </a:rPr>
              <a:t>Tenir com a mínim 18 anys, o fer-los durant l’any 2021 (només els titulats i titulades de CFGM). No han de fer la prova externa.</a:t>
            </a:r>
            <a:endParaRPr sz="4000"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400"/>
              <a:buFont typeface="Calibri"/>
              <a:buNone/>
            </a:pPr>
            <a:r>
              <a:rPr lang="ca-ES" sz="6700">
                <a:solidFill>
                  <a:srgbClr val="43033A"/>
                </a:solidFill>
              </a:rPr>
              <a:t>Precs i preguntes</a:t>
            </a:r>
            <a:endParaRPr sz="6700"/>
          </a:p>
        </p:txBody>
      </p:sp>
      <p:sp>
        <p:nvSpPr>
          <p:cNvPr id="261" name="Google Shape;261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3200"/>
              <a:buNone/>
            </a:pPr>
            <a:r>
              <a:rPr lang="ca-ES"/>
              <a:t>Gràcies per la vostra atenció.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4800"/>
              <a:buFont typeface="Calibri"/>
              <a:buNone/>
            </a:pPr>
            <a:r>
              <a:rPr lang="ca-ES" sz="4800">
                <a:solidFill>
                  <a:srgbClr val="43033A"/>
                </a:solidFill>
              </a:rPr>
              <a:t>Avantatges de superar la prova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395536" y="170080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Permet accedir a un CFGS de l’opció que hagi triat l’aspirant.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Permet accedir a qualsevol CFGM.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No té data de caducitat.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Té valor per a tota Espanya.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a-ES"/>
              <a:t>Haver superat la prova és equivalent al títol de Batxillerat a efectes d’accés a llocs de treball, sempre que s’acrediti el títol d’ESO. </a:t>
            </a:r>
            <a:endParaRPr/>
          </a:p>
          <a:p>
            <a:pPr marL="3429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rgbClr val="063C6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58cb3cded_0_0"/>
          <p:cNvSpPr txBox="1">
            <a:spLocks noGrp="1"/>
          </p:cNvSpPr>
          <p:nvPr>
            <p:ph type="title"/>
          </p:nvPr>
        </p:nvSpPr>
        <p:spPr>
          <a:xfrm>
            <a:off x="537175" y="304400"/>
            <a:ext cx="8149500" cy="111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033A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>
                <a:solidFill>
                  <a:srgbClr val="43033A"/>
                </a:solidFill>
              </a:rPr>
              <a:t>Avantatges de superar el curs de                  preparació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958cb3cded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lvl="0" indent="-34272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a-ES"/>
              <a:t>Puntuació addicional entre 1 i 2 punts en funció de la mitjana aritmètica de les qualificacions obtingudes en el curs de preparació que es suma a la prova final, sempre que aquesta tingui una puntuació d’un mínim de 4. </a:t>
            </a:r>
            <a:endParaRPr/>
          </a:p>
          <a:p>
            <a:pPr marL="343080" lvl="0" indent="-342720" algn="l" rtl="0">
              <a:spcBef>
                <a:spcPts val="641"/>
              </a:spcBef>
              <a:spcAft>
                <a:spcPts val="0"/>
              </a:spcAft>
              <a:buSzPts val="3200"/>
              <a:buChar char="•"/>
            </a:pPr>
            <a:r>
              <a:rPr lang="ca-ES"/>
              <a:t>Les persones que tinguin un CFGM i superin el curs passen per davant dels tècnics de grau mitjà que no l’hagin cursat. No han de realitzar l’examen extern.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58cb3cded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0000"/>
                </a:solidFill>
              </a:rPr>
              <a:t>Distribució de les places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5" name="Google Shape;115;g958cb3cded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lvl="0" indent="-3427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60% BATXILLERAT </a:t>
            </a:r>
            <a:endParaRPr sz="2400"/>
          </a:p>
          <a:p>
            <a:pPr marL="343080" lvl="0" indent="-342720" algn="l" rtl="0">
              <a:spcBef>
                <a:spcPts val="479"/>
              </a:spcBef>
              <a:spcAft>
                <a:spcPts val="0"/>
              </a:spcAft>
              <a:buSzPts val="2400"/>
              <a:buChar char="•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20% PROVES D’ACCÉS (CFGS i PPAU +25 i 45). Les places s’adjudiquen en funció de la nota final obtinguda. </a:t>
            </a:r>
            <a:endParaRPr sz="2400"/>
          </a:p>
          <a:p>
            <a:pPr marL="343080" lvl="0" indent="-342720" algn="l" rtl="0">
              <a:spcBef>
                <a:spcPts val="479"/>
              </a:spcBef>
              <a:spcAft>
                <a:spcPts val="0"/>
              </a:spcAft>
              <a:buSzPts val="2400"/>
              <a:buChar char="•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20% TÍTOL DE CFGM. Ordre de priorització:</a:t>
            </a:r>
            <a:endParaRPr sz="2400"/>
          </a:p>
          <a:p>
            <a:pPr marL="514440" lvl="0" indent="-514080" algn="l" rtl="0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ca-ES" sz="1600">
                <a:latin typeface="Arial"/>
                <a:ea typeface="Arial"/>
                <a:cs typeface="Arial"/>
                <a:sym typeface="Arial"/>
              </a:rPr>
              <a:t>Alumnat que hagi superat el CAS (IES). </a:t>
            </a:r>
            <a:endParaRPr sz="1600"/>
          </a:p>
          <a:p>
            <a:pPr marL="514440" lvl="0" indent="-514080" algn="l" rtl="0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ca-ES" sz="1600">
                <a:latin typeface="Arial"/>
                <a:ea typeface="Arial"/>
                <a:cs typeface="Arial"/>
                <a:sym typeface="Arial"/>
              </a:rPr>
              <a:t>Alumnat que hagi superat el curs de preparació i vulgui fer CFGS de la mateixa família. </a:t>
            </a:r>
            <a:endParaRPr sz="1600"/>
          </a:p>
          <a:p>
            <a:pPr marL="514440" lvl="0" indent="-514080" algn="l" rtl="0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ca-ES" sz="1600">
                <a:latin typeface="Arial"/>
                <a:ea typeface="Arial"/>
                <a:cs typeface="Arial"/>
                <a:sym typeface="Arial"/>
              </a:rPr>
              <a:t>Alumnat que hagi superat el curs de preparació i vulgui fer CFGS de família diferent. </a:t>
            </a:r>
            <a:endParaRPr sz="1600"/>
          </a:p>
          <a:p>
            <a:pPr marL="514440" lvl="0" indent="-514080" algn="l" rtl="0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ca-ES" sz="1600">
                <a:latin typeface="Arial"/>
                <a:ea typeface="Arial"/>
                <a:cs typeface="Arial"/>
                <a:sym typeface="Arial"/>
              </a:rPr>
              <a:t>Alumnat amb només CFGM i faci CFGS de la mateixa família. </a:t>
            </a:r>
            <a:endParaRPr sz="1600"/>
          </a:p>
          <a:p>
            <a:pPr marL="514440" lvl="0" indent="-514080" algn="l" rtl="0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ca-ES" sz="1600">
                <a:latin typeface="Arial"/>
                <a:ea typeface="Arial"/>
                <a:cs typeface="Arial"/>
                <a:sym typeface="Arial"/>
              </a:rPr>
              <a:t>Alumnat amb només CFGM i faci CFGS de família diferent. </a:t>
            </a:r>
            <a:endParaRPr sz="1600"/>
          </a:p>
          <a:p>
            <a:pPr marL="0" lvl="0" indent="0" algn="l" rtl="0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Dins de cada fase, es prioritza segons la nota obtinguda en el cicle formatiu, no en el curs de preparació.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6600"/>
              <a:buFont typeface="Calibri"/>
              <a:buNone/>
            </a:pPr>
            <a:r>
              <a:rPr lang="ca-ES" sz="6600">
                <a:solidFill>
                  <a:srgbClr val="43033A"/>
                </a:solidFill>
              </a:rPr>
              <a:t>Quan es fan les proves? 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ca-ES" sz="4000"/>
              <a:t>Les proves es realitzen al mes de maig. Al març de 2021 sortiran les dates concretes dels exàmens, el lloc, el procés d’inscripció, etc.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ca-ES" sz="4000"/>
              <a:t>Preu aproximat: 40 euros (reduccions i/o exempcions per FN,FM i DIS).</a:t>
            </a:r>
            <a:endParaRPr sz="4000"/>
          </a:p>
          <a:p>
            <a:pPr marL="342900" lvl="0" indent="-88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033A"/>
              </a:buClr>
              <a:buSzPts val="5400"/>
              <a:buFont typeface="Calibri"/>
              <a:buNone/>
            </a:pPr>
            <a:r>
              <a:rPr lang="ca-ES" sz="5400">
                <a:solidFill>
                  <a:srgbClr val="43033A"/>
                </a:solidFill>
              </a:rPr>
              <a:t>Estructura de la prova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4070"/>
              <a:buChar char="•"/>
            </a:pPr>
            <a:r>
              <a:rPr lang="ca-ES" sz="4070">
                <a:solidFill>
                  <a:srgbClr val="063C64"/>
                </a:solidFill>
              </a:rPr>
              <a:t>Part comuna: català, castellà, anglès i matemàtiques.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endParaRPr sz="4070">
              <a:solidFill>
                <a:srgbClr val="063C64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14"/>
              </a:spcBef>
              <a:spcAft>
                <a:spcPts val="0"/>
              </a:spcAft>
              <a:buClr>
                <a:srgbClr val="063C64"/>
              </a:buClr>
              <a:buSzPts val="4070"/>
              <a:buChar char="•"/>
            </a:pPr>
            <a:r>
              <a:rPr lang="ca-ES" sz="4070">
                <a:solidFill>
                  <a:srgbClr val="063C64"/>
                </a:solidFill>
              </a:rPr>
              <a:t>Part específica: cal triar </a:t>
            </a:r>
            <a:r>
              <a:rPr lang="ca-ES" sz="4070" b="1" u="sng">
                <a:solidFill>
                  <a:srgbClr val="063C64"/>
                </a:solidFill>
              </a:rPr>
              <a:t>dues</a:t>
            </a:r>
            <a:r>
              <a:rPr lang="ca-ES" sz="4070">
                <a:solidFill>
                  <a:srgbClr val="063C64"/>
                </a:solidFill>
              </a:rPr>
              <a:t> matèries segons la família de mòduls al qual es vol accedir.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58cb3cded_0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0000"/>
                </a:solidFill>
              </a:rPr>
              <a:t>Estructura del curs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3" name="Google Shape;133;g958cb3cded_0_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lvl="0" indent="-34272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a-ES"/>
              <a:t>Matèries comunes (hores set): Matemàtiques 4h+Anglès 2h+Castellà 2h+Català 2h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1600"/>
              <a:t>Total: mínim 300h anuals (entre setembre i final curs)</a:t>
            </a:r>
            <a:endParaRPr sz="1600"/>
          </a:p>
          <a:p>
            <a:pPr marL="343080" lvl="0" indent="-342720" algn="l" rtl="0">
              <a:spcBef>
                <a:spcPts val="641"/>
              </a:spcBef>
              <a:spcAft>
                <a:spcPts val="0"/>
              </a:spcAft>
              <a:buSzPts val="3200"/>
              <a:buChar char="•"/>
            </a:pPr>
            <a:r>
              <a:rPr lang="ca-ES"/>
              <a:t>Matèries específiques (h set):CTMA (3h)+Geografia(3h)+Psicologia (3h)+Biologia (3h)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1600"/>
              <a:t>Total: mínim 99 h per matèria espec.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1524</Words>
  <Application>Microsoft Office PowerPoint</Application>
  <PresentationFormat>Presentación en pantalla (4:3)</PresentationFormat>
  <Paragraphs>146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Montserrat</vt:lpstr>
      <vt:lpstr>Calibri</vt:lpstr>
      <vt:lpstr>Tema de Office</vt:lpstr>
      <vt:lpstr>CFA SANT BOI</vt:lpstr>
      <vt:lpstr>Qui pot estudiar un CFGS?</vt:lpstr>
      <vt:lpstr>Requisits per poder realitzar aquest curs de formació</vt:lpstr>
      <vt:lpstr>Avantatges de superar la prova</vt:lpstr>
      <vt:lpstr> Avantatges de superar el curs de                  preparació </vt:lpstr>
      <vt:lpstr>Distribució de les places</vt:lpstr>
      <vt:lpstr>Quan es fan les proves? </vt:lpstr>
      <vt:lpstr>Estructura de la prova</vt:lpstr>
      <vt:lpstr>Estructura del curs</vt:lpstr>
      <vt:lpstr>Específiques que es poden cursar al centre</vt:lpstr>
      <vt:lpstr>Específiques que s’han d’estudiar a distància (IOC)</vt:lpstr>
      <vt:lpstr>Important</vt:lpstr>
      <vt:lpstr>On trobar informació?</vt:lpstr>
      <vt:lpstr>On trobar informació?</vt:lpstr>
      <vt:lpstr>Específiques dels cicles formatius d’Arts Plàstiques i Disseny </vt:lpstr>
      <vt:lpstr>Ensenyaments esportius</vt:lpstr>
      <vt:lpstr>Exempcions</vt:lpstr>
      <vt:lpstr>Exempció de llengua catalana</vt:lpstr>
      <vt:lpstr>Exempció de la part específica</vt:lpstr>
      <vt:lpstr>IOC</vt:lpstr>
      <vt:lpstr>Preus IOC</vt:lpstr>
      <vt:lpstr>Reduccions matrícula IOC</vt:lpstr>
      <vt:lpstr>Qualificació de la prova</vt:lpstr>
      <vt:lpstr>Requisits per obtenir el certificat de l’escola</vt:lpstr>
      <vt:lpstr>Recomanacions pedagògiques</vt:lpstr>
      <vt:lpstr>Horaris dels cursos</vt:lpstr>
      <vt:lpstr>Inici de curs</vt:lpstr>
      <vt:lpstr>Novetats COVID</vt:lpstr>
      <vt:lpstr>Correus electrònics de referència</vt:lpstr>
      <vt:lpstr>Precs i preguntes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CFA SANT BOI</dc:title>
  <dc:creator>PC</dc:creator>
  <cp:lastModifiedBy>JESUS M RODRIGUEZ MARTINEZ</cp:lastModifiedBy>
  <cp:revision>1</cp:revision>
  <dcterms:created xsi:type="dcterms:W3CDTF">2011-08-17T16:24:09Z</dcterms:created>
  <dcterms:modified xsi:type="dcterms:W3CDTF">2022-05-03T15:45:36Z</dcterms:modified>
</cp:coreProperties>
</file>