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34"/>
  </p:normalViewPr>
  <p:slideViewPr>
    <p:cSldViewPr snapToGrid="0" snapToObjects="1">
      <p:cViewPr varScale="1">
        <p:scale>
          <a:sx n="97" d="100"/>
          <a:sy n="97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84861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349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1831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139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43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5880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9956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7225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7351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0570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999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87562-80CD-CF46-ABD1-403C14E7F608}" type="datetimeFigureOut">
              <a:rPr lang="es-ES_tradnl" smtClean="0"/>
              <a:t>2/5/23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EF797-51A0-8445-8B6D-E4B4B168BC2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494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LOS DETERMINANTES</a:t>
            </a:r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599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/>
          <p:nvPr/>
        </p:nvSpPr>
        <p:spPr>
          <a:xfrm>
            <a:off x="4993896" y="215136"/>
            <a:ext cx="1957150" cy="41558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600" b="1" dirty="0">
                <a:effectLst/>
                <a:ea typeface="Calibri" charset="0"/>
                <a:cs typeface="Times New Roman" charset="0"/>
              </a:rPr>
              <a:t>DETERMINANTES</a:t>
            </a:r>
            <a:endParaRPr lang="es-ES_tradnl" sz="1600" b="1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6" name="Cuadro de texto 2"/>
          <p:cNvSpPr txBox="1"/>
          <p:nvPr/>
        </p:nvSpPr>
        <p:spPr>
          <a:xfrm>
            <a:off x="507715" y="1164037"/>
            <a:ext cx="847725" cy="240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>
                <a:effectLst/>
                <a:ea typeface="Calibri" charset="0"/>
                <a:cs typeface="Times New Roman" charset="0"/>
              </a:rPr>
              <a:t>ARTÍCULOS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  <a:p>
            <a:pPr algn="ctr">
              <a:spcAft>
                <a:spcPts val="0"/>
              </a:spcAft>
            </a:pPr>
            <a:r>
              <a:rPr lang="es-ES" sz="1200" dirty="0">
                <a:effectLst/>
                <a:ea typeface="Calibri" charset="0"/>
                <a:cs typeface="Times New Roman" charset="0"/>
              </a:rPr>
              <a:t> 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7" name="Cuadro de texto 3"/>
          <p:cNvSpPr txBox="1"/>
          <p:nvPr/>
        </p:nvSpPr>
        <p:spPr>
          <a:xfrm>
            <a:off x="1903986" y="1191260"/>
            <a:ext cx="1227455" cy="227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>
                <a:effectLst/>
                <a:ea typeface="Calibri" charset="0"/>
                <a:cs typeface="Times New Roman" charset="0"/>
              </a:rPr>
              <a:t>DEMOSTRATIVOS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8" name="Cuadro de texto 4"/>
          <p:cNvSpPr txBox="1"/>
          <p:nvPr/>
        </p:nvSpPr>
        <p:spPr>
          <a:xfrm>
            <a:off x="5729645" y="1176971"/>
            <a:ext cx="1295400" cy="240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>
                <a:effectLst/>
                <a:ea typeface="Calibri" charset="0"/>
                <a:cs typeface="Times New Roman" charset="0"/>
              </a:rPr>
              <a:t>POSESIVOS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9" name="Cuadro de texto 5"/>
          <p:cNvSpPr txBox="1"/>
          <p:nvPr/>
        </p:nvSpPr>
        <p:spPr>
          <a:xfrm>
            <a:off x="8057873" y="1152138"/>
            <a:ext cx="1270000" cy="2724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>
                <a:effectLst/>
                <a:ea typeface="Calibri" charset="0"/>
                <a:cs typeface="Times New Roman" charset="0"/>
              </a:rPr>
              <a:t>NUMERALES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10" name="Cuadro de texto 7"/>
          <p:cNvSpPr txBox="1"/>
          <p:nvPr/>
        </p:nvSpPr>
        <p:spPr>
          <a:xfrm>
            <a:off x="9922591" y="1073150"/>
            <a:ext cx="1506855" cy="45783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>
                <a:effectLst/>
                <a:ea typeface="Calibri" charset="0"/>
                <a:cs typeface="Times New Roman" charset="0"/>
              </a:rPr>
              <a:t>INTERROGATIVOS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  <a:p>
            <a:pPr algn="ctr">
              <a:spcAft>
                <a:spcPts val="0"/>
              </a:spcAft>
            </a:pPr>
            <a:r>
              <a:rPr lang="es-ES" sz="1100" dirty="0">
                <a:effectLst/>
                <a:ea typeface="Calibri" charset="0"/>
                <a:cs typeface="Times New Roman" charset="0"/>
              </a:rPr>
              <a:t>EXCLAMATIVOS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11" name="Cuadro de texto 8"/>
          <p:cNvSpPr txBox="1"/>
          <p:nvPr/>
        </p:nvSpPr>
        <p:spPr>
          <a:xfrm>
            <a:off x="3766441" y="1197223"/>
            <a:ext cx="1227455" cy="227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>
                <a:effectLst/>
                <a:ea typeface="Calibri" charset="0"/>
                <a:cs typeface="Times New Roman" charset="0"/>
              </a:rPr>
              <a:t>INDEFINIDOS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931577" y="1417637"/>
            <a:ext cx="0" cy="415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6372898" y="1461935"/>
            <a:ext cx="0" cy="415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4368005" y="1420025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8692873" y="1417637"/>
            <a:ext cx="0" cy="415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10676018" y="1544782"/>
            <a:ext cx="0" cy="415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2517713" y="1424553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 de texto 15"/>
          <p:cNvSpPr txBox="1"/>
          <p:nvPr/>
        </p:nvSpPr>
        <p:spPr>
          <a:xfrm>
            <a:off x="272686" y="1853564"/>
            <a:ext cx="1308735" cy="45783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>
                <a:effectLst/>
                <a:ea typeface="Calibri" charset="0"/>
                <a:cs typeface="Times New Roman" charset="0"/>
              </a:rPr>
              <a:t>acompañan al nombre para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19" name="Cuadro de texto 16"/>
          <p:cNvSpPr txBox="1"/>
          <p:nvPr/>
        </p:nvSpPr>
        <p:spPr>
          <a:xfrm>
            <a:off x="1946019" y="1877225"/>
            <a:ext cx="1181735" cy="5334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>
                <a:effectLst/>
                <a:ea typeface="Calibri" charset="0"/>
                <a:cs typeface="Times New Roman" charset="0"/>
              </a:rPr>
              <a:t>acompañan al nombre para</a:t>
            </a:r>
            <a:endParaRPr lang="es-ES_tradnl" sz="120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0" name="Cuadro de texto 17"/>
          <p:cNvSpPr txBox="1"/>
          <p:nvPr/>
        </p:nvSpPr>
        <p:spPr>
          <a:xfrm>
            <a:off x="3805784" y="1838626"/>
            <a:ext cx="1309370" cy="5334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>
                <a:effectLst/>
                <a:ea typeface="Calibri" charset="0"/>
                <a:cs typeface="Times New Roman" charset="0"/>
              </a:rPr>
              <a:t>acompañan al nombre para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1" name="Cuadro de texto 18"/>
          <p:cNvSpPr txBox="1"/>
          <p:nvPr/>
        </p:nvSpPr>
        <p:spPr>
          <a:xfrm>
            <a:off x="5766680" y="1877225"/>
            <a:ext cx="1271905" cy="5334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>
                <a:effectLst/>
                <a:ea typeface="Calibri" charset="0"/>
                <a:cs typeface="Times New Roman" charset="0"/>
              </a:rPr>
              <a:t>acompañan al nombre para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2" name="Cuadro de texto 19"/>
          <p:cNvSpPr txBox="1"/>
          <p:nvPr/>
        </p:nvSpPr>
        <p:spPr>
          <a:xfrm>
            <a:off x="8006516" y="1838448"/>
            <a:ext cx="1369695" cy="56070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>
                <a:effectLst/>
                <a:ea typeface="Calibri" charset="0"/>
                <a:cs typeface="Times New Roman" charset="0"/>
              </a:rPr>
              <a:t>acompañan al nombre para</a:t>
            </a:r>
            <a:endParaRPr lang="es-ES_tradnl" sz="120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3" name="Cuadro de texto 20"/>
          <p:cNvSpPr txBox="1"/>
          <p:nvPr/>
        </p:nvSpPr>
        <p:spPr>
          <a:xfrm>
            <a:off x="10010140" y="1979411"/>
            <a:ext cx="1297940" cy="48490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>
                <a:effectLst/>
                <a:ea typeface="Calibri" charset="0"/>
                <a:cs typeface="Times New Roman" charset="0"/>
              </a:rPr>
              <a:t>acompañan al nombre</a:t>
            </a:r>
            <a:endParaRPr lang="es-ES_tradnl" sz="120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sp>
        <p:nvSpPr>
          <p:cNvPr id="25" name="Rectangle 28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ES_trad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ES_tradn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es-ES_tradnl" altLang="es-ES_tradn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es-ES_tradnl" altLang="es-ES_trad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ES_trad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ES_trad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ES_tradn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	</a:t>
            </a:r>
          </a:p>
        </p:txBody>
      </p:sp>
      <p:cxnSp>
        <p:nvCxnSpPr>
          <p:cNvPr id="27" name="Conector recto 26"/>
          <p:cNvCxnSpPr/>
          <p:nvPr/>
        </p:nvCxnSpPr>
        <p:spPr>
          <a:xfrm>
            <a:off x="931577" y="2280432"/>
            <a:ext cx="0" cy="2836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2517713" y="2280432"/>
            <a:ext cx="0" cy="312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6376965" y="2311399"/>
            <a:ext cx="0" cy="312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8683904" y="2243146"/>
            <a:ext cx="0" cy="312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10676018" y="2360924"/>
            <a:ext cx="0" cy="2836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 de texto 15"/>
          <p:cNvSpPr txBox="1"/>
          <p:nvPr/>
        </p:nvSpPr>
        <p:spPr>
          <a:xfrm>
            <a:off x="140615" y="2623413"/>
            <a:ext cx="1572876" cy="65962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 smtClean="0">
                <a:effectLst/>
                <a:ea typeface="Calibri" charset="0"/>
                <a:cs typeface="Times New Roman" charset="0"/>
              </a:rPr>
              <a:t>Indicarnos si se trata de un ser conocido o desconocido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5" name="Cuadro de texto 15"/>
          <p:cNvSpPr txBox="1"/>
          <p:nvPr/>
        </p:nvSpPr>
        <p:spPr>
          <a:xfrm>
            <a:off x="1780054" y="2597742"/>
            <a:ext cx="1475318" cy="786765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smtClean="0">
                <a:effectLst/>
                <a:ea typeface="Calibri" charset="0"/>
                <a:cs typeface="Times New Roman" charset="0"/>
              </a:rPr>
              <a:t>Indicar </a:t>
            </a:r>
            <a:r>
              <a:rPr lang="es-ES" sz="1200" dirty="0" smtClean="0">
                <a:effectLst/>
                <a:ea typeface="Calibri" charset="0"/>
                <a:cs typeface="Times New Roman" charset="0"/>
              </a:rPr>
              <a:t>su proximidad o lejanía con relación a la </a:t>
            </a:r>
            <a:r>
              <a:rPr lang="es-ES" sz="1200" smtClean="0">
                <a:effectLst/>
                <a:ea typeface="Calibri" charset="0"/>
                <a:cs typeface="Times New Roman" charset="0"/>
              </a:rPr>
              <a:t>persona que habla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6" name="Cuadro de texto 15"/>
          <p:cNvSpPr txBox="1"/>
          <p:nvPr/>
        </p:nvSpPr>
        <p:spPr>
          <a:xfrm>
            <a:off x="5617248" y="2611485"/>
            <a:ext cx="1475318" cy="49350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 smtClean="0">
                <a:effectLst/>
                <a:ea typeface="Calibri" charset="0"/>
                <a:cs typeface="Times New Roman" charset="0"/>
              </a:rPr>
              <a:t>Indicar posesión </a:t>
            </a:r>
            <a:r>
              <a:rPr lang="es-ES" sz="1200" smtClean="0">
                <a:effectLst/>
                <a:ea typeface="Calibri" charset="0"/>
                <a:cs typeface="Times New Roman" charset="0"/>
              </a:rPr>
              <a:t>o pertenencia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7" name="Cuadro de texto 15"/>
          <p:cNvSpPr txBox="1"/>
          <p:nvPr/>
        </p:nvSpPr>
        <p:spPr>
          <a:xfrm>
            <a:off x="3561573" y="2611485"/>
            <a:ext cx="1677474" cy="1120163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 smtClean="0">
                <a:effectLst/>
                <a:ea typeface="Calibri" charset="0"/>
                <a:cs typeface="Times New Roman" charset="0"/>
              </a:rPr>
              <a:t>Indicar que se desconoce la cantidad exacta de lo nombrado. Ejemplos: algunos, pocos, muchas</a:t>
            </a:r>
            <a:r>
              <a:rPr lang="is-IS" sz="1200" dirty="0" smtClean="0">
                <a:effectLst/>
                <a:ea typeface="Calibri" charset="0"/>
                <a:cs typeface="Times New Roman" charset="0"/>
              </a:rPr>
              <a:t>…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8" name="Cuadro de texto 15"/>
          <p:cNvSpPr txBox="1"/>
          <p:nvPr/>
        </p:nvSpPr>
        <p:spPr>
          <a:xfrm>
            <a:off x="8095422" y="2571117"/>
            <a:ext cx="1191882" cy="51526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smtClean="0">
                <a:effectLst/>
                <a:ea typeface="Calibri" charset="0"/>
                <a:cs typeface="Times New Roman" charset="0"/>
              </a:rPr>
              <a:t>Indicar número u orden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9" name="Cuadro de texto 15"/>
          <p:cNvSpPr txBox="1"/>
          <p:nvPr/>
        </p:nvSpPr>
        <p:spPr>
          <a:xfrm>
            <a:off x="9974121" y="2658755"/>
            <a:ext cx="1419306" cy="61791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 smtClean="0">
                <a:effectLst/>
                <a:ea typeface="Calibri" charset="0"/>
                <a:cs typeface="Times New Roman" charset="0"/>
              </a:rPr>
              <a:t>En oraciones interrogativas </a:t>
            </a:r>
            <a:r>
              <a:rPr lang="es-ES" sz="1200" smtClean="0">
                <a:effectLst/>
                <a:ea typeface="Calibri" charset="0"/>
                <a:cs typeface="Times New Roman" charset="0"/>
              </a:rPr>
              <a:t>o exclamativas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cxnSp>
        <p:nvCxnSpPr>
          <p:cNvPr id="40" name="Conector recto 39"/>
          <p:cNvCxnSpPr/>
          <p:nvPr/>
        </p:nvCxnSpPr>
        <p:spPr>
          <a:xfrm>
            <a:off x="8691363" y="3072493"/>
            <a:ext cx="0" cy="312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 de texto 15"/>
          <p:cNvSpPr txBox="1"/>
          <p:nvPr/>
        </p:nvSpPr>
        <p:spPr>
          <a:xfrm>
            <a:off x="8095421" y="3370615"/>
            <a:ext cx="1232451" cy="25738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smtClean="0">
                <a:ea typeface="Calibri" charset="0"/>
                <a:cs typeface="Times New Roman" charset="0"/>
              </a:rPr>
              <a:t>Se dividen en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42" name="Cuadro de texto 15"/>
          <p:cNvSpPr txBox="1"/>
          <p:nvPr/>
        </p:nvSpPr>
        <p:spPr>
          <a:xfrm>
            <a:off x="7479195" y="3785755"/>
            <a:ext cx="1204709" cy="3824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Cardinales</a:t>
            </a:r>
            <a:r>
              <a:rPr lang="es-ES" sz="1200" dirty="0" smtClean="0">
                <a:ea typeface="Calibri" charset="0"/>
                <a:cs typeface="Times New Roman" charset="0"/>
              </a:rPr>
              <a:t>: uno, dos, tres</a:t>
            </a:r>
            <a:r>
              <a:rPr lang="is-IS" sz="1200" dirty="0" smtClean="0">
                <a:ea typeface="Calibri" charset="0"/>
                <a:cs typeface="Times New Roman" charset="0"/>
              </a:rPr>
              <a:t>…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43" name="Cuadro de texto 15"/>
          <p:cNvSpPr txBox="1"/>
          <p:nvPr/>
        </p:nvSpPr>
        <p:spPr>
          <a:xfrm>
            <a:off x="9187760" y="3795628"/>
            <a:ext cx="1466835" cy="3845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Ordinales</a:t>
            </a:r>
            <a:r>
              <a:rPr lang="es-ES" sz="1200" dirty="0" smtClean="0">
                <a:ea typeface="Calibri" charset="0"/>
                <a:cs typeface="Times New Roman" charset="0"/>
              </a:rPr>
              <a:t>: primero, segundo</a:t>
            </a:r>
            <a:r>
              <a:rPr lang="is-IS" sz="1200" dirty="0" smtClean="0">
                <a:ea typeface="Calibri" charset="0"/>
                <a:cs typeface="Times New Roman" charset="0"/>
              </a:rPr>
              <a:t>…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44" name="Cuadro de texto 15"/>
          <p:cNvSpPr txBox="1"/>
          <p:nvPr/>
        </p:nvSpPr>
        <p:spPr>
          <a:xfrm>
            <a:off x="9357895" y="4355969"/>
            <a:ext cx="1232451" cy="5055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Multiplicativos</a:t>
            </a:r>
            <a:r>
              <a:rPr lang="es-ES" sz="1200" dirty="0" smtClean="0">
                <a:ea typeface="Calibri" charset="0"/>
                <a:cs typeface="Times New Roman" charset="0"/>
              </a:rPr>
              <a:t>: doble, triple</a:t>
            </a:r>
            <a:r>
              <a:rPr lang="is-IS" sz="1200" dirty="0" smtClean="0">
                <a:ea typeface="Calibri" charset="0"/>
                <a:cs typeface="Times New Roman" charset="0"/>
              </a:rPr>
              <a:t>…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45" name="Cuadro de texto 15"/>
          <p:cNvSpPr txBox="1"/>
          <p:nvPr/>
        </p:nvSpPr>
        <p:spPr>
          <a:xfrm>
            <a:off x="7294914" y="4355969"/>
            <a:ext cx="1601014" cy="5939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Partitivos</a:t>
            </a:r>
            <a:r>
              <a:rPr lang="es-ES" sz="1200" dirty="0" smtClean="0">
                <a:ea typeface="Calibri" charset="0"/>
                <a:cs typeface="Times New Roman" charset="0"/>
              </a:rPr>
              <a:t>: mitad, tercio, cuarto</a:t>
            </a:r>
            <a:r>
              <a:rPr lang="is-IS" sz="1200" dirty="0" smtClean="0">
                <a:ea typeface="Calibri" charset="0"/>
                <a:cs typeface="Times New Roman" charset="0"/>
              </a:rPr>
              <a:t>…</a:t>
            </a:r>
            <a:r>
              <a:rPr lang="es-ES" sz="1200" dirty="0" smtClean="0">
                <a:ea typeface="Calibri" charset="0"/>
                <a:cs typeface="Times New Roman" charset="0"/>
              </a:rPr>
              <a:t> onceavo, doceavo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46" name="Cuadro de texto 15"/>
          <p:cNvSpPr txBox="1"/>
          <p:nvPr/>
        </p:nvSpPr>
        <p:spPr>
          <a:xfrm>
            <a:off x="8571534" y="5068610"/>
            <a:ext cx="1232451" cy="2573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Dual</a:t>
            </a:r>
            <a:r>
              <a:rPr lang="es-ES" sz="1200" dirty="0" smtClean="0">
                <a:ea typeface="Calibri" charset="0"/>
                <a:cs typeface="Times New Roman" charset="0"/>
              </a:rPr>
              <a:t>: ambos, -as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cxnSp>
        <p:nvCxnSpPr>
          <p:cNvPr id="47" name="Conector recto 46"/>
          <p:cNvCxnSpPr/>
          <p:nvPr/>
        </p:nvCxnSpPr>
        <p:spPr>
          <a:xfrm>
            <a:off x="6383242" y="3147222"/>
            <a:ext cx="0" cy="2308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 de texto 18"/>
          <p:cNvSpPr txBox="1"/>
          <p:nvPr/>
        </p:nvSpPr>
        <p:spPr>
          <a:xfrm>
            <a:off x="5718954" y="5417540"/>
            <a:ext cx="1271905" cy="2667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smtClean="0">
                <a:effectLst/>
                <a:ea typeface="Calibri" charset="0"/>
                <a:cs typeface="Times New Roman" charset="0"/>
              </a:rPr>
              <a:t>Se dividen en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50" name="Cuadro de texto 15"/>
          <p:cNvSpPr txBox="1"/>
          <p:nvPr/>
        </p:nvSpPr>
        <p:spPr>
          <a:xfrm>
            <a:off x="4713127" y="5958259"/>
            <a:ext cx="1353426" cy="5138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Un solo poseedor: </a:t>
            </a:r>
            <a:r>
              <a:rPr lang="es-ES" sz="1200" dirty="0" smtClean="0">
                <a:ea typeface="Calibri" charset="0"/>
                <a:cs typeface="Times New Roman" charset="0"/>
              </a:rPr>
              <a:t>mi, tu, su</a:t>
            </a:r>
            <a:r>
              <a:rPr lang="is-IS" sz="1200" dirty="0" smtClean="0">
                <a:ea typeface="Calibri" charset="0"/>
                <a:cs typeface="Times New Roman" charset="0"/>
              </a:rPr>
              <a:t>…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51" name="Cuadro de texto 15"/>
          <p:cNvSpPr txBox="1"/>
          <p:nvPr/>
        </p:nvSpPr>
        <p:spPr>
          <a:xfrm>
            <a:off x="6635064" y="6032468"/>
            <a:ext cx="1688262" cy="3614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Varios poseedores: </a:t>
            </a:r>
            <a:r>
              <a:rPr lang="es-ES" sz="1200" dirty="0" smtClean="0">
                <a:ea typeface="Calibri" charset="0"/>
                <a:cs typeface="Times New Roman" charset="0"/>
              </a:rPr>
              <a:t>nuestro, vuestro</a:t>
            </a:r>
            <a:r>
              <a:rPr lang="is-IS" sz="1200" dirty="0" smtClean="0">
                <a:ea typeface="Calibri" charset="0"/>
                <a:cs typeface="Times New Roman" charset="0"/>
              </a:rPr>
              <a:t>…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cxnSp>
        <p:nvCxnSpPr>
          <p:cNvPr id="52" name="Conector recto 51"/>
          <p:cNvCxnSpPr/>
          <p:nvPr/>
        </p:nvCxnSpPr>
        <p:spPr>
          <a:xfrm>
            <a:off x="2517713" y="3370615"/>
            <a:ext cx="0" cy="312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uadro de texto 18"/>
          <p:cNvSpPr txBox="1"/>
          <p:nvPr/>
        </p:nvSpPr>
        <p:spPr>
          <a:xfrm>
            <a:off x="1881760" y="3662278"/>
            <a:ext cx="1271905" cy="2667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smtClean="0">
                <a:effectLst/>
                <a:ea typeface="Calibri" charset="0"/>
                <a:cs typeface="Times New Roman" charset="0"/>
              </a:rPr>
              <a:t>Se dividen en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54" name="Cuadro de texto 15"/>
          <p:cNvSpPr txBox="1"/>
          <p:nvPr/>
        </p:nvSpPr>
        <p:spPr>
          <a:xfrm>
            <a:off x="2802307" y="4137365"/>
            <a:ext cx="1353426" cy="5138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Lejos:</a:t>
            </a:r>
            <a:r>
              <a:rPr lang="es-ES" sz="1200" dirty="0" smtClean="0">
                <a:ea typeface="Calibri" charset="0"/>
                <a:cs typeface="Times New Roman" charset="0"/>
              </a:rPr>
              <a:t> aquel, aquella</a:t>
            </a:r>
            <a:r>
              <a:rPr lang="is-IS" sz="1200" dirty="0" smtClean="0">
                <a:ea typeface="Calibri" charset="0"/>
                <a:cs typeface="Times New Roman" charset="0"/>
              </a:rPr>
              <a:t>…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55" name="Cuadro de texto 15"/>
          <p:cNvSpPr txBox="1"/>
          <p:nvPr/>
        </p:nvSpPr>
        <p:spPr>
          <a:xfrm>
            <a:off x="1897517" y="4786573"/>
            <a:ext cx="1457532" cy="5138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Distancia media: </a:t>
            </a:r>
            <a:r>
              <a:rPr lang="es-ES" sz="1200" dirty="0" smtClean="0">
                <a:ea typeface="Calibri" charset="0"/>
                <a:cs typeface="Times New Roman" charset="0"/>
              </a:rPr>
              <a:t>ese, esa, esos, esas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56" name="Cuadro de texto 15"/>
          <p:cNvSpPr txBox="1"/>
          <p:nvPr/>
        </p:nvSpPr>
        <p:spPr>
          <a:xfrm>
            <a:off x="1112950" y="4137365"/>
            <a:ext cx="1353426" cy="5138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Cerca: </a:t>
            </a:r>
            <a:r>
              <a:rPr lang="es-ES" sz="1200" dirty="0" smtClean="0">
                <a:ea typeface="Calibri" charset="0"/>
                <a:cs typeface="Times New Roman" charset="0"/>
              </a:rPr>
              <a:t>este, esta, estos, estas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cxnSp>
        <p:nvCxnSpPr>
          <p:cNvPr id="57" name="Conector recto 56"/>
          <p:cNvCxnSpPr/>
          <p:nvPr/>
        </p:nvCxnSpPr>
        <p:spPr>
          <a:xfrm>
            <a:off x="945468" y="3318466"/>
            <a:ext cx="0" cy="2099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uadro de texto 18"/>
          <p:cNvSpPr txBox="1"/>
          <p:nvPr/>
        </p:nvSpPr>
        <p:spPr>
          <a:xfrm>
            <a:off x="309516" y="5419034"/>
            <a:ext cx="1271905" cy="2667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smtClean="0">
                <a:effectLst/>
                <a:ea typeface="Calibri" charset="0"/>
                <a:cs typeface="Times New Roman" charset="0"/>
              </a:rPr>
              <a:t>Se dividen en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59" name="Cuadro de texto 15"/>
          <p:cNvSpPr txBox="1"/>
          <p:nvPr/>
        </p:nvSpPr>
        <p:spPr>
          <a:xfrm>
            <a:off x="60633" y="5956267"/>
            <a:ext cx="1233486" cy="5138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Determinados:</a:t>
            </a:r>
            <a:r>
              <a:rPr lang="es-ES" sz="1200" dirty="0" smtClean="0">
                <a:ea typeface="Calibri" charset="0"/>
                <a:cs typeface="Times New Roman" charset="0"/>
              </a:rPr>
              <a:t> el, la, los, las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60" name="Cuadro de texto 15"/>
          <p:cNvSpPr txBox="1"/>
          <p:nvPr/>
        </p:nvSpPr>
        <p:spPr>
          <a:xfrm>
            <a:off x="1491560" y="5960683"/>
            <a:ext cx="1485589" cy="5138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a typeface="Calibri" charset="0"/>
                <a:cs typeface="Times New Roman" charset="0"/>
              </a:rPr>
              <a:t>Indeterminados:</a:t>
            </a:r>
            <a:r>
              <a:rPr lang="es-ES" sz="1200" dirty="0" smtClean="0">
                <a:ea typeface="Calibri" charset="0"/>
                <a:cs typeface="Times New Roman" charset="0"/>
              </a:rPr>
              <a:t> un, una, unos, unas</a:t>
            </a:r>
            <a:endParaRPr lang="es-ES_tradnl" sz="1200" dirty="0">
              <a:effectLst/>
              <a:ea typeface="Calibri" charset="0"/>
              <a:cs typeface="Times New Roman" charset="0"/>
            </a:endParaRPr>
          </a:p>
        </p:txBody>
      </p:sp>
      <p:cxnSp>
        <p:nvCxnSpPr>
          <p:cNvPr id="62" name="Conector recto 61"/>
          <p:cNvCxnSpPr/>
          <p:nvPr/>
        </p:nvCxnSpPr>
        <p:spPr>
          <a:xfrm>
            <a:off x="4380168" y="2284166"/>
            <a:ext cx="0" cy="312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/>
          <p:cNvCxnSpPr/>
          <p:nvPr/>
        </p:nvCxnSpPr>
        <p:spPr>
          <a:xfrm flipH="1">
            <a:off x="1338240" y="671309"/>
            <a:ext cx="3409997" cy="424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/>
          <p:cNvCxnSpPr/>
          <p:nvPr/>
        </p:nvCxnSpPr>
        <p:spPr>
          <a:xfrm flipH="1">
            <a:off x="2701410" y="715975"/>
            <a:ext cx="2350087" cy="427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/>
          <p:cNvCxnSpPr/>
          <p:nvPr/>
        </p:nvCxnSpPr>
        <p:spPr>
          <a:xfrm flipH="1">
            <a:off x="4445729" y="682703"/>
            <a:ext cx="1096333" cy="427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/>
          <p:cNvCxnSpPr/>
          <p:nvPr/>
        </p:nvCxnSpPr>
        <p:spPr>
          <a:xfrm>
            <a:off x="6103579" y="715236"/>
            <a:ext cx="34782" cy="392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/>
          <p:cNvCxnSpPr/>
          <p:nvPr/>
        </p:nvCxnSpPr>
        <p:spPr>
          <a:xfrm>
            <a:off x="6805606" y="715236"/>
            <a:ext cx="3141159" cy="263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/>
          <p:cNvCxnSpPr/>
          <p:nvPr/>
        </p:nvCxnSpPr>
        <p:spPr>
          <a:xfrm>
            <a:off x="6383242" y="729169"/>
            <a:ext cx="1673615" cy="3413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 flipH="1">
            <a:off x="666726" y="5651982"/>
            <a:ext cx="198199" cy="228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1013110" y="5659375"/>
            <a:ext cx="508463" cy="22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/>
          <p:cNvCxnSpPr/>
          <p:nvPr/>
        </p:nvCxnSpPr>
        <p:spPr>
          <a:xfrm>
            <a:off x="2802307" y="3889914"/>
            <a:ext cx="508463" cy="224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 flipH="1">
            <a:off x="2056132" y="3894483"/>
            <a:ext cx="198199" cy="228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>
            <a:off x="2536936" y="3910863"/>
            <a:ext cx="0" cy="8902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/>
          <p:cNvCxnSpPr/>
          <p:nvPr/>
        </p:nvCxnSpPr>
        <p:spPr>
          <a:xfrm>
            <a:off x="6482396" y="5659375"/>
            <a:ext cx="468650" cy="342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89"/>
          <p:cNvCxnSpPr/>
          <p:nvPr/>
        </p:nvCxnSpPr>
        <p:spPr>
          <a:xfrm flipH="1">
            <a:off x="5954102" y="5684240"/>
            <a:ext cx="198199" cy="228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90"/>
          <p:cNvCxnSpPr/>
          <p:nvPr/>
        </p:nvCxnSpPr>
        <p:spPr>
          <a:xfrm>
            <a:off x="9171283" y="3627285"/>
            <a:ext cx="232041" cy="148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/>
          <p:cNvCxnSpPr/>
          <p:nvPr/>
        </p:nvCxnSpPr>
        <p:spPr>
          <a:xfrm flipH="1">
            <a:off x="8323326" y="3620162"/>
            <a:ext cx="198199" cy="15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85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8" grpId="0"/>
      <p:bldP spid="19" grpId="0"/>
      <p:bldP spid="20" grpId="0"/>
      <p:bldP spid="21" grpId="0"/>
      <p:bldP spid="22" grpId="0"/>
      <p:bldP spid="2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3" grpId="0"/>
      <p:bldP spid="54" grpId="0" animBg="1"/>
      <p:bldP spid="55" grpId="0" animBg="1"/>
      <p:bldP spid="56" grpId="0" animBg="1"/>
      <p:bldP spid="58" grpId="0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</TotalTime>
  <Words>196</Words>
  <Application>Microsoft Macintosh PowerPoint</Application>
  <PresentationFormat>Panorámica</PresentationFormat>
  <Paragraphs>42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Times New Roman</vt:lpstr>
      <vt:lpstr>Arial</vt:lpstr>
      <vt:lpstr>Tema de Office</vt:lpstr>
      <vt:lpstr>LOS DETERMINANTES</vt:lpstr>
      <vt:lpstr>Presentación de PowerPoint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Usuario de Microsoft Office</cp:lastModifiedBy>
  <cp:revision>7</cp:revision>
  <dcterms:created xsi:type="dcterms:W3CDTF">2023-05-02T08:05:42Z</dcterms:created>
  <dcterms:modified xsi:type="dcterms:W3CDTF">2023-05-02T08:53:21Z</dcterms:modified>
</cp:coreProperties>
</file>