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0"/>
    <p:restoredTop sz="94634"/>
  </p:normalViewPr>
  <p:slideViewPr>
    <p:cSldViewPr snapToGrid="0" snapToObjects="1">
      <p:cViewPr varScale="1">
        <p:scale>
          <a:sx n="80" d="100"/>
          <a:sy n="80" d="100"/>
        </p:scale>
        <p:origin x="192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="" xmlns:a16="http://schemas.microsoft.com/office/drawing/2014/main" id="{E78C4DDA-ACDF-A51D-D05B-FABD9D453BF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11620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x-none" sz="1400" b="0" i="0" u="none" strike="noStrike" kern="1200" cap="none" spc="0" baseline="0">
              <a:ln>
                <a:noFill/>
              </a:ln>
              <a:solidFill>
                <a:srgbClr val="81D41A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0572B79-A7EA-6989-5ED0-19D4B9918B7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11422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x-none" sz="1400" b="0" i="0" u="none" strike="noStrike" kern="1200" cap="none" spc="0" baseline="0">
              <a:ln>
                <a:noFill/>
              </a:ln>
              <a:solidFill>
                <a:srgbClr val="81D41A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2DF1D76-A196-426D-5062-85F40F0C9B3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151884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x-none" sz="1400" b="0" i="0" u="none" strike="noStrike" kern="1200" cap="none" spc="0" baseline="0">
              <a:ln>
                <a:noFill/>
              </a:ln>
              <a:solidFill>
                <a:srgbClr val="81D41A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777891F-26C6-3AA8-BABF-146428EAA335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99144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7183256-E88F-4967-B8D7-1A0E9FEAEBED}" type="slidenum">
              <a:t>‹Nr.›</a:t>
            </a:fld>
            <a:endParaRPr lang="x-none" sz="1400" b="0" i="0" u="none" strike="noStrike" kern="1200" cap="none" spc="0" baseline="0">
              <a:ln>
                <a:noFill/>
              </a:ln>
              <a:solidFill>
                <a:srgbClr val="81D41A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A60FABB-1A89-893F-0CB0-614CD401F0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9E6E1BE-1674-5BC9-E152-C23562D8E2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3434E-2B33-453E-987D-F9CC3C1807E1}" type="datetimeFigureOut">
              <a:t>14/4/23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DCAB50F-04D5-2A6B-46EC-83B71F7A08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57FDDB1-0B2A-66CC-A1B4-5C7EFEB14C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08FDD-29E7-4D60-A8BE-BE6C4B016639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9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7DFA1-B7F6-4F53-BCA6-C17412BB9C66}" type="datetimeFigureOut">
              <a:t>14/4/23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="" xmlns:a16="http://schemas.microsoft.com/office/drawing/2014/main" id="{9DBC7672-3EE4-1FBA-B01D-3DED3ACF5C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="" xmlns:a16="http://schemas.microsoft.com/office/drawing/2014/main" id="{3B50004F-7921-8316-A622-9E16507548C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a-ES"/>
          </a:p>
        </p:txBody>
      </p:sp>
      <p:sp>
        <p:nvSpPr>
          <p:cNvPr id="10" name="Header Placeholder 9">
            <a:extLst>
              <a:ext uri="{FF2B5EF4-FFF2-40B4-BE49-F238E27FC236}">
                <a16:creationId xmlns="" xmlns:a16="http://schemas.microsoft.com/office/drawing/2014/main" id="{0D6273E1-E52E-8F90-5C75-07F242FD41D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a-ES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11" name="Date Placeholder 10">
            <a:extLst>
              <a:ext uri="{FF2B5EF4-FFF2-40B4-BE49-F238E27FC236}">
                <a16:creationId xmlns="" xmlns:a16="http://schemas.microsoft.com/office/drawing/2014/main" id="{DA10E3B5-FDE4-7355-98A3-180EC19E6A0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a-ES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12" name="Footer Placeholder 11">
            <a:extLst>
              <a:ext uri="{FF2B5EF4-FFF2-40B4-BE49-F238E27FC236}">
                <a16:creationId xmlns="" xmlns:a16="http://schemas.microsoft.com/office/drawing/2014/main" id="{93A1DA3D-7276-200E-0EB9-660DF28D616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ca-ES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13" name="Slide Number Placeholder 12">
            <a:extLst>
              <a:ext uri="{FF2B5EF4-FFF2-40B4-BE49-F238E27FC236}">
                <a16:creationId xmlns="" xmlns:a16="http://schemas.microsoft.com/office/drawing/2014/main" id="{44AF469F-D915-1D5E-E12C-6D9B96DE3F9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ca-ES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79B07C2-EE22-4C4E-B631-8C7226BC1C1C}" type="slidenum">
              <a:t>‹Nr.›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3F8D0-6E94-49F2-9838-B0EE5760D3D6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8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ca-ES" sz="2000" b="0" i="0" u="none" strike="noStrike" kern="1200" cap="none">
        <a:ln>
          <a:noFill/>
        </a:ln>
        <a:highlight>
          <a:srgbClr val="FFFFFF"/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DD72011B-15A3-9A7B-ABD5-1273CD3D9E19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DFA1-B7F6-4F53-BCA6-C17412BB9C6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2A974DF6-52DC-C9DE-8AA1-856E99913689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B9B06-89D3-44CB-AFAD-0CDF4392A12D}" type="slidenum">
              <a:rPr kumimoji="0" lang="ca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a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DA180BD0-FE92-3FE2-1C76-793E603F92C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063AF-A0E4-4BCD-897F-431EA66C0B2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51D7A6EB-A404-05F5-50E7-39A8489AD66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F862F0EA-B447-899E-E6A9-FC28D832F2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23747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5DD18895-3559-C45C-55E7-00799422FC42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DFA1-B7F6-4F53-BCA6-C17412BB9C6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5FE9D08D-EAE1-8CB9-94C9-531F76C52EA4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100592-0F37-41FD-A368-33FC33708D0E}" type="slidenum">
              <a:rPr kumimoji="0" lang="ca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a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360D4368-3EF3-E9F3-911A-C90F84FE41C2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0D6C3-556D-40C8-B2B9-60620D1F90E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96C55491-44FB-9308-AD9F-F1A8ED63603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7B7F65A4-6019-44AF-CC17-E745796ACE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pPr rtl="0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40022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730B2D16-CE5A-3EE8-3511-431864BD6239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87DFA1-B7F6-4F53-BCA6-C17412BB9C66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4/14/23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79DAE5E1-7B77-B932-E07A-4CAB1507069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E55BBC-6464-4A4F-8E97-B924E14CB5FB}" type="slidenum">
              <a:rPr kumimoji="0" lang="ca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a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7B4D621E-0744-CA16-082E-34BA50F429CC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567216-C60F-4782-A16C-0953B7004E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F0400820-9D3A-B41D-777C-633B6E633CC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B4A260B8-3D1E-A536-EB19-9ADB424781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pPr rtl="0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73548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A71C037-436B-6F1D-E8C6-3072BE8F2DB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1F25BD-3BB0-035A-8563-C5FD92FBD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BC8AE0-8770-6BC3-BC0D-23AF3F3AA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3621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CE60204-5DAE-E7DF-54C1-FD30A954FB4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9F586F-C498-3102-7D79-2BD78594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620000"/>
            <a:ext cx="7560000" cy="99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A2B387-482C-AB29-F41B-62F7ABCD4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3060000"/>
            <a:ext cx="9000000" cy="234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335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617EE57-2BF9-B698-1B3A-15C2E778F58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C5316B7-BDC5-AD5A-6AD5-311533EB8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89800" y="1619250"/>
            <a:ext cx="2249488" cy="3781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425DC39-458B-139A-7642-4D4B01658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750" y="1619250"/>
            <a:ext cx="6597650" cy="3781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3058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EA5405C6-5788-86EF-69EF-13719A4DEE67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13CBC79-1615-011F-886B-C17FAA78BD2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C82AE27-E4B3-DAD0-96D0-DF22E254FB3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F9D84A-3190-4BEB-625B-CA2B0F370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B4C7A57-52F6-C104-9486-B96A6CD54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321EE8-E74C-1466-0A1C-C73DA70F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EB3104-2FEB-3386-49C3-B1ACE29AD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619C16-C4FE-320B-8CCB-0819A338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04BEAE27-F8B6-43C3-A02D-F1F915DDD278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4462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C96D3E23-B35E-81DA-708C-1FE61C2430C2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3E892D3-8C54-26FE-5906-C316286BB29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E6B7103-6982-DA68-2B69-81903B95E23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700806-3581-1D6B-D7C5-8C224E78A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C8C355-1841-5CD1-AA82-6D96608A5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60000"/>
            <a:ext cx="900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693FD9-50BC-52EA-19D1-4E43155D35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008473-8D4B-D8E0-C0CE-A504075F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6B39F3-1D90-0ED5-A0C7-F4A8E50E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D64F1130-D2F7-4967-8F99-0B8914E9DBE1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8514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38EA4823-BC19-D027-E966-2122D6124E39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C127E20-4C1D-BECB-36F2-02EA1926F53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4863B55-7C15-36E0-2D40-795C0A0600B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AFF8EC-2F1F-63FE-B7D6-36A08598B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436EA9E-B8B3-12E5-7D4F-9980395E4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FB8E402-D41B-C295-E3B7-7BD8BD31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FDD564-A6F5-519D-CE11-F14BBDAA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FC2DB9-FC38-DE16-4781-9989CA90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6BDF53BE-2ECA-4072-AA59-3EB7D7E38E13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4284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B1B29AAA-4139-98EC-CE4E-2DD8759B5207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D39172B-A00C-5DEC-9AB6-E14DCE0398F4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76DAD85-3942-F052-9D1F-0C496AA0A28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8D36B0-A0BD-0E1C-757D-A8B6A476E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44BBF9-AAB8-69BC-811F-774D25747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1260475"/>
            <a:ext cx="4422775" cy="3959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389DD85-2A72-BB17-9C9D-CB1E6D579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260475"/>
            <a:ext cx="4424363" cy="3959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49946D-F5DA-E3ED-42F5-24E642D0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A523125-DA50-B5F3-F140-43EAB82A5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5B2FE16-4193-94FC-329E-CE0317DBE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CFEFE298-5817-4A2E-8CDA-2010303E5FF1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10485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B24A5288-BD5B-0726-A59C-ED98E1C46CEB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5764537-09A8-DC24-C32C-BF16DDDEF67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6C12F72-2317-248A-3E5E-22314EE8AE8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DAEAA3-767A-B07C-1761-7976F432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51767F9-2DF4-ABB2-9FA3-4FE4982FB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744916F-46F9-31D9-6A5B-34F759133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CE36683-3790-2031-0BEF-E3E380918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7D4ED46-62A3-C618-59F2-9167513C8C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C3BE9E0-B65B-B637-452C-A5417118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C26978E-A9B3-E6EC-91F0-D54F0E5EE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179A7C6-B2AD-5F4B-5BD8-D7449CD7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417C68D0-67E5-4CF6-9D32-21EF5A667C85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093613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="" xmlns:a16="http://schemas.microsoft.com/office/drawing/2014/main" id="{469666EA-E354-059F-EFFF-E0726BEEA7D7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88CF4C7-C248-C40F-C758-F1EC02F3F2C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BB87CCC-FF80-659C-F0C0-D82976B0130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D4B62F-795F-043F-C887-46DCBB919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5CEFB52-594D-4342-F0A7-49B99BCC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45ECA72-8E3D-D95A-0924-9B748022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6038798-0562-6BC5-0868-825B871FD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D2767AB6-5097-468D-AB76-DA9DA1FB54A4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27990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150BA736-C32D-87C1-B883-1D098D5402B1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5332983-EF84-9035-E708-6A6CC8B1F0C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68388AE-E769-8312-E751-D2440035E81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FB7E96C-069C-8DAE-379C-993EA32B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1D7416C-318C-179F-E215-D3B8CF12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0B4700B-0E77-AF5D-EF4B-76B0BCEA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FA345045-4203-4B51-92E2-A7C997971C1A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1906228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0FA2A3AA-76EA-A4A7-703B-BF739F5E10FC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82BC927-CF26-AABE-C76D-EBFAFD51BBF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2447E31-55F8-0316-1F94-02E9A0EBF2F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411D3E-E23E-A5D6-9ADF-BBCA93283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60A28E-2909-8627-88E9-B07716F22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B599D73-D286-A93E-EC1A-18223685F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FB2BCA5-12AF-54B5-9536-7E46032A20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3ADB39E-0AD8-2E2C-C2A4-503FAA85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67641B3-3CB3-E7CE-46F3-4053BA53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0F4D416B-1122-4F56-A988-054849AEFA85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7055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4BCADE9-B06E-8B38-A31D-6F9FCB528DD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C489FE-98FF-4634-1C12-4CA616E49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620000"/>
            <a:ext cx="7560000" cy="99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780074-919B-2DC7-4170-77867E63A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3060000"/>
            <a:ext cx="9000000" cy="234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6269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4E148EB6-7185-8375-6BEA-2C52291EAA58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66B34A67-DFEA-5C4E-14A6-2CCA9298A38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B57CD98-81AF-8D10-71DA-F7A808D4114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3F73CC-95A5-D3A2-999E-88183AA24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3BD29D6-D43F-4249-55B1-2385BE6E6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2EE5DB5-EC3F-36D3-0764-9CC922657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2E69C4-59A2-1F44-A48C-FB79A646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39D14C0-C4BB-8D8A-70EC-E42DDC04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734F14D-57A6-A9BE-775B-1A62AD52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2A106A88-3BD2-41B4-8DFF-829CAD77FF87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9668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B435E3BD-DC28-4CE6-D4B8-22BAD278CB7A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ED16303-B5B3-A756-6E85-9AF3B6E58E8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893E73E-1D55-5F9C-3E28-58E4501DC34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A2B435-DA63-CE35-ED02-9266A7E15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5C33E48-06EA-A4DD-3C94-E7F3BC8A9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1260000"/>
            <a:ext cx="9000000" cy="3960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0C02B6-C30D-D326-0B99-6E7EDD3338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0CA9A0-8276-B83C-47BC-4577A5BC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516316-27E8-3A74-D0D2-3B6E8A98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44939CDB-AA6A-4390-B6F4-751CCB9ACC67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38465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98E57C00-6B42-70F5-F384-4BAB9DF3DF00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EA2AFE9-1CEA-DA1C-73C1-1D37238621FF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4FA2D9A7-AC69-CD11-6338-2D681F9F98A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6A4C537-8871-76FA-6BD3-4BA0D7D87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89800" y="179388"/>
            <a:ext cx="2249488" cy="5040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C0F1514-DC2A-7BA4-C1CA-ACA6D4855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750" y="179388"/>
            <a:ext cx="6597650" cy="5040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0847A0-6A0C-4465-8ADF-73CB8526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0000" y="5400000"/>
            <a:ext cx="23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C1471A-9019-68C1-40F1-13F69FF9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0000" y="5400000"/>
            <a:ext cx="3240000" cy="270000"/>
          </a:xfrm>
        </p:spPr>
        <p:txBody>
          <a:bodyPr/>
          <a:lstStyle/>
          <a:p>
            <a:pPr lvl="0"/>
            <a:endParaRPr lang="ca-E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FFE59F-67C8-1B08-AA1D-41BB8C60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00000" y="5400000"/>
            <a:ext cx="2340000" cy="270000"/>
          </a:xfrm>
        </p:spPr>
        <p:txBody>
          <a:bodyPr/>
          <a:lstStyle/>
          <a:p>
            <a:pPr lvl="0"/>
            <a:fld id="{D442D6A4-F4BF-4734-81A6-BC799F7C03E6}" type="slidenum"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6491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5E230B6-AA8E-28A3-6A10-19061B14C11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D61F61-731E-8868-6F91-363D05128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C039208-4CC0-6F68-6DEE-7EEE3283F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911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C35360E-B38E-65A7-6071-9498E55E9EC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DDE79A-890E-75DD-AB48-0BD2ACF7C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620000"/>
            <a:ext cx="7560000" cy="99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EA7E5A-B013-B730-A438-C418E2352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750" y="3060700"/>
            <a:ext cx="4422775" cy="2339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39BE68-EA48-B172-5C73-30F1E8647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3060700"/>
            <a:ext cx="4424363" cy="2339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637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BF26E28-4F45-9409-E969-1A0488CFCF2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D5748E-B496-38C6-7E3D-8FD49EC68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446BBCE-A1AA-1CD5-4592-02586762C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8F22953-784A-E508-5278-D0123E7E5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68DF77F-C433-E7C0-AB3B-AE60DA9D0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260022C-E1D0-8677-263D-20C478603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29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A3108C9-B26C-AABC-1ADE-A302410AA89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2F8EC8-2515-6948-14CE-07786188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1620000"/>
            <a:ext cx="7560000" cy="990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364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3EF1EF9-F32C-6858-756E-114C1CAAE7F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509927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6B52CC0-02C3-D2E3-24FB-28E606D98A5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CEEB3E-FF12-626A-76B6-98C6374B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0AE07D-BF87-0175-12DC-36351014D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5154A20-EBD0-BA2D-5C3E-D39CD2A85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34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E83EC84-1CAE-424F-CE7B-1A961B5437A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B98547-2DB8-B9EF-3EA7-DE1A5ACA1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CB6F63F-CD62-A0EE-35C2-7A9C2D257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ADD794-D3B8-8259-9B27-26F75DAE8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56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6623EB5-126D-5166-33A1-E72990F072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00" y="1620000"/>
            <a:ext cx="7560000" cy="99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a-E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16068C1-802F-9A9E-C4F7-80C312AC56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0000" y="3060000"/>
            <a:ext cx="9000000" cy="234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C9C4DC6A-B103-7046-D11F-6B8A4B57F8D4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360000" y="1440000"/>
            <a:ext cx="9122400" cy="144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hangingPunct="0">
        <a:tabLst/>
        <a:defRPr lang="ca-ES" sz="3300" b="0" i="0" u="none" strike="noStrike" kern="1200" cap="none">
          <a:ln>
            <a:noFill/>
          </a:ln>
          <a:solidFill>
            <a:srgbClr val="FF8000"/>
          </a:solidFill>
          <a:highlight>
            <a:srgbClr val="FFFFFF"/>
          </a:highlight>
          <a:latin typeface="Liberation Sans" pitchFamily="18"/>
        </a:defRPr>
      </a:lvl1pPr>
    </p:titleStyle>
    <p:bodyStyle>
      <a:lvl1pPr marL="0" marR="0" indent="0" hangingPunct="0">
        <a:spcBef>
          <a:spcPts val="1060"/>
        </a:spcBef>
        <a:spcAft>
          <a:spcPts val="0"/>
        </a:spcAft>
        <a:tabLst/>
        <a:defRPr lang="ca-ES" sz="2400" b="0" i="0" u="none" strike="noStrike" kern="1200" cap="none">
          <a:ln>
            <a:noFill/>
          </a:ln>
          <a:highlight>
            <a:srgbClr val="FFFFFF"/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="" xmlns:a16="http://schemas.microsoft.com/office/drawing/2014/main" id="{FC157E9F-6627-F70F-B6CD-412BB9F7B4F2}"/>
              </a:ext>
            </a:extLst>
          </p:cNvPr>
          <p:cNvSpPr/>
          <p:nvPr/>
        </p:nvSpPr>
        <p:spPr>
          <a:xfrm>
            <a:off x="0" y="-8640"/>
            <a:ext cx="10080000" cy="906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0" tIns="0" rIns="0" bIns="0" anchor="ctr" anchorCtr="0">
            <a:noAutofit/>
          </a:bodyPr>
          <a:lstStyle/>
          <a:p>
            <a:pPr lvl="0" hangingPunct="0">
              <a:buNone/>
              <a:tabLst/>
            </a:pPr>
            <a:endParaRPr lang="ca-ES" sz="1400" kern="1200"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Title Placeholder 2">
            <a:extLst>
              <a:ext uri="{FF2B5EF4-FFF2-40B4-BE49-F238E27FC236}">
                <a16:creationId xmlns="" xmlns:a16="http://schemas.microsoft.com/office/drawing/2014/main" id="{F198313A-1ABA-998A-070A-C6FE3EE74C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00" y="180000"/>
            <a:ext cx="8280000" cy="63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a-E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C8B02FE-04E6-D053-BB85-DD6450E600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0000" y="1260000"/>
            <a:ext cx="9000000" cy="396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a-E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E9A19B5-CC90-3BFE-C59B-58D2B0F4E1E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40000" y="5400000"/>
            <a:ext cx="23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a-ES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F885C8-79E7-1C4E-AB83-7EC9F9C276CF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ca-ES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a-E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3AC52B8-1757-99C4-8868-7484CC16656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00000" y="5400000"/>
            <a:ext cx="2340000" cy="27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a-ES" sz="1400" kern="12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BC46953-25A1-4DC9-8401-DED76C859480}" type="slidenum">
              <a:t>‹Nr.›</a:t>
            </a:fld>
            <a:endParaRPr lang="ca-ES"/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EF4BF2F-6E56-18CA-4B86-B89E5B6E6905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8820000" y="90000"/>
            <a:ext cx="756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DF7BD487-713E-D246-9015-56DCA798D84A}"/>
              </a:ext>
            </a:extLst>
          </p:cNvPr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180000" y="5220000"/>
            <a:ext cx="9720000" cy="18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hangingPunct="0">
        <a:tabLst/>
        <a:defRPr lang="ca-ES" sz="2700" b="0" i="0" u="none" strike="noStrike" kern="1200" cap="none">
          <a:ln>
            <a:noFill/>
          </a:ln>
          <a:solidFill>
            <a:srgbClr val="FF6600"/>
          </a:solidFill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marL="0" marR="0" indent="0" hangingPunct="0">
        <a:spcBef>
          <a:spcPts val="1057"/>
        </a:spcBef>
        <a:spcAft>
          <a:spcPts val="0"/>
        </a:spcAft>
        <a:tabLst/>
        <a:defRPr lang="ca-ES" sz="2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54305A-81EF-61C9-08F9-EBA0062B4CF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0000" y="1620000"/>
            <a:ext cx="7560000" cy="990000"/>
          </a:xfrm>
        </p:spPr>
        <p:txBody>
          <a:bodyPr vert="horz">
            <a:spAutoFit/>
          </a:bodyPr>
          <a:lstStyle/>
          <a:p>
            <a:pPr lvl="0" rtl="0"/>
            <a:r>
              <a:rPr lang="x-none">
                <a:cs typeface="Tahoma" pitchFamily="2"/>
              </a:rPr>
              <a:t>DIVISIÓN DE PALABRAS EN MONEMAS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="" xmlns:a16="http://schemas.microsoft.com/office/drawing/2014/main" id="{38DB3C4F-D6F5-1291-8767-23FCF338A161}"/>
              </a:ext>
            </a:extLst>
          </p:cNvPr>
          <p:cNvSpPr txBox="1">
            <a:spLocks noGrp="1"/>
          </p:cNvSpPr>
          <p:nvPr/>
        </p:nvSpPr>
        <p:spPr>
          <a:xfrm>
            <a:off x="7200000" y="5400000"/>
            <a:ext cx="2340000" cy="270000"/>
          </a:xfrm>
          <a:prstGeom prst="rect">
            <a:avLst/>
          </a:prstGeom>
          <a:noFill/>
          <a:ln/>
        </p:spPr>
        <p:txBody>
          <a:bodyPr vert="horz"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0B5C09-A287-4047-A4A6-65EC93629AA3}" type="slidenum">
              <a:rPr kumimoji="0" lang="ca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a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8F6A1-5800-0A71-DA1D-BE48DDFA235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40000" y="180000"/>
            <a:ext cx="8280000" cy="630000"/>
          </a:xfrm>
        </p:spPr>
        <p:txBody>
          <a:bodyPr vert="horz">
            <a:spAutoFit/>
          </a:bodyPr>
          <a:lstStyle/>
          <a:p>
            <a:pPr lvl="0" rtl="0"/>
            <a:r>
              <a:rPr lang="x-none">
                <a:cs typeface="Tahoma" pitchFamily="2"/>
              </a:rPr>
              <a:t>DIVISIÓN DE PALABRAS EN MONEMAS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DB23145-CD6E-C1D4-4F01-ADD6F1F813EF}"/>
              </a:ext>
            </a:extLst>
          </p:cNvPr>
          <p:cNvSpPr txBox="1"/>
          <p:nvPr/>
        </p:nvSpPr>
        <p:spPr>
          <a:xfrm>
            <a:off x="435239" y="918359"/>
            <a:ext cx="4784759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/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2A6099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MONEMA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81D41A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: 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La unidad mínima con significado.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73ECC35-54FC-BEDC-34BF-FFA0EF8EBBBE}"/>
              </a:ext>
            </a:extLst>
          </p:cNvPr>
          <p:cNvSpPr txBox="1"/>
          <p:nvPr/>
        </p:nvSpPr>
        <p:spPr>
          <a:xfrm>
            <a:off x="465840" y="1442160"/>
            <a:ext cx="8714160" cy="31618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Hay dos clases de MONEMAS: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A933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LEXEMA o RAÍZ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: Tiene el significado léxico de la palabra: </a:t>
            </a:r>
            <a:r>
              <a:rPr lang="x-none" sz="18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sol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, </a:t>
            </a:r>
            <a:r>
              <a:rPr lang="x-none" sz="18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libr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ito, </a:t>
            </a:r>
            <a:r>
              <a:rPr lang="x-none" sz="18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madr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aza.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FF8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MORFEMA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: Tiene significado léxico y gramatical. Hay dos tipos de morfemas: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		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FF8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MORFEMAS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INDEPENDIENTES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		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FF8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MORFEMAS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55308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DEPENDIENTES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x-none">
                <a:solidFill>
                  <a:srgbClr val="000000"/>
                </a:solidFill>
              </a:defRPr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="" xmlns:a16="http://schemas.microsoft.com/office/drawing/2014/main" id="{41B778FB-18FD-F0A0-84AD-3A5ACFEC3EF1}"/>
              </a:ext>
            </a:extLst>
          </p:cNvPr>
          <p:cNvSpPr txBox="1">
            <a:spLocks noGrp="1"/>
          </p:cNvSpPr>
          <p:nvPr/>
        </p:nvSpPr>
        <p:spPr>
          <a:xfrm>
            <a:off x="7200000" y="5400000"/>
            <a:ext cx="2340000" cy="270000"/>
          </a:xfrm>
          <a:prstGeom prst="rect">
            <a:avLst/>
          </a:prstGeom>
          <a:noFill/>
          <a:ln/>
        </p:spPr>
        <p:txBody>
          <a:bodyPr vert="horz"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55D0BC-82CD-40FA-AB51-B83EFD0D7954}" type="slidenum">
              <a:rPr kumimoji="0" lang="ca-E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ans" pitchFamily="18"/>
                <a:ea typeface="Segoe UI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a-E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41BA182-5110-AA2A-4822-0181680A33D2}"/>
              </a:ext>
            </a:extLst>
          </p:cNvPr>
          <p:cNvSpPr txBox="1"/>
          <p:nvPr/>
        </p:nvSpPr>
        <p:spPr>
          <a:xfrm>
            <a:off x="144558" y="134975"/>
            <a:ext cx="9817409" cy="51345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FF8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Morfemas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81D41A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FF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independientes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: preposiciones, 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conjunciones,</a:t>
            </a:r>
            <a:r>
              <a:rPr lang="es-ES" sz="1800" b="0" i="0" u="none" strike="noStrike" kern="1200" cap="none" spc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pronombres 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y determinantes.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81D41A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FF8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Morfemas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81D41A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55308D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dependientes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: se añaden a los lexemas.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81D41A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81D41A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FF8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Morfemas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81D41A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55215B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FLEXIVOS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: hacen referencia </a:t>
            </a:r>
            <a:r>
              <a:rPr lang="es-ES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   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al género</a:t>
            </a:r>
            <a:r>
              <a:rPr lang="es-ES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(masculino o femenino)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</a:t>
            </a:r>
            <a:r>
              <a:rPr lang="es-ES" dirty="0" smtClean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			      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al número</a:t>
            </a:r>
            <a:r>
              <a:rPr lang="es-ES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(singular o plural)</a:t>
            </a: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			</a:t>
            </a:r>
            <a:r>
              <a:rPr lang="es-ES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 </a:t>
            </a:r>
            <a:r>
              <a:rPr lang="es-ES" dirty="0" smtClean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    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a 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desinencias 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verbales</a:t>
            </a:r>
            <a:r>
              <a:rPr lang="es-ES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es-ES" dirty="0" smtClean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(tiempo, persona y número</a:t>
            </a:r>
            <a:r>
              <a:rPr lang="es-ES" dirty="0" smtClean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800" b="0" i="0" u="none" strike="noStrike" kern="1200" cap="none" spc="0" baseline="0" dirty="0" smtClean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</a:t>
            </a:r>
            <a:r>
              <a:rPr lang="es-ES" dirty="0" smtClean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	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Ej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. 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Guap</a:t>
            </a:r>
            <a:r>
              <a:rPr lang="es-ES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-</a:t>
            </a:r>
            <a:r>
              <a:rPr lang="x-none" sz="1800" b="1" i="0" u="none" strike="noStrike" kern="1200" cap="none" spc="0" baseline="0" dirty="0" smtClean="0">
                <a:ln>
                  <a:noFill/>
                </a:ln>
                <a:solidFill>
                  <a:srgbClr val="55215B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O</a:t>
            </a:r>
            <a:r>
              <a:rPr lang="es-ES" sz="1800" b="1" i="0" u="none" strike="noStrike" kern="1200" cap="none" spc="0" baseline="0" dirty="0" smtClean="0">
                <a:ln>
                  <a:noFill/>
                </a:ln>
                <a:solidFill>
                  <a:srgbClr val="55215B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-S  </a:t>
            </a:r>
            <a:r>
              <a:rPr lang="es-ES" sz="1800" b="1" i="0" u="none" strike="noStrike" kern="1200" cap="none" spc="0" baseline="0" dirty="0" smtClean="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/ </a:t>
            </a:r>
            <a:r>
              <a:rPr lang="es-ES" sz="1800" b="1" i="0" u="none" strike="noStrike" kern="1200" cap="none" spc="0" baseline="0" dirty="0" smtClean="0">
                <a:ln>
                  <a:noFill/>
                </a:ln>
                <a:solidFill>
                  <a:srgbClr val="55215B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 </a:t>
            </a:r>
            <a:r>
              <a:rPr lang="es-ES" sz="1800" b="1" i="0" u="none" strike="noStrike" kern="1200" cap="none" spc="0" baseline="0" dirty="0" smtClean="0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ten-</a:t>
            </a:r>
            <a:r>
              <a:rPr lang="es-ES" sz="1800" b="1" i="0" u="none" strike="noStrike" kern="1200" cap="none" spc="0" baseline="0" dirty="0" smtClean="0">
                <a:ln>
                  <a:noFill/>
                </a:ln>
                <a:solidFill>
                  <a:srgbClr val="55215B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es-ES" sz="1800" b="1" i="0" u="none" strike="noStrike" kern="1200" cap="none" spc="0" baseline="0" dirty="0" smtClean="0">
                <a:ln>
                  <a:noFill/>
                </a:ln>
                <a:solidFill>
                  <a:srgbClr val="55215B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ÍAMOS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55215B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55215B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FF8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Morfemas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55215B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729FCF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DERIVATIVOS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: se utilizan para crear palabras.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			* PREFIJOS: se colocan delante del lexema. Ej. </a:t>
            </a:r>
            <a:r>
              <a:rPr lang="x-none" sz="18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Pre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aviso.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			* INFIJOS: van entre el lexema y el sufijo. Ej. Pan</a:t>
            </a:r>
            <a:r>
              <a:rPr lang="x-none" sz="18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ad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ería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				* SUFIJOS: se colocan detrás del lexema. Ej. Cas</a:t>
            </a:r>
            <a:r>
              <a:rPr lang="x-none" sz="1800" b="1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ita</a:t>
            </a:r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x-none" sz="1800" b="0" i="0" u="none" strike="noStrike" kern="1200" cap="none" spc="0" baseline="0" dirty="0">
              <a:ln>
                <a:noFill/>
              </a:ln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  <a:p>
            <a:pPr hangingPunct="0"/>
            <a:r>
              <a:rPr lang="x-none" sz="1800" b="0" i="0" u="none" strike="noStrike" kern="1200" cap="none" spc="0" baseline="0" dirty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Los prefijos mantienen la categoría gramatical de la palabra</a:t>
            </a:r>
            <a:r>
              <a:rPr lang="x-none" sz="1800" b="0" i="0" u="none" strike="noStrike" kern="1200" cap="none" spc="0" baseline="0" dirty="0" smtClean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.</a:t>
            </a:r>
            <a:r>
              <a:rPr lang="es-ES" dirty="0">
                <a:solidFill>
                  <a:srgbClr val="55215B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 </a:t>
            </a:r>
            <a:r>
              <a:rPr lang="x-none" dirty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Los sufijos pueden cambiarla</a:t>
            </a:r>
            <a:r>
              <a:rPr lang="x-none" dirty="0" smtClean="0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Segoe UI" pitchFamily="2"/>
                <a:cs typeface="Tahoma" pitchFamily="2"/>
              </a:rPr>
              <a:t>.</a:t>
            </a:r>
            <a:endParaRPr lang="x-none" dirty="0">
              <a:solidFill>
                <a:srgbClr val="000000"/>
              </a:solidFill>
              <a:highlight>
                <a:scrgbClr r="0" g="0" b="0">
                  <a:alpha val="0"/>
                </a:scrgbClr>
              </a:highlight>
              <a:latin typeface="Liberation Sans" pitchFamily="18"/>
              <a:ea typeface="Segoe UI" pitchFamily="2"/>
              <a:cs typeface="Tahoma" pitchFamily="2"/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5037220" y="1262434"/>
            <a:ext cx="16042" cy="795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nci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ncil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55</Words>
  <Application>Microsoft Macintosh PowerPoint</Application>
  <PresentationFormat>Personalizado</PresentationFormat>
  <Paragraphs>45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Calibri</vt:lpstr>
      <vt:lpstr>Liberation Sans</vt:lpstr>
      <vt:lpstr>Segoe UI</vt:lpstr>
      <vt:lpstr>Tahoma</vt:lpstr>
      <vt:lpstr>Arial</vt:lpstr>
      <vt:lpstr>Pencil</vt:lpstr>
      <vt:lpstr>Pencil1</vt:lpstr>
      <vt:lpstr>DIVISIÓN DE PALABRAS EN MONEMAS</vt:lpstr>
      <vt:lpstr>DIVISIÓN DE PALABRAS EN MONEMAS</vt:lpstr>
      <vt:lpstr>Presentación de PowerPoint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</dc:title>
  <cp:lastModifiedBy>Usuario de Microsoft Office</cp:lastModifiedBy>
  <cp:revision>6</cp:revision>
  <dcterms:created xsi:type="dcterms:W3CDTF">2023-03-28T16:27:32Z</dcterms:created>
  <dcterms:modified xsi:type="dcterms:W3CDTF">2023-04-14T11:07:45Z</dcterms:modified>
</cp:coreProperties>
</file>