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34"/>
  </p:normalViewPr>
  <p:slideViewPr>
    <p:cSldViewPr snapToGrid="0" snapToObjects="1">
      <p:cViewPr>
        <p:scale>
          <a:sx n="62" d="100"/>
          <a:sy n="62" d="100"/>
        </p:scale>
        <p:origin x="1560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574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545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63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64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7283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91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613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386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29068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76441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365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9EB0F3D-1835-9B4B-BC6D-51507872C946}" type="datetimeFigureOut">
              <a:rPr lang="es-ES_tradnl" smtClean="0"/>
              <a:t>8/3/21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C971729-C353-0A4E-9B3E-2FB8BD91FBA0}" type="slidenum">
              <a:rPr lang="es-ES_tradnl" smtClean="0"/>
              <a:t>‹Nr.›</a:t>
            </a:fld>
            <a:endParaRPr lang="es-ES_tradnl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2725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CUANDO </a:t>
            </a:r>
            <a:br>
              <a:rPr lang="es-ES_tradnl" dirty="0" smtClean="0"/>
            </a:br>
            <a:r>
              <a:rPr lang="es-ES_tradnl" dirty="0"/>
              <a:t>	</a:t>
            </a:r>
            <a:r>
              <a:rPr lang="es-ES_tradnl" dirty="0" smtClean="0"/>
              <a:t>+</a:t>
            </a:r>
            <a:br>
              <a:rPr lang="es-ES_tradnl" dirty="0" smtClean="0"/>
            </a:br>
            <a:r>
              <a:rPr lang="es-ES_tradnl" dirty="0" smtClean="0"/>
              <a:t>Indicativo </a:t>
            </a:r>
            <a:br>
              <a:rPr lang="es-ES_tradnl" dirty="0" smtClean="0"/>
            </a:br>
            <a:r>
              <a:rPr lang="es-ES_tradnl" dirty="0"/>
              <a:t>	</a:t>
            </a:r>
            <a:r>
              <a:rPr lang="es-ES_tradnl" dirty="0" smtClean="0"/>
              <a:t>o</a:t>
            </a:r>
            <a:br>
              <a:rPr lang="es-ES_tradnl" dirty="0" smtClean="0"/>
            </a:br>
            <a:r>
              <a:rPr lang="es-ES_tradnl" dirty="0" smtClean="0"/>
              <a:t>Subjuntivo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4939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915898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Mira la siguiente imagen:</a:t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06" y="1484243"/>
            <a:ext cx="4813300" cy="2590800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501" y="3233392"/>
            <a:ext cx="3705274" cy="304192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79081" y="4280170"/>
            <a:ext cx="37108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¿Por qué hay subjuntivo después de “cuando” en esta frase?</a:t>
            </a:r>
          </a:p>
          <a:p>
            <a:r>
              <a:rPr lang="es-ES_tradnl" sz="2800" dirty="0" smtClean="0"/>
              <a:t>Porque hay una </a:t>
            </a:r>
            <a:r>
              <a:rPr lang="es-ES_tradnl" sz="2800" b="1" dirty="0" smtClean="0"/>
              <a:t>idea de futuro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67633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4792" y="486383"/>
            <a:ext cx="10089480" cy="1642678"/>
          </a:xfrm>
        </p:spPr>
        <p:txBody>
          <a:bodyPr>
            <a:noAutofit/>
          </a:bodyPr>
          <a:lstStyle/>
          <a:p>
            <a:r>
              <a:rPr lang="es-ES_tradnl" sz="4800" dirty="0" smtClean="0">
                <a:solidFill>
                  <a:schemeClr val="accent1"/>
                </a:solidFill>
              </a:rPr>
              <a:t>Entonces, ¿la palabra “cuando” siempre va seguida de Subjuntivo?</a:t>
            </a:r>
            <a:endParaRPr lang="es-ES_tradnl" sz="4800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45924" y="2438399"/>
            <a:ext cx="9058348" cy="4040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800" dirty="0" smtClean="0">
                <a:solidFill>
                  <a:schemeClr val="tx1"/>
                </a:solidFill>
              </a:rPr>
              <a:t>No </a:t>
            </a:r>
            <a:r>
              <a:rPr lang="es-ES_tradnl" sz="4800" dirty="0" smtClean="0">
                <a:solidFill>
                  <a:schemeClr val="tx1"/>
                </a:solidFill>
                <a:sym typeface="Wingdings"/>
              </a:rPr>
              <a:t></a:t>
            </a:r>
          </a:p>
          <a:p>
            <a:pPr marL="0" indent="0" algn="just">
              <a:buNone/>
            </a:pPr>
            <a:r>
              <a:rPr lang="es-ES_tradnl" sz="4800" dirty="0" smtClean="0">
                <a:solidFill>
                  <a:schemeClr val="tx1"/>
                </a:solidFill>
                <a:sym typeface="Wingdings"/>
              </a:rPr>
              <a:t>Cuando queremos expresar una idea de hábito o de pasado usamos Indicativo.</a:t>
            </a:r>
          </a:p>
          <a:p>
            <a:pPr marL="0" indent="0">
              <a:buNone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2990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8757" y="583659"/>
            <a:ext cx="11225719" cy="5914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400" dirty="0" smtClean="0"/>
              <a:t>CUANDO   </a:t>
            </a:r>
            <a:r>
              <a:rPr lang="es-ES_tradnl" sz="4400" dirty="0" smtClean="0">
                <a:solidFill>
                  <a:schemeClr val="tx1"/>
                </a:solidFill>
              </a:rPr>
              <a:t>tengo hambre, como. </a:t>
            </a:r>
          </a:p>
          <a:p>
            <a:pPr marL="0" indent="0">
              <a:buNone/>
            </a:pPr>
            <a:r>
              <a:rPr lang="es-ES_tradnl" sz="4400" dirty="0">
                <a:solidFill>
                  <a:schemeClr val="tx1"/>
                </a:solidFill>
              </a:rPr>
              <a:t>	</a:t>
            </a:r>
            <a:r>
              <a:rPr lang="es-ES_tradnl" sz="4400" dirty="0" smtClean="0">
                <a:solidFill>
                  <a:schemeClr val="tx1"/>
                </a:solidFill>
              </a:rPr>
              <a:t>	     llueve, no salgo de casa.</a:t>
            </a:r>
          </a:p>
          <a:p>
            <a:pPr marL="0" indent="0">
              <a:buNone/>
            </a:pPr>
            <a:endParaRPr lang="es-ES_tradnl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_tradnl" sz="4400" dirty="0">
                <a:solidFill>
                  <a:schemeClr val="tx1"/>
                </a:solidFill>
              </a:rPr>
              <a:t>	</a:t>
            </a:r>
            <a:r>
              <a:rPr lang="es-ES_tradnl" sz="4400" dirty="0" smtClean="0">
                <a:solidFill>
                  <a:schemeClr val="tx1"/>
                </a:solidFill>
              </a:rPr>
              <a:t>	     era pequeño, vivía en Madrid.</a:t>
            </a:r>
          </a:p>
          <a:p>
            <a:pPr marL="0" indent="0">
              <a:buNone/>
            </a:pPr>
            <a:r>
              <a:rPr lang="es-ES_tradnl" sz="4400" dirty="0">
                <a:solidFill>
                  <a:schemeClr val="tx1"/>
                </a:solidFill>
              </a:rPr>
              <a:t>	</a:t>
            </a:r>
            <a:r>
              <a:rPr lang="es-ES_tradnl" sz="4400" dirty="0" smtClean="0">
                <a:solidFill>
                  <a:schemeClr val="tx1"/>
                </a:solidFill>
              </a:rPr>
              <a:t>	     he llegado, ya no estabas.</a:t>
            </a:r>
          </a:p>
          <a:p>
            <a:pPr marL="0" indent="0">
              <a:buNone/>
            </a:pPr>
            <a:r>
              <a:rPr lang="es-ES_tradnl" sz="4400" dirty="0">
                <a:solidFill>
                  <a:schemeClr val="tx1"/>
                </a:solidFill>
              </a:rPr>
              <a:t>	</a:t>
            </a:r>
            <a:r>
              <a:rPr lang="es-ES_tradnl" sz="4400" dirty="0" smtClean="0">
                <a:solidFill>
                  <a:schemeClr val="tx1"/>
                </a:solidFill>
              </a:rPr>
              <a:t>	     fui a París, visité el Louvre.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2996118" y="758758"/>
            <a:ext cx="19456" cy="48638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errar llave 5"/>
          <p:cNvSpPr/>
          <p:nvPr/>
        </p:nvSpPr>
        <p:spPr>
          <a:xfrm>
            <a:off x="8949446" y="758758"/>
            <a:ext cx="214009" cy="13618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Cerrar llave 6"/>
          <p:cNvSpPr/>
          <p:nvPr/>
        </p:nvSpPr>
        <p:spPr>
          <a:xfrm>
            <a:off x="10210800" y="3190672"/>
            <a:ext cx="236706" cy="24319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9303218" y="1208861"/>
            <a:ext cx="114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HÁBITO</a:t>
            </a:r>
            <a:endParaRPr lang="es-ES_tradnl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0559984" y="4175796"/>
            <a:ext cx="1208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PASADO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93133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482" y="568345"/>
            <a:ext cx="11042790" cy="1560716"/>
          </a:xfrm>
        </p:spPr>
        <p:txBody>
          <a:bodyPr>
            <a:normAutofit/>
          </a:bodyPr>
          <a:lstStyle/>
          <a:p>
            <a:r>
              <a:rPr lang="es-ES_tradnl" dirty="0" smtClean="0"/>
              <a:t>La mayoría de las frases temporales tienen la misma gramática que </a:t>
            </a:r>
            <a:r>
              <a:rPr lang="es-ES_tradnl" smtClean="0"/>
              <a:t>“cuando”.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1482" y="2646218"/>
            <a:ext cx="11042790" cy="405967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 smtClean="0">
                <a:solidFill>
                  <a:schemeClr val="tx1"/>
                </a:solidFill>
              </a:rPr>
              <a:t>Cuando una acción es </a:t>
            </a:r>
            <a:r>
              <a:rPr lang="es-ES_tradnl" sz="4000" u="sng" dirty="0" smtClean="0">
                <a:solidFill>
                  <a:schemeClr val="tx1"/>
                </a:solidFill>
              </a:rPr>
              <a:t>inmediatamente posterior</a:t>
            </a:r>
            <a:r>
              <a:rPr lang="es-ES_tradnl" sz="4000" dirty="0" smtClean="0">
                <a:solidFill>
                  <a:schemeClr val="tx1"/>
                </a:solidFill>
              </a:rPr>
              <a:t> a otra usamos	EN CUANTO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>
                <a:solidFill>
                  <a:schemeClr val="tx1"/>
                </a:solidFill>
              </a:rPr>
              <a:t>	</a:t>
            </a:r>
            <a:r>
              <a:rPr lang="es-ES_tradnl" sz="4000" dirty="0" smtClean="0">
                <a:solidFill>
                  <a:schemeClr val="tx1"/>
                </a:solidFill>
              </a:rPr>
              <a:t>		ASÍ QUE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>
                <a:solidFill>
                  <a:schemeClr val="tx1"/>
                </a:solidFill>
              </a:rPr>
              <a:t>	</a:t>
            </a:r>
            <a:r>
              <a:rPr lang="es-ES_tradnl" sz="4000" dirty="0" smtClean="0">
                <a:solidFill>
                  <a:schemeClr val="tx1"/>
                </a:solidFill>
              </a:rPr>
              <a:t>		TAN PRONTO COMO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4000" dirty="0">
                <a:solidFill>
                  <a:schemeClr val="tx1"/>
                </a:solidFill>
              </a:rPr>
              <a:t>	</a:t>
            </a:r>
            <a:r>
              <a:rPr lang="es-ES_tradnl" sz="4000" dirty="0" smtClean="0">
                <a:solidFill>
                  <a:schemeClr val="tx1"/>
                </a:solidFill>
              </a:rPr>
              <a:t>		</a:t>
            </a:r>
            <a:r>
              <a:rPr lang="is-IS" sz="4000" dirty="0" smtClean="0">
                <a:solidFill>
                  <a:schemeClr val="tx1"/>
                </a:solidFill>
              </a:rPr>
              <a:t>…</a:t>
            </a:r>
            <a:endParaRPr lang="es-ES_tradn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4052" y="568345"/>
            <a:ext cx="10420220" cy="1560716"/>
          </a:xfrm>
        </p:spPr>
        <p:txBody>
          <a:bodyPr>
            <a:normAutofit/>
          </a:bodyPr>
          <a:lstStyle/>
          <a:p>
            <a:r>
              <a:rPr lang="es-ES_tradnl" sz="4000" b="1" dirty="0" smtClean="0"/>
              <a:t>Completa las siguientes frases con la forma correcta del verbo:</a:t>
            </a:r>
            <a:endParaRPr lang="es-ES_tradnl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2943" y="2583871"/>
            <a:ext cx="10981329" cy="40402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sz="2800" dirty="0" smtClean="0"/>
              <a:t>Cuando _________  (hacer, ellos) el examen estaban muy nerviosos.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smtClean="0"/>
              <a:t>Mi padre siempre ronca cuando ________ (estar, él) resfriado.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smtClean="0"/>
              <a:t>Acuérdate de llamarme en cuanto _________  (llegar, tú).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smtClean="0"/>
              <a:t>Cuando __________   (tener, tú) hambre, come. No me esperes.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smtClean="0"/>
              <a:t>En cuanto ________  (llegar, él) a casa, mi hijo se quita los zapatos.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smtClean="0"/>
              <a:t>Antes me duchaba en cuanto _____________   (levantarse, yo).</a:t>
            </a:r>
          </a:p>
          <a:p>
            <a:pPr marL="514350" indent="-514350">
              <a:buFont typeface="+mj-lt"/>
              <a:buAutoNum type="arabicPeriod"/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226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umas">
  <a:themeElements>
    <a:clrScheme name="Plumas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Plumas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Pluma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53</TotalTime>
  <Words>178</Words>
  <Application>Microsoft Macintosh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Corbel</vt:lpstr>
      <vt:lpstr>Wingdings</vt:lpstr>
      <vt:lpstr>Plumas</vt:lpstr>
      <vt:lpstr>CUANDO   + Indicativo   o Subjuntivo</vt:lpstr>
      <vt:lpstr>Mira la siguiente imagen: </vt:lpstr>
      <vt:lpstr>Entonces, ¿la palabra “cuando” siempre va seguida de Subjuntivo?</vt:lpstr>
      <vt:lpstr>Presentación de PowerPoint</vt:lpstr>
      <vt:lpstr>La mayoría de las frases temporales tienen la misma gramática que “cuando”.</vt:lpstr>
      <vt:lpstr>Completa las siguientes frases con la forma correcta del verbo: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CUANDO   + Indicativo   o Subjuntivo</dc:title>
  <dc:creator>Mª José Reyes Herreros</dc:creator>
  <cp:lastModifiedBy>Mª José Reyes Herreros</cp:lastModifiedBy>
  <cp:revision>7</cp:revision>
  <dcterms:created xsi:type="dcterms:W3CDTF">2021-03-08T10:32:48Z</dcterms:created>
  <dcterms:modified xsi:type="dcterms:W3CDTF">2021-03-08T11:26:01Z</dcterms:modified>
</cp:coreProperties>
</file>