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34"/>
  </p:normalViewPr>
  <p:slideViewPr>
    <p:cSldViewPr snapToGrid="0" snapToObjects="1">
      <p:cViewPr>
        <p:scale>
          <a:sx n="73" d="100"/>
          <a:sy n="73" d="100"/>
        </p:scale>
        <p:origin x="113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983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798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06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763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8288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62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763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75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03936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4585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667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BE99203-DF76-5F41-BEF0-6A0105A99D75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3785EDF-8887-6D4C-9D9C-6FED94E676D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54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810881" y="1177681"/>
            <a:ext cx="41876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solidFill>
                  <a:schemeClr val="bg1"/>
                </a:solidFill>
                <a:latin typeface="Snell Roundhand" charset="0"/>
                <a:ea typeface="Snell Roundhand" charset="0"/>
                <a:cs typeface="Snell Roundhand" charset="0"/>
              </a:rPr>
              <a:t>¡Me encanta que los planes salgan bien!</a:t>
            </a:r>
            <a:endParaRPr lang="es-ES_tradnl" sz="6000" dirty="0">
              <a:solidFill>
                <a:schemeClr val="bg1"/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649308" y="5064370"/>
            <a:ext cx="4422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>
                <a:solidFill>
                  <a:schemeClr val="bg1"/>
                </a:solidFill>
              </a:rPr>
              <a:t>La expresión de sentimientos</a:t>
            </a:r>
            <a:endParaRPr lang="es-ES_trad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1846" y="515592"/>
            <a:ext cx="9548446" cy="1560716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verbos de </a:t>
            </a:r>
            <a:r>
              <a:rPr lang="es-ES_tradnl" smtClean="0"/>
              <a:t>sentimiento conoces en </a:t>
            </a:r>
            <a:r>
              <a:rPr lang="es-ES_tradnl" dirty="0" smtClean="0"/>
              <a:t>español?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2323" y="2438400"/>
            <a:ext cx="10701949" cy="426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5948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2815" y="470307"/>
            <a:ext cx="7772400" cy="1560716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gramática tienen </a:t>
            </a:r>
            <a:r>
              <a:rPr lang="es-ES_tradnl" smtClean="0"/>
              <a:t>estos verbos?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2861" y="2458017"/>
            <a:ext cx="9161585" cy="426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dirty="0" smtClean="0"/>
              <a:t>La mayoría tiene la misma gramática que el verbo “gustar”: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ES_tradnl" b="1" dirty="0" smtClean="0"/>
              <a:t> </a:t>
            </a:r>
            <a:r>
              <a:rPr lang="es-ES_tradnl" dirty="0" smtClean="0"/>
              <a:t>(</a:t>
            </a:r>
            <a:r>
              <a:rPr lang="es-ES_tradnl" b="1" dirty="0" smtClean="0"/>
              <a:t>A</a:t>
            </a:r>
            <a:r>
              <a:rPr lang="es-ES_tradnl" dirty="0" smtClean="0"/>
              <a:t> mí)		me		</a:t>
            </a:r>
            <a:r>
              <a:rPr lang="es-ES_tradnl" b="1" dirty="0" smtClean="0">
                <a:solidFill>
                  <a:srgbClr val="7030A0"/>
                </a:solidFill>
              </a:rPr>
              <a:t>la</a:t>
            </a:r>
            <a:r>
              <a:rPr lang="es-ES_tradnl" dirty="0" smtClean="0">
                <a:solidFill>
                  <a:srgbClr val="7030A0"/>
                </a:solidFill>
              </a:rPr>
              <a:t> </a:t>
            </a:r>
            <a:r>
              <a:rPr lang="es-ES_tradnl" dirty="0" smtClean="0"/>
              <a:t>playa / </a:t>
            </a:r>
            <a:r>
              <a:rPr lang="es-ES_tradnl" b="1" dirty="0" smtClean="0">
                <a:solidFill>
                  <a:srgbClr val="7030A0"/>
                </a:solidFill>
              </a:rPr>
              <a:t>el</a:t>
            </a:r>
            <a:r>
              <a:rPr lang="es-ES_tradnl" dirty="0" smtClean="0">
                <a:solidFill>
                  <a:srgbClr val="7030A0"/>
                </a:solidFill>
              </a:rPr>
              <a:t> </a:t>
            </a:r>
            <a:r>
              <a:rPr lang="es-ES_tradnl" dirty="0" smtClean="0"/>
              <a:t>helado de chocolate / George Clooney.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b="1" dirty="0" smtClean="0"/>
              <a:t>A</a:t>
            </a:r>
            <a:r>
              <a:rPr lang="es-ES_tradnl" dirty="0" smtClean="0"/>
              <a:t> ti)		te	gust</a:t>
            </a:r>
            <a:r>
              <a:rPr lang="es-ES_tradnl" b="1" dirty="0" smtClean="0">
                <a:solidFill>
                  <a:srgbClr val="7030A0"/>
                </a:solidFill>
              </a:rPr>
              <a:t>a</a:t>
            </a:r>
            <a:r>
              <a:rPr lang="es-ES_tradnl" dirty="0" smtClean="0"/>
              <a:t>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 smtClean="0"/>
              <a:t>(</a:t>
            </a:r>
            <a:r>
              <a:rPr lang="es-ES_tradnl" b="1" dirty="0" smtClean="0"/>
              <a:t>A</a:t>
            </a:r>
            <a:r>
              <a:rPr lang="es-ES_tradnl" dirty="0" smtClean="0"/>
              <a:t> él/ella/	le		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7030A0"/>
                </a:solidFill>
              </a:rPr>
              <a:t>ir</a:t>
            </a:r>
            <a:r>
              <a:rPr lang="es-ES_tradnl" dirty="0">
                <a:solidFill>
                  <a:srgbClr val="7030A0"/>
                </a:solidFill>
              </a:rPr>
              <a:t> </a:t>
            </a:r>
            <a:r>
              <a:rPr lang="es-ES_tradnl" dirty="0"/>
              <a:t>a la playa.</a:t>
            </a:r>
            <a:endParaRPr lang="es-ES_tradnl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/>
              <a:t> </a:t>
            </a:r>
            <a:r>
              <a:rPr lang="es-ES_tradnl" dirty="0" smtClean="0"/>
              <a:t>    usted)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 smtClean="0"/>
              <a:t>(</a:t>
            </a:r>
            <a:r>
              <a:rPr lang="es-ES_tradnl" b="1" dirty="0" smtClean="0"/>
              <a:t>A</a:t>
            </a:r>
            <a:r>
              <a:rPr lang="es-ES_tradnl" dirty="0" smtClean="0"/>
              <a:t> nosotros/as)	nos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 smtClean="0"/>
              <a:t>(</a:t>
            </a:r>
            <a:r>
              <a:rPr lang="es-ES_tradnl" b="1" dirty="0" smtClean="0"/>
              <a:t>A</a:t>
            </a:r>
            <a:r>
              <a:rPr lang="es-ES_tradnl" dirty="0" smtClean="0"/>
              <a:t> vosotros/as)	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 smtClean="0"/>
              <a:t>(</a:t>
            </a:r>
            <a:r>
              <a:rPr lang="es-ES_tradnl" b="1" dirty="0" smtClean="0"/>
              <a:t>A</a:t>
            </a:r>
            <a:r>
              <a:rPr lang="es-ES_tradnl" dirty="0" smtClean="0"/>
              <a:t> ellos/as/	les	gust</a:t>
            </a:r>
            <a:r>
              <a:rPr lang="es-ES_tradnl" b="1" dirty="0" smtClean="0">
                <a:solidFill>
                  <a:srgbClr val="0070C0"/>
                </a:solidFill>
              </a:rPr>
              <a:t>an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chemeClr val="tx1"/>
                </a:solidFill>
              </a:rPr>
              <a:t>lo</a:t>
            </a:r>
            <a:r>
              <a:rPr lang="es-ES_tradnl" b="1" dirty="0" smtClean="0">
                <a:solidFill>
                  <a:srgbClr val="0070C0"/>
                </a:solidFill>
              </a:rPr>
              <a:t>s</a:t>
            </a:r>
            <a:r>
              <a:rPr lang="es-ES_tradnl" dirty="0" smtClean="0"/>
              <a:t> perro</a:t>
            </a:r>
            <a:r>
              <a:rPr lang="es-ES_tradnl" b="1" dirty="0" smtClean="0">
                <a:solidFill>
                  <a:srgbClr val="0070C0"/>
                </a:solidFill>
              </a:rPr>
              <a:t>s</a:t>
            </a:r>
            <a:r>
              <a:rPr lang="es-ES_tradnl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/>
              <a:t> </a:t>
            </a:r>
            <a:r>
              <a:rPr lang="es-ES_tradnl" dirty="0" smtClean="0"/>
              <a:t>      ustedes)</a:t>
            </a:r>
          </a:p>
        </p:txBody>
      </p:sp>
      <p:sp>
        <p:nvSpPr>
          <p:cNvPr id="5" name="Cerrar llave 4"/>
          <p:cNvSpPr/>
          <p:nvPr/>
        </p:nvSpPr>
        <p:spPr>
          <a:xfrm>
            <a:off x="5064370" y="3334454"/>
            <a:ext cx="158261" cy="32531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Cerrar llave 6"/>
          <p:cNvSpPr/>
          <p:nvPr/>
        </p:nvSpPr>
        <p:spPr>
          <a:xfrm flipH="1">
            <a:off x="6207370" y="3334454"/>
            <a:ext cx="87922" cy="1254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errar llave 5"/>
          <p:cNvSpPr/>
          <p:nvPr/>
        </p:nvSpPr>
        <p:spPr>
          <a:xfrm flipH="1">
            <a:off x="5222631" y="3616752"/>
            <a:ext cx="213146" cy="26885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3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9092" y="1078300"/>
            <a:ext cx="9548446" cy="1014270"/>
          </a:xfrm>
        </p:spPr>
        <p:txBody>
          <a:bodyPr>
            <a:normAutofit/>
          </a:bodyPr>
          <a:lstStyle/>
          <a:p>
            <a:r>
              <a:rPr lang="es-ES_tradnl" dirty="0" smtClean="0"/>
              <a:t>Algunos de estos verbos son: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2323" y="2303584"/>
            <a:ext cx="10981343" cy="43961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800" dirty="0" smtClean="0"/>
              <a:t>Me gusta/n 				</a:t>
            </a:r>
            <a:r>
              <a:rPr lang="es-ES_tradnl" sz="2800" dirty="0"/>
              <a:t> </a:t>
            </a:r>
            <a:r>
              <a:rPr lang="es-ES_tradnl" sz="2800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2800" dirty="0" smtClean="0"/>
              <a:t>Me encanta/n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2800" dirty="0" smtClean="0"/>
              <a:t>Me molesta/n				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2800" dirty="0" smtClean="0"/>
              <a:t>Me fastidia/n</a:t>
            </a:r>
            <a:r>
              <a:rPr lang="es-ES_tradnl" sz="2800" dirty="0"/>
              <a:t> </a:t>
            </a:r>
            <a:r>
              <a:rPr lang="es-ES_tradnl" sz="2800" dirty="0" smtClean="0"/>
              <a:t>		Me da/n		</a:t>
            </a:r>
            <a:r>
              <a:rPr lang="es-ES_tradnl" sz="2800" dirty="0"/>
              <a:t>Me </a:t>
            </a:r>
            <a:r>
              <a:rPr lang="es-ES_tradnl" sz="2800" dirty="0" smtClean="0"/>
              <a:t>pone/n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2800" dirty="0" smtClean="0"/>
              <a:t>Me vuelve/n loco/a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2800" dirty="0" smtClean="0"/>
              <a:t>Me sorprende/n</a:t>
            </a:r>
            <a:r>
              <a:rPr lang="es-ES_tradnl" dirty="0" smtClean="0"/>
              <a:t>						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219220" y="3539120"/>
            <a:ext cx="115480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p</a:t>
            </a:r>
            <a:r>
              <a:rPr lang="es-ES_tradnl" sz="2800" dirty="0" smtClean="0"/>
              <a:t>ena</a:t>
            </a:r>
          </a:p>
          <a:p>
            <a:r>
              <a:rPr lang="es-ES_tradnl" sz="2800" dirty="0"/>
              <a:t>r</a:t>
            </a:r>
            <a:r>
              <a:rPr lang="es-ES_tradnl" sz="2800" dirty="0" smtClean="0"/>
              <a:t>abia</a:t>
            </a:r>
          </a:p>
          <a:p>
            <a:r>
              <a:rPr lang="es-ES_tradnl" sz="2800" dirty="0"/>
              <a:t>m</a:t>
            </a:r>
            <a:r>
              <a:rPr lang="es-ES_tradnl" sz="2800" dirty="0" smtClean="0"/>
              <a:t>iedo</a:t>
            </a:r>
          </a:p>
          <a:p>
            <a:r>
              <a:rPr lang="es-ES_tradnl" sz="2800" dirty="0"/>
              <a:t>p</a:t>
            </a:r>
            <a:r>
              <a:rPr lang="es-ES_tradnl" sz="2800" dirty="0" smtClean="0"/>
              <a:t>ánico</a:t>
            </a:r>
          </a:p>
          <a:p>
            <a:r>
              <a:rPr lang="es-ES_tradnl" sz="2800" dirty="0"/>
              <a:t>i</a:t>
            </a:r>
            <a:r>
              <a:rPr lang="es-ES_tradnl" sz="2800" dirty="0" smtClean="0"/>
              <a:t>gual</a:t>
            </a:r>
          </a:p>
          <a:p>
            <a:endParaRPr lang="es-ES_tradnl" dirty="0"/>
          </a:p>
        </p:txBody>
      </p:sp>
      <p:sp>
        <p:nvSpPr>
          <p:cNvPr id="5" name="Cerrar llave 4"/>
          <p:cNvSpPr/>
          <p:nvPr/>
        </p:nvSpPr>
        <p:spPr>
          <a:xfrm flipH="1">
            <a:off x="6092547" y="3610684"/>
            <a:ext cx="139987" cy="22219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errar llave 5"/>
          <p:cNvSpPr/>
          <p:nvPr/>
        </p:nvSpPr>
        <p:spPr>
          <a:xfrm flipH="1">
            <a:off x="9418758" y="2832845"/>
            <a:ext cx="139987" cy="39363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CuadroTexto 6"/>
          <p:cNvSpPr txBox="1"/>
          <p:nvPr/>
        </p:nvSpPr>
        <p:spPr>
          <a:xfrm>
            <a:off x="9615425" y="2815844"/>
            <a:ext cx="24949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/>
              <a:t>contento/a</a:t>
            </a:r>
          </a:p>
          <a:p>
            <a:r>
              <a:rPr lang="es-ES_tradnl" sz="2800" dirty="0"/>
              <a:t>t</a:t>
            </a:r>
            <a:r>
              <a:rPr lang="es-ES_tradnl" sz="2800" dirty="0" smtClean="0"/>
              <a:t>riste</a:t>
            </a:r>
          </a:p>
          <a:p>
            <a:r>
              <a:rPr lang="es-ES_tradnl" sz="2800" dirty="0"/>
              <a:t>d</a:t>
            </a:r>
            <a:r>
              <a:rPr lang="es-ES_tradnl" sz="2800" dirty="0" smtClean="0"/>
              <a:t>e buen humor</a:t>
            </a:r>
          </a:p>
          <a:p>
            <a:r>
              <a:rPr lang="es-ES_tradnl" sz="2800" dirty="0"/>
              <a:t>d</a:t>
            </a:r>
            <a:r>
              <a:rPr lang="es-ES_tradnl" sz="2800" dirty="0" smtClean="0"/>
              <a:t>e mal humor</a:t>
            </a:r>
          </a:p>
          <a:p>
            <a:r>
              <a:rPr lang="es-ES_tradnl" sz="2800" dirty="0"/>
              <a:t>n</a:t>
            </a:r>
            <a:r>
              <a:rPr lang="es-ES_tradnl" sz="2800" dirty="0" smtClean="0"/>
              <a:t>ervioso/a</a:t>
            </a:r>
          </a:p>
          <a:p>
            <a:r>
              <a:rPr lang="es-ES_tradnl" sz="2800" dirty="0"/>
              <a:t>d</a:t>
            </a:r>
            <a:r>
              <a:rPr lang="es-ES_tradnl" sz="2800" dirty="0" smtClean="0"/>
              <a:t>e los nervios</a:t>
            </a:r>
          </a:p>
          <a:p>
            <a:r>
              <a:rPr lang="es-ES_tradnl" sz="2800" dirty="0"/>
              <a:t>h</a:t>
            </a:r>
            <a:r>
              <a:rPr lang="es-ES_tradnl" sz="2800" dirty="0" smtClean="0"/>
              <a:t>istérico/a</a:t>
            </a:r>
          </a:p>
          <a:p>
            <a:r>
              <a:rPr lang="es-ES_tradnl" sz="2800" dirty="0"/>
              <a:t>a</a:t>
            </a:r>
            <a:r>
              <a:rPr lang="es-ES_tradnl" sz="2800" dirty="0" smtClean="0"/>
              <a:t> cien</a:t>
            </a:r>
          </a:p>
          <a:p>
            <a:r>
              <a:rPr lang="es-ES_tradnl" sz="2800" dirty="0"/>
              <a:t>c</a:t>
            </a:r>
            <a:r>
              <a:rPr lang="es-ES_tradnl" sz="2800" dirty="0" smtClean="0"/>
              <a:t>omo una moto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2876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2815" y="470307"/>
            <a:ext cx="7772400" cy="1560716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gramática tienen estos verbos?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2861" y="2458017"/>
            <a:ext cx="9161585" cy="426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Pero no todos tienen esa gramática. También hay verbos de sentimiento con los pronombres de sujeto: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Yo		     odio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Tú		     odias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Él/ella/usted	     odia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Nosotros/as	     odiamos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Vosotros/as	     odiáis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sz="2400" dirty="0" smtClean="0"/>
              <a:t>Ellos/as/ustedes  odian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253653" y="3727938"/>
            <a:ext cx="37953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Algunos de estos verbos son:</a:t>
            </a:r>
          </a:p>
          <a:p>
            <a:endParaRPr lang="es-ES_tradnl" sz="2400" dirty="0"/>
          </a:p>
          <a:p>
            <a:r>
              <a:rPr lang="es-ES_tradnl" sz="2400" dirty="0" smtClean="0"/>
              <a:t>Detestar</a:t>
            </a:r>
          </a:p>
          <a:p>
            <a:r>
              <a:rPr lang="es-ES_tradnl" sz="2400" dirty="0" smtClean="0"/>
              <a:t>(no) soportar</a:t>
            </a:r>
          </a:p>
          <a:p>
            <a:r>
              <a:rPr lang="es-ES_tradnl" sz="2400" dirty="0" smtClean="0"/>
              <a:t>(no) aguantar</a:t>
            </a:r>
          </a:p>
          <a:p>
            <a:r>
              <a:rPr lang="es-ES_tradnl" sz="2400" dirty="0" smtClean="0"/>
              <a:t>Alegrarse (de)</a:t>
            </a:r>
          </a:p>
          <a:p>
            <a:r>
              <a:rPr lang="es-ES_tradnl" sz="2400" dirty="0" smtClean="0"/>
              <a:t>Tener miedo (de)</a:t>
            </a:r>
          </a:p>
          <a:p>
            <a:r>
              <a:rPr lang="is-IS" sz="2400" dirty="0" smtClean="0"/>
              <a:t>…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96663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¿Qué gramática tienen estos verbos?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2662" y="2438400"/>
            <a:ext cx="10631609" cy="3135924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Si la persona que tiene el sentimiento es la misma que realiza la acción ponemos INFINITIVO:    Me pone nervioso hacer exámenes.</a:t>
            </a:r>
          </a:p>
          <a:p>
            <a:r>
              <a:rPr lang="es-ES_tradnl" sz="2400" dirty="0" smtClean="0"/>
              <a:t>Si son personas distintas, ponemos QUE + Subjuntivo: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(</a:t>
            </a:r>
            <a:r>
              <a:rPr lang="es-ES_tradnl" sz="2400" dirty="0" smtClean="0">
                <a:solidFill>
                  <a:srgbClr val="0070C0"/>
                </a:solidFill>
              </a:rPr>
              <a:t>A mí</a:t>
            </a:r>
            <a:r>
              <a:rPr lang="es-ES_tradnl" sz="2400" dirty="0" smtClean="0"/>
              <a:t>) Me encanta QUE </a:t>
            </a:r>
            <a:r>
              <a:rPr lang="es-ES_tradnl" sz="2400" dirty="0" smtClean="0">
                <a:solidFill>
                  <a:srgbClr val="00B050"/>
                </a:solidFill>
              </a:rPr>
              <a:t>mi madre </a:t>
            </a:r>
            <a:r>
              <a:rPr lang="es-ES_tradnl" sz="2400" dirty="0" smtClean="0"/>
              <a:t>prepar</a:t>
            </a:r>
            <a:r>
              <a:rPr lang="es-ES_tradnl" sz="2400" dirty="0" smtClean="0">
                <a:solidFill>
                  <a:srgbClr val="00B050"/>
                </a:solidFill>
              </a:rPr>
              <a:t>e</a:t>
            </a:r>
            <a:r>
              <a:rPr lang="es-ES_tradnl" sz="2400" dirty="0" smtClean="0"/>
              <a:t> paella los domingos.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(</a:t>
            </a:r>
            <a:r>
              <a:rPr lang="es-ES_tradnl" sz="2400" dirty="0" smtClean="0">
                <a:solidFill>
                  <a:srgbClr val="0070C0"/>
                </a:solidFill>
              </a:rPr>
              <a:t>A mí</a:t>
            </a:r>
            <a:r>
              <a:rPr lang="es-ES_tradnl" sz="2400" dirty="0" smtClean="0"/>
              <a:t>) Me pone de los nervios QUE d</a:t>
            </a:r>
            <a:r>
              <a:rPr lang="es-ES_tradnl" sz="2400" dirty="0" smtClean="0">
                <a:solidFill>
                  <a:srgbClr val="00B050"/>
                </a:solidFill>
              </a:rPr>
              <a:t>es </a:t>
            </a:r>
            <a:r>
              <a:rPr lang="es-ES_tradnl" sz="2400" dirty="0" smtClean="0">
                <a:solidFill>
                  <a:schemeClr val="tx1"/>
                </a:solidFill>
              </a:rPr>
              <a:t>(</a:t>
            </a:r>
            <a:r>
              <a:rPr lang="es-ES_tradnl" sz="2400" dirty="0" smtClean="0">
                <a:solidFill>
                  <a:srgbClr val="00B050"/>
                </a:solidFill>
              </a:rPr>
              <a:t>tú</a:t>
            </a:r>
            <a:r>
              <a:rPr lang="es-ES_tradnl" sz="2400" dirty="0" smtClean="0">
                <a:solidFill>
                  <a:schemeClr val="tx1"/>
                </a:solidFill>
              </a:rPr>
              <a:t>)</a:t>
            </a:r>
            <a:r>
              <a:rPr lang="es-ES_tradnl" sz="2400" dirty="0" smtClean="0"/>
              <a:t> golpes con el pie en el suelo.</a:t>
            </a:r>
          </a:p>
          <a:p>
            <a:pPr marL="0" indent="0"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(</a:t>
            </a:r>
            <a:r>
              <a:rPr lang="es-ES_tradnl" sz="2400" dirty="0" smtClean="0">
                <a:solidFill>
                  <a:srgbClr val="0070C0"/>
                </a:solidFill>
              </a:rPr>
              <a:t>Yo</a:t>
            </a:r>
            <a:r>
              <a:rPr lang="es-ES_tradnl" sz="2400" dirty="0" smtClean="0"/>
              <a:t>) Odio QUE </a:t>
            </a:r>
            <a:r>
              <a:rPr lang="es-ES_tradnl" sz="2400" dirty="0" smtClean="0">
                <a:solidFill>
                  <a:srgbClr val="00B050"/>
                </a:solidFill>
              </a:rPr>
              <a:t>la gente</a:t>
            </a:r>
            <a:r>
              <a:rPr lang="es-ES_tradnl" sz="2400" dirty="0" smtClean="0"/>
              <a:t> camin</a:t>
            </a:r>
            <a:r>
              <a:rPr lang="es-ES_tradnl" sz="2400" dirty="0" smtClean="0">
                <a:solidFill>
                  <a:srgbClr val="00B050"/>
                </a:solidFill>
              </a:rPr>
              <a:t>e</a:t>
            </a:r>
            <a:r>
              <a:rPr lang="es-ES_tradnl" sz="2400" dirty="0" smtClean="0"/>
              <a:t> despacio delante de mí.</a:t>
            </a:r>
            <a:endParaRPr lang="es-ES_tradnl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8262" y="5574325"/>
            <a:ext cx="662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FF0000"/>
                </a:solidFill>
              </a:rPr>
              <a:t>ATENCIÓN: 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No se puede decir “Me gusta </a:t>
            </a:r>
            <a:r>
              <a:rPr lang="es-ES_tradnl" sz="2400" b="1" strike="sngStrike" dirty="0" smtClean="0">
                <a:solidFill>
                  <a:srgbClr val="FF0000"/>
                </a:solidFill>
              </a:rPr>
              <a:t>CUANDO</a:t>
            </a:r>
            <a:r>
              <a:rPr lang="is-IS" sz="2400" dirty="0" smtClean="0"/>
              <a:t>…”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9360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lumas">
  <a:themeElements>
    <a:clrScheme name="Plumas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Plumas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Pluma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102</TotalTime>
  <Words>170</Words>
  <Application>Microsoft Macintosh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Corbel</vt:lpstr>
      <vt:lpstr>Snell Roundhand</vt:lpstr>
      <vt:lpstr>Plumas</vt:lpstr>
      <vt:lpstr>Presentación de PowerPoint</vt:lpstr>
      <vt:lpstr>¿Qué verbos de sentimiento conoces en español?</vt:lpstr>
      <vt:lpstr>¿Qué gramática tienen estos verbos?</vt:lpstr>
      <vt:lpstr>Algunos de estos verbos son:</vt:lpstr>
      <vt:lpstr>¿Qué gramática tienen estos verbos?</vt:lpstr>
      <vt:lpstr>¿Qué gramática tienen estos verbos?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Mª José Reyes Herreros</dc:creator>
  <cp:lastModifiedBy>Mª José Reyes Herreros</cp:lastModifiedBy>
  <cp:revision>10</cp:revision>
  <dcterms:created xsi:type="dcterms:W3CDTF">2021-05-10T06:19:33Z</dcterms:created>
  <dcterms:modified xsi:type="dcterms:W3CDTF">2021-05-10T08:02:13Z</dcterms:modified>
</cp:coreProperties>
</file>