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p:regular r:id="rId14"/>
      <p:bold r:id="rId15"/>
      <p:italic r:id="rId16"/>
      <p:boldItalic r:id="rId17"/>
    </p:embeddedFont>
    <p:embeddedFont>
      <p:font typeface="Lobster"/>
      <p:regular r:id="rId18"/>
    </p:embeddedFont>
    <p:embeddedFont>
      <p:font typeface="PT Sans Narrow"/>
      <p:regular r:id="rId19"/>
      <p:bold r:id="rId20"/>
    </p:embeddedFont>
    <p:embeddedFont>
      <p:font typeface="Pacifico"/>
      <p:regular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TSansNarrow-bold.fntdata"/><Relationship Id="rId22" Type="http://schemas.openxmlformats.org/officeDocument/2006/relationships/font" Target="fonts/OpenSans-regular.fntdata"/><Relationship Id="rId21" Type="http://schemas.openxmlformats.org/officeDocument/2006/relationships/font" Target="fonts/Pacifico-regular.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19" Type="http://schemas.openxmlformats.org/officeDocument/2006/relationships/font" Target="fonts/PTSansNarrow-regular.fntdata"/><Relationship Id="rId18" Type="http://schemas.openxmlformats.org/officeDocument/2006/relationships/font" Target="fonts/Lobster-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8881032b4b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8881032b4b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7024421079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7024421079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7024421079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024421079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85eb2e513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5eb2e513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86436db9b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86436db9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a"/>
              <a:t>holi elia estas aqui?</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702442107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70244210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7024421079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7024421079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youtube.com/watch?v=R1emh25EpP4" TargetMode="External"/><Relationship Id="rId4" Type="http://schemas.openxmlformats.org/officeDocument/2006/relationships/image" Target="../media/image8.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hyperlink" Target="https://www.youtube.com/watch?v=dMjxVEAXnf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www.youtube.com/watch?v=oV-w6Yxc5T4" TargetMode="External"/><Relationship Id="rId4" Type="http://schemas.openxmlformats.org/officeDocument/2006/relationships/image" Target="../media/image10.jp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hyperlink" Target="http://www.youtube.com/watch?v=nkSOaJ9mOcc" TargetMode="External"/><Relationship Id="rId5"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hemeroteca.canal21ebre.com/noticia/Shopping__Food_Night_dUlldecona/17359"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hyperlink" Target="http://www.youtube.com/watch?v=sB34GJklPpk" TargetMode="External"/><Relationship Id="rId6"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www.youtube.com/watch?v=NlceHpSsjaI"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201400" y="854450"/>
            <a:ext cx="8183700" cy="187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ca">
                <a:solidFill>
                  <a:srgbClr val="A64D79"/>
                </a:solidFill>
              </a:rPr>
              <a:t>      </a:t>
            </a:r>
            <a:r>
              <a:rPr lang="ca" sz="5200">
                <a:solidFill>
                  <a:srgbClr val="A64D79"/>
                </a:solidFill>
              </a:rPr>
              <a:t>FESTES D’ULLDECONA</a:t>
            </a:r>
            <a:endParaRPr sz="5200">
              <a:solidFill>
                <a:srgbClr val="A64D79"/>
              </a:solidFill>
            </a:endParaRPr>
          </a:p>
        </p:txBody>
      </p:sp>
      <p:sp>
        <p:nvSpPr>
          <p:cNvPr id="67" name="Google Shape;67;p13"/>
          <p:cNvSpPr txBox="1"/>
          <p:nvPr/>
        </p:nvSpPr>
        <p:spPr>
          <a:xfrm>
            <a:off x="2343100" y="2930350"/>
            <a:ext cx="4369800" cy="37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ca" sz="1600">
                <a:solidFill>
                  <a:srgbClr val="45818E"/>
                </a:solidFill>
                <a:latin typeface="Open Sans"/>
                <a:ea typeface="Open Sans"/>
                <a:cs typeface="Open Sans"/>
                <a:sym typeface="Open Sans"/>
              </a:rPr>
              <a:t>ÈLIA,RUT I ANNA</a:t>
            </a:r>
            <a:endParaRPr b="1" sz="1600">
              <a:solidFill>
                <a:srgbClr val="45818E"/>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68370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a"/>
              <a:t>ELECCIÓ DEL REI I LA REINA</a:t>
            </a:r>
            <a:endParaRPr/>
          </a:p>
        </p:txBody>
      </p:sp>
      <p:sp>
        <p:nvSpPr>
          <p:cNvPr id="73" name="Google Shape;73;p14"/>
          <p:cNvSpPr txBox="1"/>
          <p:nvPr>
            <p:ph idx="1" type="body"/>
          </p:nvPr>
        </p:nvSpPr>
        <p:spPr>
          <a:xfrm>
            <a:off x="5356900" y="4035150"/>
            <a:ext cx="3856200" cy="899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ca" sz="1100" u="sng">
                <a:solidFill>
                  <a:schemeClr val="hlink"/>
                </a:solidFill>
                <a:latin typeface="Arial"/>
                <a:ea typeface="Arial"/>
                <a:cs typeface="Arial"/>
                <a:sym typeface="Arial"/>
                <a:hlinkClick r:id="rId3"/>
              </a:rPr>
              <a:t>https://www.youtube.com/watch?v=R1emh25EpP4</a:t>
            </a:r>
            <a:endParaRPr/>
          </a:p>
        </p:txBody>
      </p:sp>
      <p:sp>
        <p:nvSpPr>
          <p:cNvPr id="74" name="Google Shape;74;p14"/>
          <p:cNvSpPr txBox="1"/>
          <p:nvPr/>
        </p:nvSpPr>
        <p:spPr>
          <a:xfrm>
            <a:off x="402100" y="1152425"/>
            <a:ext cx="4954800" cy="39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ca" sz="1600">
                <a:solidFill>
                  <a:srgbClr val="3C78D8"/>
                </a:solidFill>
                <a:latin typeface="Pacifico"/>
                <a:ea typeface="Pacifico"/>
                <a:cs typeface="Pacifico"/>
                <a:sym typeface="Pacifico"/>
              </a:rPr>
              <a:t>(ÈLIA)</a:t>
            </a:r>
            <a:r>
              <a:rPr lang="ca" sz="1800">
                <a:latin typeface="Pacifico"/>
                <a:ea typeface="Pacifico"/>
                <a:cs typeface="Pacifico"/>
                <a:sym typeface="Pacifico"/>
              </a:rPr>
              <a:t>Aquella nit totes les pubilles i pubilles estan molt nerviosos,perquè es fa un sorteig per a decidir qui és el rei o reina de les festes Majors d’aquell any.</a:t>
            </a:r>
            <a:endParaRPr sz="1800">
              <a:latin typeface="Pacifico"/>
              <a:ea typeface="Pacifico"/>
              <a:cs typeface="Pacifico"/>
              <a:sym typeface="Pacifico"/>
            </a:endParaRPr>
          </a:p>
          <a:p>
            <a:pPr indent="0" lvl="0" marL="0" rtl="0" algn="l">
              <a:spcBef>
                <a:spcPts val="0"/>
              </a:spcBef>
              <a:spcAft>
                <a:spcPts val="0"/>
              </a:spcAft>
              <a:buNone/>
            </a:pPr>
            <a:r>
              <a:rPr lang="ca" sz="1800">
                <a:latin typeface="Pacifico"/>
                <a:ea typeface="Pacifico"/>
                <a:cs typeface="Pacifico"/>
                <a:sym typeface="Pacifico"/>
              </a:rPr>
              <a:t>Hi ha 2 jovens que presenten individualment a cada pubill o pubilla,segons l’entitat que representin. </a:t>
            </a:r>
            <a:r>
              <a:rPr lang="ca" sz="1600">
                <a:solidFill>
                  <a:srgbClr val="3C78D8"/>
                </a:solidFill>
                <a:latin typeface="Pacifico"/>
                <a:ea typeface="Pacifico"/>
                <a:cs typeface="Pacifico"/>
                <a:sym typeface="Pacifico"/>
              </a:rPr>
              <a:t>(RUT)</a:t>
            </a:r>
            <a:r>
              <a:rPr lang="ca" sz="1800">
                <a:latin typeface="Pacifico"/>
                <a:ea typeface="Pacifico"/>
                <a:cs typeface="Pacifico"/>
                <a:sym typeface="Pacifico"/>
              </a:rPr>
              <a:t>Van pujant d’un en un a l'escenari, i ficant els paperets amb el seu nom dins “l’urna” i amb l’ajuda dels pubillets treuen 2 paperets un per als pubills i l’altre de les pubilles</a:t>
            </a:r>
            <a:r>
              <a:rPr lang="ca" sz="1600">
                <a:latin typeface="Pacifico"/>
                <a:ea typeface="Pacifico"/>
                <a:cs typeface="Pacifico"/>
                <a:sym typeface="Pacifico"/>
              </a:rPr>
              <a:t>.</a:t>
            </a:r>
            <a:r>
              <a:rPr lang="ca" sz="1600">
                <a:solidFill>
                  <a:srgbClr val="3C78D8"/>
                </a:solidFill>
                <a:latin typeface="Pacifico"/>
                <a:ea typeface="Pacifico"/>
                <a:cs typeface="Pacifico"/>
                <a:sym typeface="Pacifico"/>
              </a:rPr>
              <a:t>(ANNA)</a:t>
            </a:r>
            <a:r>
              <a:rPr lang="ca" sz="1800">
                <a:solidFill>
                  <a:srgbClr val="3C78D8"/>
                </a:solidFill>
                <a:latin typeface="Pacifico"/>
                <a:ea typeface="Pacifico"/>
                <a:cs typeface="Pacifico"/>
                <a:sym typeface="Pacifico"/>
              </a:rPr>
              <a:t> </a:t>
            </a:r>
            <a:r>
              <a:rPr lang="ca" sz="1800">
                <a:latin typeface="Pacifico"/>
                <a:ea typeface="Pacifico"/>
                <a:cs typeface="Pacifico"/>
                <a:sym typeface="Pacifico"/>
              </a:rPr>
              <a:t>I així es sap qui és el rei i la reina.</a:t>
            </a:r>
            <a:endParaRPr sz="1800">
              <a:latin typeface="Pacifico"/>
              <a:ea typeface="Pacifico"/>
              <a:cs typeface="Pacifico"/>
              <a:sym typeface="Pacifico"/>
            </a:endParaRPr>
          </a:p>
          <a:p>
            <a:pPr indent="0" lvl="0" marL="0" rtl="0" algn="l">
              <a:spcBef>
                <a:spcPts val="0"/>
              </a:spcBef>
              <a:spcAft>
                <a:spcPts val="0"/>
              </a:spcAft>
              <a:buNone/>
            </a:pPr>
            <a:r>
              <a:rPr lang="ca" sz="1800">
                <a:latin typeface="Pacifico"/>
                <a:ea typeface="Pacifico"/>
                <a:cs typeface="Pacifico"/>
                <a:sym typeface="Pacifico"/>
              </a:rPr>
              <a:t>Desprès els fan dir unes paraules i l’alcaldessa els entrega un ram de flors. I l’anterior reina els hi entrega la corona. Ho celebrem al Juny.</a:t>
            </a:r>
            <a:endParaRPr sz="1800">
              <a:latin typeface="Pacifico"/>
              <a:ea typeface="Pacifico"/>
              <a:cs typeface="Pacifico"/>
              <a:sym typeface="Pacifico"/>
            </a:endParaRPr>
          </a:p>
          <a:p>
            <a:pPr indent="0" lvl="0" marL="0" rtl="0" algn="l">
              <a:spcBef>
                <a:spcPts val="0"/>
              </a:spcBef>
              <a:spcAft>
                <a:spcPts val="0"/>
              </a:spcAft>
              <a:buNone/>
            </a:pPr>
            <a:r>
              <a:t/>
            </a:r>
            <a:endParaRPr i="1" sz="1600">
              <a:latin typeface="Pacifico"/>
              <a:ea typeface="Pacifico"/>
              <a:cs typeface="Pacifico"/>
              <a:sym typeface="Pacifico"/>
            </a:endParaRPr>
          </a:p>
        </p:txBody>
      </p:sp>
      <p:pic>
        <p:nvPicPr>
          <p:cNvPr id="75" name="Google Shape;75;p14"/>
          <p:cNvPicPr preferRelativeResize="0"/>
          <p:nvPr/>
        </p:nvPicPr>
        <p:blipFill>
          <a:blip r:embed="rId4">
            <a:alphaModFix/>
          </a:blip>
          <a:stretch>
            <a:fillRect/>
          </a:stretch>
        </p:blipFill>
        <p:spPr>
          <a:xfrm>
            <a:off x="5356900" y="2398575"/>
            <a:ext cx="3706450" cy="1421725"/>
          </a:xfrm>
          <a:prstGeom prst="rect">
            <a:avLst/>
          </a:prstGeom>
          <a:noFill/>
          <a:ln>
            <a:noFill/>
          </a:ln>
        </p:spPr>
      </p:pic>
      <p:pic>
        <p:nvPicPr>
          <p:cNvPr id="76" name="Google Shape;76;p14"/>
          <p:cNvPicPr preferRelativeResize="0"/>
          <p:nvPr/>
        </p:nvPicPr>
        <p:blipFill>
          <a:blip r:embed="rId5">
            <a:alphaModFix/>
          </a:blip>
          <a:stretch>
            <a:fillRect/>
          </a:stretch>
        </p:blipFill>
        <p:spPr>
          <a:xfrm>
            <a:off x="6254613" y="279213"/>
            <a:ext cx="2619375" cy="1743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5"/>
          <p:cNvSpPr txBox="1"/>
          <p:nvPr>
            <p:ph type="ctrTitle"/>
          </p:nvPr>
        </p:nvSpPr>
        <p:spPr>
          <a:xfrm>
            <a:off x="1004125" y="269289"/>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ca">
                <a:solidFill>
                  <a:srgbClr val="A64D79"/>
                </a:solidFill>
              </a:rPr>
              <a:t>            </a:t>
            </a:r>
            <a:r>
              <a:rPr lang="ca">
                <a:solidFill>
                  <a:srgbClr val="A64D79"/>
                </a:solidFill>
              </a:rPr>
              <a:t>QUINQUENNALS</a:t>
            </a:r>
            <a:endParaRPr>
              <a:solidFill>
                <a:srgbClr val="A64D79"/>
              </a:solidFill>
            </a:endParaRPr>
          </a:p>
        </p:txBody>
      </p:sp>
      <p:sp>
        <p:nvSpPr>
          <p:cNvPr id="82" name="Google Shape;82;p15"/>
          <p:cNvSpPr txBox="1"/>
          <p:nvPr/>
        </p:nvSpPr>
        <p:spPr>
          <a:xfrm>
            <a:off x="181750" y="1066300"/>
            <a:ext cx="5176800" cy="39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ca" sz="1550">
                <a:highlight>
                  <a:srgbClr val="FFFFFF"/>
                </a:highlight>
                <a:latin typeface="Pacifico"/>
                <a:ea typeface="Pacifico"/>
                <a:cs typeface="Pacifico"/>
                <a:sym typeface="Pacifico"/>
              </a:rPr>
              <a:t>Les Festes Quinquennals d’Ulldecona són un esdeveniment festiu que se celebra a la població cada cinc anys en honor a la Verge de la Pietat. </a:t>
            </a:r>
            <a:endParaRPr sz="1550">
              <a:highlight>
                <a:srgbClr val="FFFFFF"/>
              </a:highlight>
              <a:latin typeface="Pacifico"/>
              <a:ea typeface="Pacifico"/>
              <a:cs typeface="Pacifico"/>
              <a:sym typeface="Pacifico"/>
            </a:endParaRPr>
          </a:p>
          <a:p>
            <a:pPr indent="0" lvl="0" marL="0" rtl="0" algn="l">
              <a:spcBef>
                <a:spcPts val="0"/>
              </a:spcBef>
              <a:spcAft>
                <a:spcPts val="0"/>
              </a:spcAft>
              <a:buNone/>
            </a:pPr>
            <a:r>
              <a:rPr lang="ca" sz="1550">
                <a:highlight>
                  <a:srgbClr val="FFFFFF"/>
                </a:highlight>
                <a:latin typeface="Pacifico"/>
                <a:ea typeface="Pacifico"/>
                <a:cs typeface="Pacifico"/>
                <a:sym typeface="Pacifico"/>
              </a:rPr>
              <a:t>A més dels tradicionals actes religiosos, es fan tots els actes propis de les Festes Majors. Hi ha la tradició de vestir i engalanar el poble com un ritual per rebre la Verge. Els carrers es decoren amb paperets,roba i altres materials; i als balcons s’hi col.loquen vànoves i cobrellits treballats artesanalment.En l’ornamantació dels diferents carrers hi participen la majoria de veÏns.Els dies de festa també se celebren d’altres actes. Cal destacar entre ells el “Ball de mantons i els bous de carrer i plaça”Hi han 150 actes, que inclouen les activitats religioses, música, concerts, teatre, actes tradicionals, actes taurins, exposicions, competicions esportives, presentacions de llibres, activitats infantils i juvenils i promoció del patrimoni entre altres</a:t>
            </a:r>
            <a:r>
              <a:rPr i="1" lang="ca" sz="1550">
                <a:highlight>
                  <a:srgbClr val="FFFFFF"/>
                </a:highlight>
                <a:latin typeface="Pacifico"/>
                <a:ea typeface="Pacifico"/>
                <a:cs typeface="Pacifico"/>
                <a:sym typeface="Pacifico"/>
              </a:rPr>
              <a:t>.</a:t>
            </a:r>
            <a:r>
              <a:rPr i="1" lang="ca" sz="1550">
                <a:highlight>
                  <a:srgbClr val="FFFFFF"/>
                </a:highlight>
                <a:latin typeface="Pacifico"/>
                <a:ea typeface="Pacifico"/>
                <a:cs typeface="Pacifico"/>
                <a:sym typeface="Pacifico"/>
              </a:rPr>
              <a:t> (ÈLIA)</a:t>
            </a:r>
            <a:endParaRPr sz="1800">
              <a:latin typeface="Pacifico"/>
              <a:ea typeface="Pacifico"/>
              <a:cs typeface="Pacifico"/>
              <a:sym typeface="Pacifico"/>
            </a:endParaRPr>
          </a:p>
        </p:txBody>
      </p:sp>
      <p:pic>
        <p:nvPicPr>
          <p:cNvPr id="83" name="Google Shape;83;p15"/>
          <p:cNvPicPr preferRelativeResize="0"/>
          <p:nvPr/>
        </p:nvPicPr>
        <p:blipFill>
          <a:blip r:embed="rId3">
            <a:alphaModFix/>
          </a:blip>
          <a:stretch>
            <a:fillRect/>
          </a:stretch>
        </p:blipFill>
        <p:spPr>
          <a:xfrm>
            <a:off x="5406475" y="1291700"/>
            <a:ext cx="3586775" cy="2077225"/>
          </a:xfrm>
          <a:prstGeom prst="rect">
            <a:avLst/>
          </a:prstGeom>
          <a:noFill/>
          <a:ln>
            <a:noFill/>
          </a:ln>
        </p:spPr>
      </p:pic>
      <p:sp>
        <p:nvSpPr>
          <p:cNvPr id="84" name="Google Shape;84;p15"/>
          <p:cNvSpPr txBox="1"/>
          <p:nvPr/>
        </p:nvSpPr>
        <p:spPr>
          <a:xfrm>
            <a:off x="5522250" y="4209000"/>
            <a:ext cx="3287100" cy="80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ca" sz="1100" u="sng">
                <a:solidFill>
                  <a:schemeClr val="hlink"/>
                </a:solidFill>
                <a:hlinkClick r:id="rId4"/>
              </a:rPr>
              <a:t>https://www.youtube.com/watch?v=dMjxVEAXnf8</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88" name="Shape 88"/>
        <p:cNvGrpSpPr/>
        <p:nvPr/>
      </p:nvGrpSpPr>
      <p:grpSpPr>
        <a:xfrm>
          <a:off x="0" y="0"/>
          <a:ext cx="0" cy="0"/>
          <a:chOff x="0" y="0"/>
          <a:chExt cx="0" cy="0"/>
        </a:xfrm>
      </p:grpSpPr>
      <p:sp>
        <p:nvSpPr>
          <p:cNvPr id="89" name="Google Shape;89;p16"/>
          <p:cNvSpPr txBox="1"/>
          <p:nvPr>
            <p:ph type="ctrTitle"/>
          </p:nvPr>
        </p:nvSpPr>
        <p:spPr>
          <a:xfrm>
            <a:off x="937975" y="-55300"/>
            <a:ext cx="7136700" cy="102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ca" sz="4800">
                <a:solidFill>
                  <a:srgbClr val="D17FD8"/>
                </a:solidFill>
                <a:latin typeface="Pacifico"/>
                <a:ea typeface="Pacifico"/>
                <a:cs typeface="Pacifico"/>
                <a:sym typeface="Pacifico"/>
              </a:rPr>
              <a:t>        CARROSSES</a:t>
            </a:r>
            <a:endParaRPr sz="4800">
              <a:solidFill>
                <a:srgbClr val="D17FD8"/>
              </a:solidFill>
              <a:latin typeface="Pacifico"/>
              <a:ea typeface="Pacifico"/>
              <a:cs typeface="Pacifico"/>
              <a:sym typeface="Pacifico"/>
            </a:endParaRPr>
          </a:p>
        </p:txBody>
      </p:sp>
      <p:sp>
        <p:nvSpPr>
          <p:cNvPr id="90" name="Google Shape;90;p16"/>
          <p:cNvSpPr txBox="1"/>
          <p:nvPr>
            <p:ph idx="1" type="subTitle"/>
          </p:nvPr>
        </p:nvSpPr>
        <p:spPr>
          <a:xfrm>
            <a:off x="72725" y="1063975"/>
            <a:ext cx="4694100" cy="4017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ca" sz="1700">
                <a:solidFill>
                  <a:srgbClr val="000000"/>
                </a:solidFill>
                <a:latin typeface="Pacifico"/>
                <a:ea typeface="Pacifico"/>
                <a:cs typeface="Pacifico"/>
                <a:sym typeface="Pacifico"/>
              </a:rPr>
              <a:t>Les carrosses natros les fem quan s’acaben les festes, també li diem el carnaval d’estiu.</a:t>
            </a:r>
            <a:endParaRPr sz="1700">
              <a:solidFill>
                <a:srgbClr val="000000"/>
              </a:solidFill>
              <a:latin typeface="Pacifico"/>
              <a:ea typeface="Pacifico"/>
              <a:cs typeface="Pacifico"/>
              <a:sym typeface="Pacifico"/>
            </a:endParaRPr>
          </a:p>
          <a:p>
            <a:pPr indent="0" lvl="0" marL="0" rtl="0" algn="ctr">
              <a:spcBef>
                <a:spcPts val="0"/>
              </a:spcBef>
              <a:spcAft>
                <a:spcPts val="0"/>
              </a:spcAft>
              <a:buNone/>
            </a:pPr>
            <a:r>
              <a:rPr lang="ca" sz="1700">
                <a:solidFill>
                  <a:srgbClr val="000000"/>
                </a:solidFill>
                <a:latin typeface="Pacifico"/>
                <a:ea typeface="Pacifico"/>
                <a:cs typeface="Pacifico"/>
                <a:sym typeface="Pacifico"/>
              </a:rPr>
              <a:t>Totes les pubilles  i els pubills fan una carrossa diferent, i el dia de les carrosses  van a pegar dos voltes amb les carrosses.</a:t>
            </a:r>
            <a:endParaRPr sz="1700">
              <a:solidFill>
                <a:srgbClr val="000000"/>
              </a:solidFill>
              <a:latin typeface="Pacifico"/>
              <a:ea typeface="Pacifico"/>
              <a:cs typeface="Pacifico"/>
              <a:sym typeface="Pacifico"/>
            </a:endParaRPr>
          </a:p>
          <a:p>
            <a:pPr indent="0" lvl="0" marL="0" rtl="0" algn="ctr">
              <a:spcBef>
                <a:spcPts val="0"/>
              </a:spcBef>
              <a:spcAft>
                <a:spcPts val="0"/>
              </a:spcAft>
              <a:buNone/>
            </a:pPr>
            <a:r>
              <a:rPr lang="ca" sz="1700">
                <a:solidFill>
                  <a:srgbClr val="000000"/>
                </a:solidFill>
                <a:latin typeface="Pacifico"/>
                <a:ea typeface="Pacifico"/>
                <a:cs typeface="Pacifico"/>
                <a:sym typeface="Pacifico"/>
              </a:rPr>
              <a:t>Normalment els amics i les colles també es dissfressen i les quintes també.</a:t>
            </a:r>
            <a:endParaRPr sz="1700">
              <a:solidFill>
                <a:srgbClr val="000000"/>
              </a:solidFill>
              <a:latin typeface="Pacifico"/>
              <a:ea typeface="Pacifico"/>
              <a:cs typeface="Pacifico"/>
              <a:sym typeface="Pacifico"/>
            </a:endParaRPr>
          </a:p>
          <a:p>
            <a:pPr indent="0" lvl="0" marL="0" rtl="0" algn="ctr">
              <a:spcBef>
                <a:spcPts val="0"/>
              </a:spcBef>
              <a:spcAft>
                <a:spcPts val="0"/>
              </a:spcAft>
              <a:buNone/>
            </a:pPr>
            <a:r>
              <a:rPr lang="ca" sz="1700">
                <a:solidFill>
                  <a:srgbClr val="000000"/>
                </a:solidFill>
                <a:latin typeface="Pacifico"/>
                <a:ea typeface="Pacifico"/>
                <a:cs typeface="Pacifico"/>
                <a:sym typeface="Pacifico"/>
              </a:rPr>
              <a:t>També va la banda del poble detras de tot tocant i la batucada.</a:t>
            </a:r>
            <a:endParaRPr sz="1700">
              <a:solidFill>
                <a:srgbClr val="000000"/>
              </a:solidFill>
              <a:latin typeface="Pacifico"/>
              <a:ea typeface="Pacifico"/>
              <a:cs typeface="Pacifico"/>
              <a:sym typeface="Pacifico"/>
            </a:endParaRPr>
          </a:p>
          <a:p>
            <a:pPr indent="0" lvl="0" marL="0" rtl="0" algn="ctr">
              <a:spcBef>
                <a:spcPts val="0"/>
              </a:spcBef>
              <a:spcAft>
                <a:spcPts val="0"/>
              </a:spcAft>
              <a:buNone/>
            </a:pPr>
            <a:r>
              <a:rPr lang="ca" sz="1700">
                <a:solidFill>
                  <a:srgbClr val="000000"/>
                </a:solidFill>
                <a:latin typeface="Pacifico"/>
                <a:ea typeface="Pacifico"/>
                <a:cs typeface="Pacifico"/>
                <a:sym typeface="Pacifico"/>
              </a:rPr>
              <a:t>A la plaça de l’ Església estan tots els membres de l’ajuntament, i quan passes et tiren confeti !</a:t>
            </a:r>
            <a:endParaRPr sz="1700">
              <a:solidFill>
                <a:srgbClr val="000000"/>
              </a:solidFill>
              <a:latin typeface="Pacifico"/>
              <a:ea typeface="Pacifico"/>
              <a:cs typeface="Pacifico"/>
              <a:sym typeface="Pacifico"/>
            </a:endParaRPr>
          </a:p>
          <a:p>
            <a:pPr indent="0" lvl="0" marL="0" rtl="0" algn="l">
              <a:spcBef>
                <a:spcPts val="0"/>
              </a:spcBef>
              <a:spcAft>
                <a:spcPts val="0"/>
              </a:spcAft>
              <a:buNone/>
            </a:pPr>
            <a:r>
              <a:rPr lang="ca" sz="1700">
                <a:solidFill>
                  <a:srgbClr val="000000"/>
                </a:solidFill>
                <a:latin typeface="Pacifico"/>
                <a:ea typeface="Pacifico"/>
                <a:cs typeface="Pacifico"/>
                <a:sym typeface="Pacifico"/>
              </a:rPr>
              <a:t>Com aquell dia és l’últim dia de festes, per la nit tiren focs artificials, són molt bonics!!  (Anna)</a:t>
            </a:r>
            <a:endParaRPr sz="1700">
              <a:solidFill>
                <a:srgbClr val="000000"/>
              </a:solidFill>
              <a:latin typeface="Pacifico"/>
              <a:ea typeface="Pacifico"/>
              <a:cs typeface="Pacifico"/>
              <a:sym typeface="Pacifico"/>
            </a:endParaRPr>
          </a:p>
          <a:p>
            <a:pPr indent="0" lvl="0" marL="0" rtl="0" algn="ctr">
              <a:spcBef>
                <a:spcPts val="0"/>
              </a:spcBef>
              <a:spcAft>
                <a:spcPts val="0"/>
              </a:spcAft>
              <a:buNone/>
            </a:pPr>
            <a:r>
              <a:t/>
            </a:r>
            <a:endParaRPr b="1" sz="1500">
              <a:solidFill>
                <a:srgbClr val="000000"/>
              </a:solidFill>
              <a:latin typeface="Roboto"/>
              <a:ea typeface="Roboto"/>
              <a:cs typeface="Roboto"/>
              <a:sym typeface="Roboto"/>
            </a:endParaRPr>
          </a:p>
          <a:p>
            <a:pPr indent="0" lvl="0" marL="0" rtl="0" algn="ctr">
              <a:spcBef>
                <a:spcPts val="0"/>
              </a:spcBef>
              <a:spcAft>
                <a:spcPts val="0"/>
              </a:spcAft>
              <a:buNone/>
            </a:pPr>
            <a:r>
              <a:t/>
            </a:r>
            <a:endParaRPr sz="1500"/>
          </a:p>
          <a:p>
            <a:pPr indent="0" lvl="0" marL="0" rtl="0" algn="ctr">
              <a:spcBef>
                <a:spcPts val="0"/>
              </a:spcBef>
              <a:spcAft>
                <a:spcPts val="0"/>
              </a:spcAft>
              <a:buNone/>
            </a:pPr>
            <a:r>
              <a:t/>
            </a:r>
            <a:endParaRPr sz="1500"/>
          </a:p>
        </p:txBody>
      </p:sp>
      <p:pic>
        <p:nvPicPr>
          <p:cNvPr descr="Festes Quinquennals d'Ulldecona 2019" id="91" name="Google Shape;91;p16" title="Desfilada de Carrosses d'Ulldecona: 1a. volta">
            <a:hlinkClick r:id="rId3"/>
          </p:cNvPr>
          <p:cNvPicPr preferRelativeResize="0"/>
          <p:nvPr/>
        </p:nvPicPr>
        <p:blipFill>
          <a:blip r:embed="rId4">
            <a:alphaModFix/>
          </a:blip>
          <a:stretch>
            <a:fillRect/>
          </a:stretch>
        </p:blipFill>
        <p:spPr>
          <a:xfrm>
            <a:off x="7210225" y="3311475"/>
            <a:ext cx="1629325" cy="1471650"/>
          </a:xfrm>
          <a:prstGeom prst="rect">
            <a:avLst/>
          </a:prstGeom>
          <a:noFill/>
          <a:ln>
            <a:noFill/>
          </a:ln>
        </p:spPr>
      </p:pic>
      <p:pic>
        <p:nvPicPr>
          <p:cNvPr id="92" name="Google Shape;92;p16"/>
          <p:cNvPicPr preferRelativeResize="0"/>
          <p:nvPr/>
        </p:nvPicPr>
        <p:blipFill>
          <a:blip r:embed="rId5">
            <a:alphaModFix/>
          </a:blip>
          <a:stretch>
            <a:fillRect/>
          </a:stretch>
        </p:blipFill>
        <p:spPr>
          <a:xfrm>
            <a:off x="5471125" y="1125525"/>
            <a:ext cx="3232100" cy="1875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7"/>
          <p:cNvSpPr txBox="1"/>
          <p:nvPr>
            <p:ph type="ctrTitle"/>
          </p:nvPr>
        </p:nvSpPr>
        <p:spPr>
          <a:xfrm>
            <a:off x="1106525" y="125625"/>
            <a:ext cx="6712500" cy="75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ca" sz="4600">
                <a:solidFill>
                  <a:srgbClr val="674EA7"/>
                </a:solidFill>
                <a:latin typeface="Comic Sans MS"/>
                <a:ea typeface="Comic Sans MS"/>
                <a:cs typeface="Comic Sans MS"/>
                <a:sym typeface="Comic Sans MS"/>
              </a:rPr>
              <a:t>BALL DE MANTONS</a:t>
            </a:r>
            <a:endParaRPr sz="4600">
              <a:solidFill>
                <a:srgbClr val="674EA7"/>
              </a:solidFill>
              <a:latin typeface="Comic Sans MS"/>
              <a:ea typeface="Comic Sans MS"/>
              <a:cs typeface="Comic Sans MS"/>
              <a:sym typeface="Comic Sans MS"/>
            </a:endParaRPr>
          </a:p>
        </p:txBody>
      </p:sp>
      <p:sp>
        <p:nvSpPr>
          <p:cNvPr id="98" name="Google Shape;98;p17"/>
          <p:cNvSpPr txBox="1"/>
          <p:nvPr/>
        </p:nvSpPr>
        <p:spPr>
          <a:xfrm>
            <a:off x="147525" y="1090625"/>
            <a:ext cx="5483400" cy="39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ca" sz="1900">
                <a:latin typeface="Pacifico"/>
                <a:ea typeface="Pacifico"/>
                <a:cs typeface="Pacifico"/>
                <a:sym typeface="Pacifico"/>
              </a:rPr>
              <a:t>E</a:t>
            </a:r>
            <a:r>
              <a:rPr lang="ca" sz="1700">
                <a:latin typeface="Pacifico"/>
                <a:ea typeface="Pacifico"/>
                <a:cs typeface="Pacifico"/>
                <a:sym typeface="Pacifico"/>
              </a:rPr>
              <a:t>l primer dilluns de Festes Majors es balla la jota d’Ulldecona a la Plaça de l’Església.</a:t>
            </a:r>
            <a:endParaRPr sz="1700">
              <a:latin typeface="Pacifico"/>
              <a:ea typeface="Pacifico"/>
              <a:cs typeface="Pacifico"/>
              <a:sym typeface="Pacifico"/>
            </a:endParaRPr>
          </a:p>
          <a:p>
            <a:pPr indent="0" lvl="0" marL="0" rtl="0" algn="l">
              <a:spcBef>
                <a:spcPts val="0"/>
              </a:spcBef>
              <a:spcAft>
                <a:spcPts val="0"/>
              </a:spcAft>
              <a:buNone/>
            </a:pPr>
            <a:r>
              <a:rPr lang="ca" sz="1700">
                <a:latin typeface="Pacifico"/>
                <a:ea typeface="Pacifico"/>
                <a:cs typeface="Pacifico"/>
                <a:sym typeface="Pacifico"/>
              </a:rPr>
              <a:t>Esdeveniment</a:t>
            </a:r>
            <a:r>
              <a:rPr lang="ca" sz="1700">
                <a:latin typeface="Pacifico"/>
                <a:ea typeface="Pacifico"/>
                <a:cs typeface="Pacifico"/>
                <a:sym typeface="Pacifico"/>
              </a:rPr>
              <a:t> comença a preparar-se durant tota la setmana anterior amb la posada a punt del vestuari que porten les parelles. La indumentària dels </a:t>
            </a:r>
            <a:r>
              <a:rPr lang="ca" sz="1700">
                <a:latin typeface="Pacifico"/>
                <a:ea typeface="Pacifico"/>
                <a:cs typeface="Pacifico"/>
                <a:sym typeface="Pacifico"/>
              </a:rPr>
              <a:t>homes</a:t>
            </a:r>
            <a:r>
              <a:rPr lang="ca" sz="1700">
                <a:latin typeface="Pacifico"/>
                <a:ea typeface="Pacifico"/>
                <a:cs typeface="Pacifico"/>
                <a:sym typeface="Pacifico"/>
              </a:rPr>
              <a:t> és de pagès, i les dones porten faldeta i mantó de Manila.</a:t>
            </a:r>
            <a:endParaRPr sz="1700">
              <a:latin typeface="Pacifico"/>
              <a:ea typeface="Pacifico"/>
              <a:cs typeface="Pacifico"/>
              <a:sym typeface="Pacifico"/>
            </a:endParaRPr>
          </a:p>
          <a:p>
            <a:pPr indent="0" lvl="0" marL="0" rtl="0" algn="l">
              <a:spcBef>
                <a:spcPts val="0"/>
              </a:spcBef>
              <a:spcAft>
                <a:spcPts val="0"/>
              </a:spcAft>
              <a:buNone/>
            </a:pPr>
            <a:r>
              <a:rPr lang="ca" sz="1700">
                <a:latin typeface="Pacifico"/>
                <a:ea typeface="Pacifico"/>
                <a:cs typeface="Pacifico"/>
                <a:sym typeface="Pacifico"/>
              </a:rPr>
              <a:t>Totes les parelles, la banda de música i els gegants Pietat i Lluc es concentren entre l’Ajuntament i la Casa de Cultura i desfilen fins la plaça de l’Església,on es disposen en cercle amb la banda al mig. Les parelles van ballant la jota i desfilant durant el valset. Les músiques interpretades són la jota Vella i la Jota Olé, a més d’una jota Nova,composada per algun músic del poble que és diferent cada any.(Rut)</a:t>
            </a:r>
            <a:endParaRPr b="1" sz="1900">
              <a:latin typeface="Pacifico"/>
              <a:ea typeface="Pacifico"/>
              <a:cs typeface="Pacifico"/>
              <a:sym typeface="Pacifico"/>
            </a:endParaRPr>
          </a:p>
        </p:txBody>
      </p:sp>
      <p:pic>
        <p:nvPicPr>
          <p:cNvPr id="99" name="Google Shape;99;p17"/>
          <p:cNvPicPr preferRelativeResize="0"/>
          <p:nvPr/>
        </p:nvPicPr>
        <p:blipFill>
          <a:blip r:embed="rId3">
            <a:alphaModFix/>
          </a:blip>
          <a:stretch>
            <a:fillRect/>
          </a:stretch>
        </p:blipFill>
        <p:spPr>
          <a:xfrm>
            <a:off x="5630925" y="1300850"/>
            <a:ext cx="3462650" cy="1843850"/>
          </a:xfrm>
          <a:prstGeom prst="rect">
            <a:avLst/>
          </a:prstGeom>
          <a:noFill/>
          <a:ln>
            <a:noFill/>
          </a:ln>
        </p:spPr>
      </p:pic>
      <p:pic>
        <p:nvPicPr>
          <p:cNvPr descr="Tradicional Ball de mantons a Ulldecona per les Festes Majors." id="100" name="Google Shape;100;p17" title="Anem de Festa: Ball de mantons d'Ulldecona">
            <a:hlinkClick r:id="rId4"/>
          </p:cNvPr>
          <p:cNvPicPr preferRelativeResize="0"/>
          <p:nvPr/>
        </p:nvPicPr>
        <p:blipFill>
          <a:blip r:embed="rId5">
            <a:alphaModFix/>
          </a:blip>
          <a:stretch>
            <a:fillRect/>
          </a:stretch>
        </p:blipFill>
        <p:spPr>
          <a:xfrm>
            <a:off x="6818675" y="3275400"/>
            <a:ext cx="2172850" cy="1629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222450" y="457650"/>
            <a:ext cx="8699100" cy="422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a">
                <a:solidFill>
                  <a:srgbClr val="7EEBCC"/>
                </a:solidFill>
              </a:rPr>
              <a:t>              </a:t>
            </a:r>
            <a:r>
              <a:rPr lang="ca">
                <a:solidFill>
                  <a:srgbClr val="7EEBCC"/>
                </a:solidFill>
              </a:rPr>
              <a:t>Fashion</a:t>
            </a:r>
            <a:r>
              <a:rPr lang="ca">
                <a:solidFill>
                  <a:srgbClr val="7EEBCC"/>
                </a:solidFill>
              </a:rPr>
              <a:t> and food </a:t>
            </a:r>
            <a:r>
              <a:rPr lang="ca">
                <a:solidFill>
                  <a:srgbClr val="7EEBCC"/>
                </a:solidFill>
              </a:rPr>
              <a:t>night</a:t>
            </a:r>
            <a:endParaRPr>
              <a:solidFill>
                <a:srgbClr val="7EEBCC"/>
              </a:solidFill>
            </a:endParaRPr>
          </a:p>
          <a:p>
            <a:pPr indent="0" lvl="0" marL="0" rtl="0" algn="l">
              <a:spcBef>
                <a:spcPts val="0"/>
              </a:spcBef>
              <a:spcAft>
                <a:spcPts val="0"/>
              </a:spcAft>
              <a:buNone/>
            </a:pPr>
            <a:r>
              <a:t/>
            </a:r>
            <a:endParaRPr b="0" sz="2100">
              <a:solidFill>
                <a:srgbClr val="000000"/>
              </a:solidFill>
              <a:latin typeface="Pacifico"/>
              <a:ea typeface="Pacifico"/>
              <a:cs typeface="Pacifico"/>
              <a:sym typeface="Pacifico"/>
            </a:endParaRPr>
          </a:p>
          <a:p>
            <a:pPr indent="0" lvl="0" marL="0" rtl="0" algn="l">
              <a:spcBef>
                <a:spcPts val="0"/>
              </a:spcBef>
              <a:spcAft>
                <a:spcPts val="0"/>
              </a:spcAft>
              <a:buNone/>
            </a:pPr>
            <a:r>
              <a:rPr b="0" lang="ca" sz="2100">
                <a:solidFill>
                  <a:srgbClr val="000000"/>
                </a:solidFill>
                <a:latin typeface="Pacifico"/>
                <a:ea typeface="Pacifico"/>
                <a:cs typeface="Pacifico"/>
                <a:sym typeface="Pacifico"/>
              </a:rPr>
              <a:t>La </a:t>
            </a:r>
            <a:r>
              <a:rPr b="0" lang="ca" sz="2100">
                <a:solidFill>
                  <a:srgbClr val="000000"/>
                </a:solidFill>
                <a:latin typeface="Pacifico"/>
                <a:ea typeface="Pacifico"/>
                <a:cs typeface="Pacifico"/>
                <a:sym typeface="Pacifico"/>
              </a:rPr>
              <a:t>fashion</a:t>
            </a:r>
            <a:r>
              <a:rPr b="0" lang="ca" sz="2100">
                <a:solidFill>
                  <a:srgbClr val="000000"/>
                </a:solidFill>
                <a:latin typeface="Pacifico"/>
                <a:ea typeface="Pacifico"/>
                <a:cs typeface="Pacifico"/>
                <a:sym typeface="Pacifico"/>
              </a:rPr>
              <a:t> and food </a:t>
            </a:r>
            <a:r>
              <a:rPr b="0" lang="ca" sz="2100">
                <a:solidFill>
                  <a:srgbClr val="000000"/>
                </a:solidFill>
                <a:latin typeface="Pacifico"/>
                <a:ea typeface="Pacifico"/>
                <a:cs typeface="Pacifico"/>
                <a:sym typeface="Pacifico"/>
              </a:rPr>
              <a:t>night</a:t>
            </a:r>
            <a:r>
              <a:rPr b="0" lang="ca" sz="2100">
                <a:solidFill>
                  <a:srgbClr val="000000"/>
                </a:solidFill>
                <a:latin typeface="Pacifico"/>
                <a:ea typeface="Pacifico"/>
                <a:cs typeface="Pacifico"/>
                <a:sym typeface="Pacifico"/>
              </a:rPr>
              <a:t> és el mateix dia que el ball de mantons dels més petits.</a:t>
            </a:r>
            <a:endParaRPr b="0" sz="2100">
              <a:solidFill>
                <a:srgbClr val="000000"/>
              </a:solidFill>
              <a:latin typeface="Pacifico"/>
              <a:ea typeface="Pacifico"/>
              <a:cs typeface="Pacifico"/>
              <a:sym typeface="Pacifico"/>
            </a:endParaRPr>
          </a:p>
          <a:p>
            <a:pPr indent="0" lvl="0" marL="0" rtl="0" algn="l">
              <a:spcBef>
                <a:spcPts val="0"/>
              </a:spcBef>
              <a:spcAft>
                <a:spcPts val="0"/>
              </a:spcAft>
              <a:buNone/>
            </a:pPr>
            <a:r>
              <a:rPr b="0" lang="ca" sz="2100">
                <a:solidFill>
                  <a:srgbClr val="000000"/>
                </a:solidFill>
                <a:latin typeface="Pacifico"/>
                <a:ea typeface="Pacifico"/>
                <a:cs typeface="Pacifico"/>
                <a:sym typeface="Pacifico"/>
              </a:rPr>
              <a:t>Normalment es fa al Carrer Major, totes les botigues es fiquen al Carrer.</a:t>
            </a:r>
            <a:endParaRPr b="0" sz="2100">
              <a:solidFill>
                <a:srgbClr val="000000"/>
              </a:solidFill>
              <a:latin typeface="Pacifico"/>
              <a:ea typeface="Pacifico"/>
              <a:cs typeface="Pacifico"/>
              <a:sym typeface="Pacifico"/>
            </a:endParaRPr>
          </a:p>
          <a:p>
            <a:pPr indent="0" lvl="0" marL="0" rtl="0" algn="l">
              <a:spcBef>
                <a:spcPts val="0"/>
              </a:spcBef>
              <a:spcAft>
                <a:spcPts val="0"/>
              </a:spcAft>
              <a:buNone/>
            </a:pPr>
            <a:r>
              <a:rPr b="0" lang="ca" sz="2100">
                <a:solidFill>
                  <a:srgbClr val="000000"/>
                </a:solidFill>
                <a:latin typeface="Pacifico"/>
                <a:ea typeface="Pacifico"/>
                <a:cs typeface="Pacifico"/>
                <a:sym typeface="Pacifico"/>
              </a:rPr>
              <a:t>Has de portar alguna cosa blanca.</a:t>
            </a:r>
            <a:endParaRPr b="0" sz="2100">
              <a:solidFill>
                <a:srgbClr val="000000"/>
              </a:solidFill>
              <a:latin typeface="Pacifico"/>
              <a:ea typeface="Pacifico"/>
              <a:cs typeface="Pacifico"/>
              <a:sym typeface="Pacifico"/>
            </a:endParaRPr>
          </a:p>
          <a:p>
            <a:pPr indent="0" lvl="0" marL="0" rtl="0" algn="l">
              <a:spcBef>
                <a:spcPts val="0"/>
              </a:spcBef>
              <a:spcAft>
                <a:spcPts val="0"/>
              </a:spcAft>
              <a:buNone/>
            </a:pPr>
            <a:r>
              <a:rPr b="0" lang="ca" sz="2100">
                <a:solidFill>
                  <a:srgbClr val="000000"/>
                </a:solidFill>
                <a:latin typeface="Pacifico"/>
                <a:ea typeface="Pacifico"/>
                <a:cs typeface="Pacifico"/>
                <a:sym typeface="Pacifico"/>
              </a:rPr>
              <a:t>Els </a:t>
            </a:r>
            <a:r>
              <a:rPr b="0" lang="ca" sz="2100">
                <a:solidFill>
                  <a:srgbClr val="000000"/>
                </a:solidFill>
                <a:latin typeface="Pacifico"/>
                <a:ea typeface="Pacifico"/>
                <a:cs typeface="Pacifico"/>
                <a:sym typeface="Pacifico"/>
              </a:rPr>
              <a:t>perruquers</a:t>
            </a:r>
            <a:r>
              <a:rPr b="0" lang="ca" sz="2100">
                <a:solidFill>
                  <a:srgbClr val="000000"/>
                </a:solidFill>
                <a:latin typeface="Pacifico"/>
                <a:ea typeface="Pacifico"/>
                <a:cs typeface="Pacifico"/>
                <a:sym typeface="Pacifico"/>
              </a:rPr>
              <a:t> fan pentinats a qui vol i hi ha una maquilladora que et maquilla.</a:t>
            </a:r>
            <a:endParaRPr b="0" sz="2100">
              <a:solidFill>
                <a:srgbClr val="000000"/>
              </a:solidFill>
              <a:latin typeface="Pacifico"/>
              <a:ea typeface="Pacifico"/>
              <a:cs typeface="Pacifico"/>
              <a:sym typeface="Pacifico"/>
            </a:endParaRPr>
          </a:p>
          <a:p>
            <a:pPr indent="0" lvl="0" marL="0" rtl="0" algn="l">
              <a:spcBef>
                <a:spcPts val="0"/>
              </a:spcBef>
              <a:spcAft>
                <a:spcPts val="0"/>
              </a:spcAft>
              <a:buNone/>
            </a:pPr>
            <a:r>
              <a:rPr b="0" lang="ca" sz="2100">
                <a:solidFill>
                  <a:srgbClr val="000000"/>
                </a:solidFill>
                <a:latin typeface="Pacifico"/>
                <a:ea typeface="Pacifico"/>
                <a:cs typeface="Pacifico"/>
                <a:sym typeface="Pacifico"/>
              </a:rPr>
              <a:t>Els pubills i les pubilles ballen un ball al mig del Carrer Major.</a:t>
            </a:r>
            <a:endParaRPr b="0" sz="2100">
              <a:solidFill>
                <a:srgbClr val="000000"/>
              </a:solidFill>
              <a:latin typeface="Pacifico"/>
              <a:ea typeface="Pacifico"/>
              <a:cs typeface="Pacifico"/>
              <a:sym typeface="Pacifico"/>
            </a:endParaRPr>
          </a:p>
          <a:p>
            <a:pPr indent="0" lvl="0" marL="0" rtl="0" algn="l">
              <a:spcBef>
                <a:spcPts val="0"/>
              </a:spcBef>
              <a:spcAft>
                <a:spcPts val="0"/>
              </a:spcAft>
              <a:buNone/>
            </a:pPr>
            <a:r>
              <a:rPr b="0" lang="ca" sz="2100">
                <a:solidFill>
                  <a:srgbClr val="000000"/>
                </a:solidFill>
                <a:latin typeface="Pacifico"/>
                <a:ea typeface="Pacifico"/>
                <a:cs typeface="Pacifico"/>
                <a:sym typeface="Pacifico"/>
              </a:rPr>
              <a:t>Quan s’acaba tot fan ball al poli esportiu</a:t>
            </a:r>
            <a:endParaRPr b="0" sz="2100">
              <a:solidFill>
                <a:srgbClr val="000000"/>
              </a:solidFill>
              <a:latin typeface="Pacifico"/>
              <a:ea typeface="Pacifico"/>
              <a:cs typeface="Pacifico"/>
              <a:sym typeface="Pacifico"/>
            </a:endParaRPr>
          </a:p>
          <a:p>
            <a:pPr indent="0" lvl="0" marL="0" rtl="0" algn="l">
              <a:spcBef>
                <a:spcPts val="0"/>
              </a:spcBef>
              <a:spcAft>
                <a:spcPts val="0"/>
              </a:spcAft>
              <a:buNone/>
            </a:pPr>
            <a:r>
              <a:t/>
            </a:r>
            <a:endParaRPr b="0" sz="2100">
              <a:solidFill>
                <a:srgbClr val="000000"/>
              </a:solidFill>
              <a:latin typeface="Pacifico"/>
              <a:ea typeface="Pacifico"/>
              <a:cs typeface="Pacifico"/>
              <a:sym typeface="Pacifico"/>
            </a:endParaRPr>
          </a:p>
          <a:p>
            <a:pPr indent="0" lvl="0" marL="0" rtl="0" algn="l">
              <a:spcBef>
                <a:spcPts val="0"/>
              </a:spcBef>
              <a:spcAft>
                <a:spcPts val="0"/>
              </a:spcAft>
              <a:buNone/>
            </a:pPr>
            <a:r>
              <a:t/>
            </a:r>
            <a:endParaRPr sz="2100">
              <a:solidFill>
                <a:srgbClr val="D17FD8"/>
              </a:solidFill>
              <a:latin typeface="Pacifico"/>
              <a:ea typeface="Pacifico"/>
              <a:cs typeface="Pacifico"/>
              <a:sym typeface="Pacifico"/>
            </a:endParaRPr>
          </a:p>
          <a:p>
            <a:pPr indent="0" lvl="0" marL="0" rtl="0" algn="l">
              <a:spcBef>
                <a:spcPts val="0"/>
              </a:spcBef>
              <a:spcAft>
                <a:spcPts val="0"/>
              </a:spcAft>
              <a:buNone/>
            </a:pPr>
            <a:r>
              <a:t/>
            </a:r>
            <a:endParaRPr sz="2000">
              <a:solidFill>
                <a:srgbClr val="D17FD8"/>
              </a:solidFill>
            </a:endParaRPr>
          </a:p>
        </p:txBody>
      </p:sp>
      <p:sp>
        <p:nvSpPr>
          <p:cNvPr id="106" name="Google Shape;106;p18"/>
          <p:cNvSpPr txBox="1"/>
          <p:nvPr>
            <p:ph idx="1" type="body"/>
          </p:nvPr>
        </p:nvSpPr>
        <p:spPr>
          <a:xfrm>
            <a:off x="6418175" y="3866400"/>
            <a:ext cx="2438100" cy="864900"/>
          </a:xfrm>
          <a:prstGeom prst="rect">
            <a:avLst/>
          </a:prstGeom>
        </p:spPr>
        <p:txBody>
          <a:bodyPr anchorCtr="0" anchor="t" bIns="91425" lIns="91425" spcFirstLastPara="1" rIns="91425" wrap="square" tIns="91425">
            <a:noAutofit/>
          </a:bodyPr>
          <a:lstStyle/>
          <a:p>
            <a:pPr indent="0" lvl="0" marL="0" rtl="0" algn="l">
              <a:lnSpc>
                <a:spcPct val="110000"/>
              </a:lnSpc>
              <a:spcBef>
                <a:spcPts val="800"/>
              </a:spcBef>
              <a:spcAft>
                <a:spcPts val="0"/>
              </a:spcAft>
              <a:buNone/>
            </a:pPr>
            <a:r>
              <a:rPr lang="ca" sz="1100" u="sng">
                <a:solidFill>
                  <a:srgbClr val="7EEBCC"/>
                </a:solidFill>
                <a:latin typeface="Arial"/>
                <a:ea typeface="Arial"/>
                <a:cs typeface="Arial"/>
                <a:sym typeface="Arial"/>
                <a:hlinkClick r:id="rId3"/>
              </a:rPr>
              <a:t>http://hemeroteca.canal21ebre.com/noticia/Shopping__Food_Night_dUlldecona/17359</a:t>
            </a:r>
            <a:endParaRPr sz="1350">
              <a:solidFill>
                <a:srgbClr val="7EEBCC"/>
              </a:solidFill>
              <a:latin typeface="Arial"/>
              <a:ea typeface="Arial"/>
              <a:cs typeface="Arial"/>
              <a:sym typeface="Arial"/>
            </a:endParaRPr>
          </a:p>
          <a:p>
            <a:pPr indent="0" lvl="0" marL="0" rtl="0" algn="l">
              <a:spcBef>
                <a:spcPts val="800"/>
              </a:spcBef>
              <a:spcAft>
                <a:spcPts val="1600"/>
              </a:spcAft>
              <a:buNone/>
            </a:pPr>
            <a:r>
              <a:t/>
            </a:r>
            <a:endParaRPr>
              <a:solidFill>
                <a:srgbClr val="7EEBCC"/>
              </a:solidFill>
            </a:endParaRPr>
          </a:p>
        </p:txBody>
      </p:sp>
      <p:pic>
        <p:nvPicPr>
          <p:cNvPr id="107" name="Google Shape;107;p18"/>
          <p:cNvPicPr preferRelativeResize="0"/>
          <p:nvPr/>
        </p:nvPicPr>
        <p:blipFill>
          <a:blip r:embed="rId4">
            <a:alphaModFix/>
          </a:blip>
          <a:stretch>
            <a:fillRect/>
          </a:stretch>
        </p:blipFill>
        <p:spPr>
          <a:xfrm>
            <a:off x="6826875" y="221750"/>
            <a:ext cx="1852200" cy="1132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9"/>
          <p:cNvSpPr txBox="1"/>
          <p:nvPr>
            <p:ph idx="1" type="body"/>
          </p:nvPr>
        </p:nvSpPr>
        <p:spPr>
          <a:xfrm>
            <a:off x="220675" y="818000"/>
            <a:ext cx="5376900" cy="416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a" sz="1600">
                <a:solidFill>
                  <a:srgbClr val="000000"/>
                </a:solidFill>
                <a:latin typeface="Pacifico"/>
                <a:ea typeface="Pacifico"/>
                <a:cs typeface="Pacifico"/>
                <a:sym typeface="Pacifico"/>
              </a:rPr>
              <a:t>L</a:t>
            </a:r>
            <a:r>
              <a:rPr lang="ca" sz="1600">
                <a:solidFill>
                  <a:srgbClr val="000000"/>
                </a:solidFill>
                <a:latin typeface="Pacifico"/>
                <a:ea typeface="Pacifico"/>
                <a:cs typeface="Pacifico"/>
                <a:sym typeface="Pacifico"/>
              </a:rPr>
              <a:t>es tardes de bous és un acte que es tradició des de fa anys. Hi venen ramaderies molt bones per a que la gent disfrute. Hi han 2 tipus de actes taurins: els bous de plaça i els de carrer. Els de carrer són pel matí, i els de plaça per la tarde.</a:t>
            </a:r>
            <a:endParaRPr sz="1600">
              <a:solidFill>
                <a:srgbClr val="000000"/>
              </a:solidFill>
              <a:latin typeface="Pacifico"/>
              <a:ea typeface="Pacifico"/>
              <a:cs typeface="Pacifico"/>
              <a:sym typeface="Pacifico"/>
            </a:endParaRPr>
          </a:p>
          <a:p>
            <a:pPr indent="0" lvl="0" marL="0" rtl="0" algn="l">
              <a:spcBef>
                <a:spcPts val="1600"/>
              </a:spcBef>
              <a:spcAft>
                <a:spcPts val="0"/>
              </a:spcAft>
              <a:buNone/>
            </a:pPr>
            <a:r>
              <a:rPr lang="ca" sz="1600">
                <a:solidFill>
                  <a:srgbClr val="000000"/>
                </a:solidFill>
                <a:latin typeface="Pacifico"/>
                <a:ea typeface="Pacifico"/>
                <a:cs typeface="Pacifico"/>
                <a:sym typeface="Pacifico"/>
              </a:rPr>
              <a:t>Els de carrer son al carrer Calvari, hi surten vaques i bous i estan una estona torejant.</a:t>
            </a:r>
            <a:endParaRPr sz="1600">
              <a:solidFill>
                <a:srgbClr val="000000"/>
              </a:solidFill>
              <a:latin typeface="Pacifico"/>
              <a:ea typeface="Pacifico"/>
              <a:cs typeface="Pacifico"/>
              <a:sym typeface="Pacifico"/>
            </a:endParaRPr>
          </a:p>
          <a:p>
            <a:pPr indent="0" lvl="0" marL="0" rtl="0" algn="l">
              <a:spcBef>
                <a:spcPts val="1600"/>
              </a:spcBef>
              <a:spcAft>
                <a:spcPts val="1600"/>
              </a:spcAft>
              <a:buNone/>
            </a:pPr>
            <a:r>
              <a:rPr lang="ca" sz="1600">
                <a:solidFill>
                  <a:srgbClr val="000000"/>
                </a:solidFill>
                <a:latin typeface="Pacifico"/>
                <a:ea typeface="Pacifico"/>
                <a:cs typeface="Pacifico"/>
                <a:sym typeface="Pacifico"/>
              </a:rPr>
              <a:t>Per la tarde monten la plaça amb carrafals de ferro i de fusta,hi va molta gent des dels més petits fins als més grans per a passar la tarda amb amics i familiars. També s tradició sopar un entrepà al carafal mentre es miren els bous. Ha mitja tarda es deixen baixar als nens per jugar, i alguna nit es fa bou embolat. (ÈLIA)</a:t>
            </a:r>
            <a:endParaRPr sz="1600">
              <a:solidFill>
                <a:srgbClr val="000000"/>
              </a:solidFill>
              <a:latin typeface="Pacifico"/>
              <a:ea typeface="Pacifico"/>
              <a:cs typeface="Pacifico"/>
              <a:sym typeface="Pacifico"/>
            </a:endParaRPr>
          </a:p>
        </p:txBody>
      </p:sp>
      <p:sp>
        <p:nvSpPr>
          <p:cNvPr id="113" name="Google Shape;113;p19"/>
          <p:cNvSpPr txBox="1"/>
          <p:nvPr/>
        </p:nvSpPr>
        <p:spPr>
          <a:xfrm>
            <a:off x="359125" y="67100"/>
            <a:ext cx="4529100" cy="91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ca" sz="4400">
                <a:solidFill>
                  <a:srgbClr val="E06666"/>
                </a:solidFill>
                <a:latin typeface="Lobster"/>
                <a:ea typeface="Lobster"/>
                <a:cs typeface="Lobster"/>
                <a:sym typeface="Lobster"/>
              </a:rPr>
              <a:t>TARDES DE BOUS</a:t>
            </a:r>
            <a:endParaRPr sz="4400">
              <a:solidFill>
                <a:srgbClr val="E06666"/>
              </a:solidFill>
              <a:latin typeface="Lobster"/>
              <a:ea typeface="Lobster"/>
              <a:cs typeface="Lobster"/>
              <a:sym typeface="Lobster"/>
            </a:endParaRPr>
          </a:p>
        </p:txBody>
      </p:sp>
      <p:sp>
        <p:nvSpPr>
          <p:cNvPr id="114" name="Google Shape;114;p19"/>
          <p:cNvSpPr txBox="1"/>
          <p:nvPr/>
        </p:nvSpPr>
        <p:spPr>
          <a:xfrm>
            <a:off x="5984500" y="1018625"/>
            <a:ext cx="2958600" cy="28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pic>
        <p:nvPicPr>
          <p:cNvPr id="115" name="Google Shape;115;p19"/>
          <p:cNvPicPr preferRelativeResize="0"/>
          <p:nvPr/>
        </p:nvPicPr>
        <p:blipFill>
          <a:blip r:embed="rId3">
            <a:alphaModFix/>
          </a:blip>
          <a:stretch>
            <a:fillRect/>
          </a:stretch>
        </p:blipFill>
        <p:spPr>
          <a:xfrm>
            <a:off x="6845600" y="344625"/>
            <a:ext cx="2097500" cy="1402955"/>
          </a:xfrm>
          <a:prstGeom prst="rect">
            <a:avLst/>
          </a:prstGeom>
          <a:noFill/>
          <a:ln>
            <a:noFill/>
          </a:ln>
        </p:spPr>
      </p:pic>
      <p:sp>
        <p:nvSpPr>
          <p:cNvPr id="116" name="Google Shape;116;p19"/>
          <p:cNvSpPr txBox="1"/>
          <p:nvPr/>
        </p:nvSpPr>
        <p:spPr>
          <a:xfrm>
            <a:off x="5984375" y="3081475"/>
            <a:ext cx="2958600" cy="161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pic>
        <p:nvPicPr>
          <p:cNvPr id="117" name="Google Shape;117;p19"/>
          <p:cNvPicPr preferRelativeResize="0"/>
          <p:nvPr/>
        </p:nvPicPr>
        <p:blipFill>
          <a:blip r:embed="rId4">
            <a:alphaModFix/>
          </a:blip>
          <a:stretch>
            <a:fillRect/>
          </a:stretch>
        </p:blipFill>
        <p:spPr>
          <a:xfrm>
            <a:off x="5597575" y="1837200"/>
            <a:ext cx="2406326" cy="1154650"/>
          </a:xfrm>
          <a:prstGeom prst="rect">
            <a:avLst/>
          </a:prstGeom>
          <a:noFill/>
          <a:ln>
            <a:noFill/>
          </a:ln>
        </p:spPr>
      </p:pic>
      <p:pic>
        <p:nvPicPr>
          <p:cNvPr descr="Ulldecona ha protagonitzat la recuperació d’un bou capllaçat durant la festivitat de Sant Lluc, aquest dissabte, 12 d’octubre. &#10;&#10;La introducció d’aquesta activitat taurina en l’agenda festiva del municipi coincideix en plena aprovació de la prohibició de tot tipus d’espectacles taurins, per part del Parlament de Catalunya. &#10;&#10;L’any 2011, aquest municipi del Montsià va recuperar les festes amb bous per Sant Lluc. Vuit anys després, l’Ajuntament ha aprovat en la última sessió de ple la realització d’un bou capllaçat. &#10;&#10;La celebració de festes amb bous a Catalunya està regulada des de 2010. Com que les festes de Sant Lluc tenen autoritzades  per llei la celebració de bous, es poden realitzar les diferents modalitats taurines dins el marc legal, entre elles el bou capllaçat. &#10;&#10;Aquest fet arriba en un moment de pressió per part dels moviments animalistes que demanen la plena prohibició de tot tipus d’espectacles taurins." id="118" name="Google Shape;118;p19" title="Ulldecona recupera 130 anys després el bou capllaçat per festes de Sant Lluc">
            <a:hlinkClick r:id="rId5"/>
          </p:cNvPr>
          <p:cNvPicPr preferRelativeResize="0"/>
          <p:nvPr/>
        </p:nvPicPr>
        <p:blipFill>
          <a:blip r:embed="rId6">
            <a:alphaModFix/>
          </a:blip>
          <a:stretch>
            <a:fillRect/>
          </a:stretch>
        </p:blipFill>
        <p:spPr>
          <a:xfrm>
            <a:off x="6354575" y="3230800"/>
            <a:ext cx="2218200" cy="1663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0"/>
          <p:cNvSpPr txBox="1"/>
          <p:nvPr>
            <p:ph type="ctrTitle"/>
          </p:nvPr>
        </p:nvSpPr>
        <p:spPr>
          <a:xfrm>
            <a:off x="-399350" y="0"/>
            <a:ext cx="5217000" cy="102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ca"/>
              <a:t>           </a:t>
            </a:r>
            <a:r>
              <a:rPr lang="ca" sz="4800"/>
              <a:t>NIT DE PREGÓ</a:t>
            </a:r>
            <a:endParaRPr sz="4800"/>
          </a:p>
        </p:txBody>
      </p:sp>
      <p:sp>
        <p:nvSpPr>
          <p:cNvPr id="124" name="Google Shape;124;p20"/>
          <p:cNvSpPr txBox="1"/>
          <p:nvPr>
            <p:ph idx="1" type="subTitle"/>
          </p:nvPr>
        </p:nvSpPr>
        <p:spPr>
          <a:xfrm>
            <a:off x="144050" y="1228950"/>
            <a:ext cx="8901600" cy="337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a" sz="1800">
                <a:solidFill>
                  <a:srgbClr val="000000"/>
                </a:solidFill>
                <a:latin typeface="Pacifico"/>
                <a:ea typeface="Pacifico"/>
                <a:cs typeface="Pacifico"/>
                <a:sym typeface="Pacifico"/>
              </a:rPr>
              <a:t>La nit del pregó és molt emocionant, hi desfilen pubills,pubilles i pubillets. Hi fan ball,  hi van els grallers,la banda i els gegants…  La banda toca per animar la gent,les pubilles van arribant a l’ajuntament acompanyats d’algun representant de l’entitat, i desfilen pel carrer major fins l’orfeò. I l'alcaldessa i el pregoner fan un discurs. </a:t>
            </a:r>
            <a:endParaRPr sz="1800">
              <a:solidFill>
                <a:srgbClr val="000000"/>
              </a:solidFill>
              <a:latin typeface="Pacifico"/>
              <a:ea typeface="Pacifico"/>
              <a:cs typeface="Pacifico"/>
              <a:sym typeface="Pacifico"/>
            </a:endParaRPr>
          </a:p>
          <a:p>
            <a:pPr indent="0" lvl="0" marL="0" rtl="0" algn="l">
              <a:spcBef>
                <a:spcPts val="0"/>
              </a:spcBef>
              <a:spcAft>
                <a:spcPts val="0"/>
              </a:spcAft>
              <a:buNone/>
            </a:pPr>
            <a:r>
              <a:rPr lang="ca" sz="1800">
                <a:solidFill>
                  <a:srgbClr val="000000"/>
                </a:solidFill>
                <a:latin typeface="Pacifico"/>
                <a:ea typeface="Pacifico"/>
                <a:cs typeface="Pacifico"/>
                <a:sym typeface="Pacifico"/>
              </a:rPr>
              <a:t>Quan s’acaba l’acte van fins al poli-esportiu i ballen passodobles.</a:t>
            </a:r>
            <a:endParaRPr sz="1800">
              <a:solidFill>
                <a:srgbClr val="000000"/>
              </a:solidFill>
              <a:latin typeface="Pacifico"/>
              <a:ea typeface="Pacifico"/>
              <a:cs typeface="Pacifico"/>
              <a:sym typeface="Pacifico"/>
            </a:endParaRPr>
          </a:p>
          <a:p>
            <a:pPr indent="0" lvl="0" marL="0" rtl="0" algn="l">
              <a:spcBef>
                <a:spcPts val="0"/>
              </a:spcBef>
              <a:spcAft>
                <a:spcPts val="0"/>
              </a:spcAft>
              <a:buNone/>
            </a:pPr>
            <a:r>
              <a:t/>
            </a:r>
            <a:endParaRPr sz="1800">
              <a:solidFill>
                <a:srgbClr val="000000"/>
              </a:solidFill>
              <a:latin typeface="Pacifico"/>
              <a:ea typeface="Pacifico"/>
              <a:cs typeface="Pacifico"/>
              <a:sym typeface="Pacifico"/>
            </a:endParaRPr>
          </a:p>
          <a:p>
            <a:pPr indent="0" lvl="0" marL="0" rtl="0" algn="l">
              <a:spcBef>
                <a:spcPts val="0"/>
              </a:spcBef>
              <a:spcAft>
                <a:spcPts val="0"/>
              </a:spcAft>
              <a:buNone/>
            </a:pPr>
            <a:r>
              <a:t/>
            </a:r>
            <a:endParaRPr sz="1800">
              <a:solidFill>
                <a:srgbClr val="000000"/>
              </a:solidFill>
              <a:latin typeface="Pacifico"/>
              <a:ea typeface="Pacifico"/>
              <a:cs typeface="Pacifico"/>
              <a:sym typeface="Pacifico"/>
            </a:endParaRPr>
          </a:p>
          <a:p>
            <a:pPr indent="0" lvl="0" marL="0" rtl="0" algn="l">
              <a:spcBef>
                <a:spcPts val="0"/>
              </a:spcBef>
              <a:spcAft>
                <a:spcPts val="0"/>
              </a:spcAft>
              <a:buNone/>
            </a:pPr>
            <a:r>
              <a:rPr lang="ca" sz="1700">
                <a:solidFill>
                  <a:srgbClr val="000000"/>
                </a:solidFill>
                <a:latin typeface="Arial"/>
                <a:ea typeface="Arial"/>
                <a:cs typeface="Arial"/>
                <a:sym typeface="Arial"/>
              </a:rPr>
              <a:t>https://www.youtube.com/watch?v=HUYnRV5sXDI</a:t>
            </a:r>
            <a:endParaRPr sz="1800">
              <a:solidFill>
                <a:srgbClr val="000000"/>
              </a:solidFill>
              <a:latin typeface="Roboto"/>
              <a:ea typeface="Roboto"/>
              <a:cs typeface="Roboto"/>
              <a:sym typeface="Roboto"/>
            </a:endParaRPr>
          </a:p>
          <a:p>
            <a:pPr indent="0" lvl="0" marL="0" rtl="0" algn="l">
              <a:spcBef>
                <a:spcPts val="0"/>
              </a:spcBef>
              <a:spcAft>
                <a:spcPts val="0"/>
              </a:spcAft>
              <a:buNone/>
            </a:pPr>
            <a:r>
              <a:rPr lang="ca" sz="1800" u="sng">
                <a:solidFill>
                  <a:schemeClr val="hlink"/>
                </a:solidFill>
                <a:latin typeface="Arial"/>
                <a:ea typeface="Arial"/>
                <a:cs typeface="Arial"/>
                <a:sym typeface="Arial"/>
                <a:hlinkClick r:id="rId3"/>
              </a:rPr>
              <a:t>https://www.youtube.com/watch?v=NlceHpSsjaI</a:t>
            </a:r>
            <a:endParaRPr sz="2500">
              <a:solidFill>
                <a:srgbClr val="000000"/>
              </a:solidFill>
              <a:latin typeface="Roboto"/>
              <a:ea typeface="Roboto"/>
              <a:cs typeface="Roboto"/>
              <a:sym typeface="Roboto"/>
            </a:endParaRPr>
          </a:p>
        </p:txBody>
      </p:sp>
      <p:sp>
        <p:nvSpPr>
          <p:cNvPr id="125" name="Google Shape;125;p20"/>
          <p:cNvSpPr txBox="1"/>
          <p:nvPr/>
        </p:nvSpPr>
        <p:spPr>
          <a:xfrm>
            <a:off x="144050" y="4705550"/>
            <a:ext cx="1217700" cy="3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ca">
                <a:latin typeface="Open Sans"/>
                <a:ea typeface="Open Sans"/>
                <a:cs typeface="Open Sans"/>
                <a:sym typeface="Open Sans"/>
              </a:rPr>
              <a:t>(ANNA)</a:t>
            </a:r>
            <a:endParaRPr b="1">
              <a:latin typeface="Open Sans"/>
              <a:ea typeface="Open Sans"/>
              <a:cs typeface="Open Sans"/>
              <a:sym typeface="Open Sans"/>
            </a:endParaRPr>
          </a:p>
        </p:txBody>
      </p:sp>
      <p:sp>
        <p:nvSpPr>
          <p:cNvPr id="126" name="Google Shape;126;p20"/>
          <p:cNvSpPr txBox="1"/>
          <p:nvPr/>
        </p:nvSpPr>
        <p:spPr>
          <a:xfrm>
            <a:off x="5859800" y="2398625"/>
            <a:ext cx="3078600" cy="140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pic>
        <p:nvPicPr>
          <p:cNvPr id="127" name="Google Shape;127;p20"/>
          <p:cNvPicPr preferRelativeResize="0"/>
          <p:nvPr/>
        </p:nvPicPr>
        <p:blipFill>
          <a:blip r:embed="rId4">
            <a:alphaModFix/>
          </a:blip>
          <a:stretch>
            <a:fillRect/>
          </a:stretch>
        </p:blipFill>
        <p:spPr>
          <a:xfrm>
            <a:off x="6226525" y="2727725"/>
            <a:ext cx="2616214" cy="14716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