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18288000" cy="10287000"/>
  <p:notesSz cx="6858000" cy="9144000"/>
  <p:embeddedFontLst>
    <p:embeddedFont>
      <p:font typeface="More Sugar" charset="1" panose="00000000000000000000"/>
      <p:regular r:id="rId28"/>
    </p:embeddedFont>
    <p:embeddedFont>
      <p:font typeface="Comic Sans" charset="1" panose="03000702030302020204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slides/slide20.xml" Type="http://schemas.openxmlformats.org/officeDocument/2006/relationships/slide"/><Relationship Id="rId26" Target="slides/slide21.xml" Type="http://schemas.openxmlformats.org/officeDocument/2006/relationships/slide"/><Relationship Id="rId27" Target="slides/slide22.xml" Type="http://schemas.openxmlformats.org/officeDocument/2006/relationships/slide"/><Relationship Id="rId28" Target="fonts/font28.fntdata" Type="http://schemas.openxmlformats.org/officeDocument/2006/relationships/font"/><Relationship Id="rId29" Target="fonts/font29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22" Target="../media/image21.png" Type="http://schemas.openxmlformats.org/officeDocument/2006/relationships/image"/><Relationship Id="rId23" Target="../media/image22.svg" Type="http://schemas.openxmlformats.org/officeDocument/2006/relationships/image"/><Relationship Id="rId24" Target="../media/image23.png" Type="http://schemas.openxmlformats.org/officeDocument/2006/relationships/image"/><Relationship Id="rId25" Target="../media/image24.svg" Type="http://schemas.openxmlformats.org/officeDocument/2006/relationships/image"/><Relationship Id="rId26" Target="../media/image25.png" Type="http://schemas.openxmlformats.org/officeDocument/2006/relationships/image"/><Relationship Id="rId27" Target="../media/image26.svg" Type="http://schemas.openxmlformats.org/officeDocument/2006/relationships/image"/><Relationship Id="rId28" Target="../media/image27.png" Type="http://schemas.openxmlformats.org/officeDocument/2006/relationships/image"/><Relationship Id="rId29" Target="../media/image28.svg" Type="http://schemas.openxmlformats.org/officeDocument/2006/relationships/image"/><Relationship Id="rId3" Target="../media/image2.svg" Type="http://schemas.openxmlformats.org/officeDocument/2006/relationships/image"/><Relationship Id="rId30" Target="../media/image29.png" Type="http://schemas.openxmlformats.org/officeDocument/2006/relationships/image"/><Relationship Id="rId31" Target="../media/image30.svg" Type="http://schemas.openxmlformats.org/officeDocument/2006/relationships/image"/><Relationship Id="rId32" Target="../media/image31.png" Type="http://schemas.openxmlformats.org/officeDocument/2006/relationships/image"/><Relationship Id="rId33" Target="../media/image32.svg" Type="http://schemas.openxmlformats.org/officeDocument/2006/relationships/image"/><Relationship Id="rId34" Target="../media/image33.png" Type="http://schemas.openxmlformats.org/officeDocument/2006/relationships/image"/><Relationship Id="rId35" Target="../media/image34.svg" Type="http://schemas.openxmlformats.org/officeDocument/2006/relationships/image"/><Relationship Id="rId36" Target="../media/image35.png" Type="http://schemas.openxmlformats.org/officeDocument/2006/relationships/image"/><Relationship Id="rId37" Target="../media/image36.svg" Type="http://schemas.openxmlformats.org/officeDocument/2006/relationships/image"/><Relationship Id="rId38" Target="../media/image37.png" Type="http://schemas.openxmlformats.org/officeDocument/2006/relationships/image"/><Relationship Id="rId39" Target="../media/image38.svg" Type="http://schemas.openxmlformats.org/officeDocument/2006/relationships/image"/><Relationship Id="rId4" Target="../media/image3.png" Type="http://schemas.openxmlformats.org/officeDocument/2006/relationships/image"/><Relationship Id="rId40" Target="../media/image39.png" Type="http://schemas.openxmlformats.org/officeDocument/2006/relationships/image"/><Relationship Id="rId41" Target="../media/image40.svg" Type="http://schemas.openxmlformats.org/officeDocument/2006/relationships/image"/><Relationship Id="rId42" Target="../media/image41.png" Type="http://schemas.openxmlformats.org/officeDocument/2006/relationships/image"/><Relationship Id="rId43" Target="../media/image42.svg" Type="http://schemas.openxmlformats.org/officeDocument/2006/relationships/image"/><Relationship Id="rId44" Target="../media/image4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38" Target="../media/image46.png" Type="http://schemas.openxmlformats.org/officeDocument/2006/relationships/image"/><Relationship Id="rId39" Target="../media/image47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38" Target="../media/image46.png" Type="http://schemas.openxmlformats.org/officeDocument/2006/relationships/image"/><Relationship Id="rId39" Target="../media/image47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38" Target="../media/image46.png" Type="http://schemas.openxmlformats.org/officeDocument/2006/relationships/image"/><Relationship Id="rId39" Target="../media/image47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38" Target="../media/image46.png" Type="http://schemas.openxmlformats.org/officeDocument/2006/relationships/image"/><Relationship Id="rId39" Target="../media/image47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22" Target="../media/image21.png" Type="http://schemas.openxmlformats.org/officeDocument/2006/relationships/image"/><Relationship Id="rId23" Target="../media/image22.svg" Type="http://schemas.openxmlformats.org/officeDocument/2006/relationships/image"/><Relationship Id="rId24" Target="../media/image23.png" Type="http://schemas.openxmlformats.org/officeDocument/2006/relationships/image"/><Relationship Id="rId25" Target="../media/image24.svg" Type="http://schemas.openxmlformats.org/officeDocument/2006/relationships/image"/><Relationship Id="rId26" Target="../media/image25.png" Type="http://schemas.openxmlformats.org/officeDocument/2006/relationships/image"/><Relationship Id="rId27" Target="../media/image26.svg" Type="http://schemas.openxmlformats.org/officeDocument/2006/relationships/image"/><Relationship Id="rId28" Target="../media/image27.png" Type="http://schemas.openxmlformats.org/officeDocument/2006/relationships/image"/><Relationship Id="rId29" Target="../media/image28.svg" Type="http://schemas.openxmlformats.org/officeDocument/2006/relationships/image"/><Relationship Id="rId3" Target="../media/image2.svg" Type="http://schemas.openxmlformats.org/officeDocument/2006/relationships/image"/><Relationship Id="rId30" Target="../media/image29.png" Type="http://schemas.openxmlformats.org/officeDocument/2006/relationships/image"/><Relationship Id="rId31" Target="../media/image30.svg" Type="http://schemas.openxmlformats.org/officeDocument/2006/relationships/image"/><Relationship Id="rId32" Target="../media/image31.png" Type="http://schemas.openxmlformats.org/officeDocument/2006/relationships/image"/><Relationship Id="rId33" Target="../media/image32.svg" Type="http://schemas.openxmlformats.org/officeDocument/2006/relationships/image"/><Relationship Id="rId34" Target="../media/image33.png" Type="http://schemas.openxmlformats.org/officeDocument/2006/relationships/image"/><Relationship Id="rId35" Target="../media/image34.svg" Type="http://schemas.openxmlformats.org/officeDocument/2006/relationships/image"/><Relationship Id="rId36" Target="../media/image35.png" Type="http://schemas.openxmlformats.org/officeDocument/2006/relationships/image"/><Relationship Id="rId37" Target="../media/image36.svg" Type="http://schemas.openxmlformats.org/officeDocument/2006/relationships/image"/><Relationship Id="rId38" Target="../media/image37.png" Type="http://schemas.openxmlformats.org/officeDocument/2006/relationships/image"/><Relationship Id="rId39" Target="../media/image38.svg" Type="http://schemas.openxmlformats.org/officeDocument/2006/relationships/image"/><Relationship Id="rId4" Target="../media/image3.png" Type="http://schemas.openxmlformats.org/officeDocument/2006/relationships/image"/><Relationship Id="rId40" Target="../media/image48.png" Type="http://schemas.openxmlformats.org/officeDocument/2006/relationships/image"/><Relationship Id="rId41" Target="../media/image49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44.png" Type="http://schemas.openxmlformats.org/officeDocument/2006/relationships/image"/><Relationship Id="rId37" Target="../media/image45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38" Target="../media/image46.png" Type="http://schemas.openxmlformats.org/officeDocument/2006/relationships/image"/><Relationship Id="rId39" Target="../media/image47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38" Target="../media/image46.png" Type="http://schemas.openxmlformats.org/officeDocument/2006/relationships/image"/><Relationship Id="rId39" Target="../media/image47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1.png" Type="http://schemas.openxmlformats.org/officeDocument/2006/relationships/image"/><Relationship Id="rId20" Target="../media/image25.png" Type="http://schemas.openxmlformats.org/officeDocument/2006/relationships/image"/><Relationship Id="rId21" Target="../media/image26.svg" Type="http://schemas.openxmlformats.org/officeDocument/2006/relationships/image"/><Relationship Id="rId22" Target="../media/image17.png" Type="http://schemas.openxmlformats.org/officeDocument/2006/relationships/image"/><Relationship Id="rId23" Target="../media/image18.svg" Type="http://schemas.openxmlformats.org/officeDocument/2006/relationships/image"/><Relationship Id="rId24" Target="../media/image19.png" Type="http://schemas.openxmlformats.org/officeDocument/2006/relationships/image"/><Relationship Id="rId25" Target="../media/image20.svg" Type="http://schemas.openxmlformats.org/officeDocument/2006/relationships/image"/><Relationship Id="rId26" Target="../media/image21.png" Type="http://schemas.openxmlformats.org/officeDocument/2006/relationships/image"/><Relationship Id="rId27" Target="../media/image22.svg" Type="http://schemas.openxmlformats.org/officeDocument/2006/relationships/image"/><Relationship Id="rId28" Target="../media/image23.png" Type="http://schemas.openxmlformats.org/officeDocument/2006/relationships/image"/><Relationship Id="rId29" Target="../media/image24.svg" Type="http://schemas.openxmlformats.org/officeDocument/2006/relationships/image"/><Relationship Id="rId3" Target="../media/image2.svg" Type="http://schemas.openxmlformats.org/officeDocument/2006/relationships/image"/><Relationship Id="rId30" Target="../media/image27.png" Type="http://schemas.openxmlformats.org/officeDocument/2006/relationships/image"/><Relationship Id="rId31" Target="../media/image28.svg" Type="http://schemas.openxmlformats.org/officeDocument/2006/relationships/image"/><Relationship Id="rId32" Target="../media/image29.png" Type="http://schemas.openxmlformats.org/officeDocument/2006/relationships/image"/><Relationship Id="rId33" Target="../media/image30.svg" Type="http://schemas.openxmlformats.org/officeDocument/2006/relationships/image"/><Relationship Id="rId34" Target="../media/image31.png" Type="http://schemas.openxmlformats.org/officeDocument/2006/relationships/image"/><Relationship Id="rId35" Target="../media/image32.svg" Type="http://schemas.openxmlformats.org/officeDocument/2006/relationships/image"/><Relationship Id="rId36" Target="../media/image33.png" Type="http://schemas.openxmlformats.org/officeDocument/2006/relationships/image"/><Relationship Id="rId37" Target="../media/image34.svg" Type="http://schemas.openxmlformats.org/officeDocument/2006/relationships/image"/><Relationship Id="rId38" Target="../media/image46.png" Type="http://schemas.openxmlformats.org/officeDocument/2006/relationships/image"/><Relationship Id="rId39" Target="../media/image47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1894772" y="-3825546"/>
            <a:ext cx="9870809" cy="9870809"/>
          </a:xfrm>
          <a:custGeom>
            <a:avLst/>
            <a:gdLst/>
            <a:ahLst/>
            <a:cxnLst/>
            <a:rect r="r" b="b" t="t" l="l"/>
            <a:pathLst>
              <a:path h="9870809" w="9870809">
                <a:moveTo>
                  <a:pt x="0" y="0"/>
                </a:moveTo>
                <a:lnTo>
                  <a:pt x="9870809" y="0"/>
                </a:lnTo>
                <a:lnTo>
                  <a:pt x="9870809" y="9870809"/>
                </a:lnTo>
                <a:lnTo>
                  <a:pt x="0" y="9870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3384943" y="4392666"/>
            <a:ext cx="11388428" cy="11388428"/>
          </a:xfrm>
          <a:custGeom>
            <a:avLst/>
            <a:gdLst/>
            <a:ahLst/>
            <a:cxnLst/>
            <a:rect r="r" b="b" t="t" l="l"/>
            <a:pathLst>
              <a:path h="11388428" w="11388428">
                <a:moveTo>
                  <a:pt x="0" y="0"/>
                </a:moveTo>
                <a:lnTo>
                  <a:pt x="11388428" y="0"/>
                </a:lnTo>
                <a:lnTo>
                  <a:pt x="11388428" y="11388428"/>
                </a:lnTo>
                <a:lnTo>
                  <a:pt x="0" y="113884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1763431" y="4446354"/>
            <a:ext cx="7270658" cy="7270658"/>
          </a:xfrm>
          <a:custGeom>
            <a:avLst/>
            <a:gdLst/>
            <a:ahLst/>
            <a:cxnLst/>
            <a:rect r="r" b="b" t="t" l="l"/>
            <a:pathLst>
              <a:path h="7270658" w="7270658">
                <a:moveTo>
                  <a:pt x="0" y="0"/>
                </a:moveTo>
                <a:lnTo>
                  <a:pt x="7270658" y="0"/>
                </a:lnTo>
                <a:lnTo>
                  <a:pt x="7270658" y="7270659"/>
                </a:lnTo>
                <a:lnTo>
                  <a:pt x="0" y="72706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0014298" y="-2112068"/>
            <a:ext cx="9287017" cy="9287017"/>
          </a:xfrm>
          <a:custGeom>
            <a:avLst/>
            <a:gdLst/>
            <a:ahLst/>
            <a:cxnLst/>
            <a:rect r="r" b="b" t="t" l="l"/>
            <a:pathLst>
              <a:path h="9287017" w="9287017">
                <a:moveTo>
                  <a:pt x="0" y="0"/>
                </a:moveTo>
                <a:lnTo>
                  <a:pt x="9287017" y="0"/>
                </a:lnTo>
                <a:lnTo>
                  <a:pt x="9287017" y="9287017"/>
                </a:lnTo>
                <a:lnTo>
                  <a:pt x="0" y="928701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6733764" y="6539621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6"/>
                </a:lnTo>
                <a:lnTo>
                  <a:pt x="0" y="149479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608993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1" y="0"/>
                </a:lnTo>
                <a:lnTo>
                  <a:pt x="228861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5056605" y="668573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7" y="0"/>
                </a:lnTo>
                <a:lnTo>
                  <a:pt x="263917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3626671" y="9557600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5400000">
            <a:off x="17319017" y="8706911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10800000">
            <a:off x="16846808" y="753025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4911344" y="612107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124753" y="6340801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7502366" y="3488550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908154" y="9673398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14911344" y="741185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3335674" y="2353989"/>
            <a:ext cx="515677" cy="477001"/>
          </a:xfrm>
          <a:custGeom>
            <a:avLst/>
            <a:gdLst/>
            <a:ahLst/>
            <a:cxnLst/>
            <a:rect r="r" b="b" t="t" l="l"/>
            <a:pathLst>
              <a:path h="477001" w="515677">
                <a:moveTo>
                  <a:pt x="0" y="0"/>
                </a:moveTo>
                <a:lnTo>
                  <a:pt x="515677" y="0"/>
                </a:lnTo>
                <a:lnTo>
                  <a:pt x="515677" y="477001"/>
                </a:lnTo>
                <a:lnTo>
                  <a:pt x="0" y="477001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6150705" y="4873835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59" y="0"/>
                </a:lnTo>
                <a:lnTo>
                  <a:pt x="583059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946254" y="3625860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4" y="0"/>
                </a:lnTo>
                <a:lnTo>
                  <a:pt x="412494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5400000">
            <a:off x="11343564" y="7321525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5400000">
            <a:off x="6388745" y="1964585"/>
            <a:ext cx="622254" cy="1334594"/>
          </a:xfrm>
          <a:custGeom>
            <a:avLst/>
            <a:gdLst/>
            <a:ahLst/>
            <a:cxnLst/>
            <a:rect r="r" b="b" t="t" l="l"/>
            <a:pathLst>
              <a:path h="1334594" w="622254">
                <a:moveTo>
                  <a:pt x="0" y="0"/>
                </a:moveTo>
                <a:lnTo>
                  <a:pt x="622255" y="0"/>
                </a:lnTo>
                <a:lnTo>
                  <a:pt x="622255" y="1334594"/>
                </a:lnTo>
                <a:lnTo>
                  <a:pt x="0" y="1334594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2309271" y="-1691229"/>
            <a:ext cx="13669458" cy="13669458"/>
          </a:xfrm>
          <a:custGeom>
            <a:avLst/>
            <a:gdLst/>
            <a:ahLst/>
            <a:cxnLst/>
            <a:rect r="r" b="b" t="t" l="l"/>
            <a:pathLst>
              <a:path h="13669458" w="13669458">
                <a:moveTo>
                  <a:pt x="0" y="0"/>
                </a:moveTo>
                <a:lnTo>
                  <a:pt x="13669458" y="0"/>
                </a:lnTo>
                <a:lnTo>
                  <a:pt x="13669458" y="13669458"/>
                </a:lnTo>
                <a:lnTo>
                  <a:pt x="0" y="13669458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1448407" y="7572772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4617895" y="8837345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1763431" y="917471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17712327" y="5451184"/>
            <a:ext cx="317364" cy="284438"/>
          </a:xfrm>
          <a:custGeom>
            <a:avLst/>
            <a:gdLst/>
            <a:ahLst/>
            <a:cxnLst/>
            <a:rect r="r" b="b" t="t" l="l"/>
            <a:pathLst>
              <a:path h="284438" w="317364">
                <a:moveTo>
                  <a:pt x="0" y="0"/>
                </a:moveTo>
                <a:lnTo>
                  <a:pt x="317365" y="0"/>
                </a:lnTo>
                <a:lnTo>
                  <a:pt x="317365" y="284438"/>
                </a:lnTo>
                <a:lnTo>
                  <a:pt x="0" y="284438"/>
                </a:lnTo>
                <a:lnTo>
                  <a:pt x="0" y="0"/>
                </a:lnTo>
                <a:close/>
              </a:path>
            </a:pathLst>
          </a:custGeom>
          <a:blipFill>
            <a:blip r:embed="rId40">
              <a:extLs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2548974" y="554702"/>
            <a:ext cx="491658" cy="491658"/>
          </a:xfrm>
          <a:custGeom>
            <a:avLst/>
            <a:gdLst/>
            <a:ahLst/>
            <a:cxnLst/>
            <a:rect r="r" b="b" t="t" l="l"/>
            <a:pathLst>
              <a:path h="491658" w="491658">
                <a:moveTo>
                  <a:pt x="0" y="0"/>
                </a:moveTo>
                <a:lnTo>
                  <a:pt x="491658" y="0"/>
                </a:lnTo>
                <a:lnTo>
                  <a:pt x="491658" y="491658"/>
                </a:lnTo>
                <a:lnTo>
                  <a:pt x="0" y="491658"/>
                </a:lnTo>
                <a:lnTo>
                  <a:pt x="0" y="0"/>
                </a:lnTo>
                <a:close/>
              </a:path>
            </a:pathLst>
          </a:custGeom>
          <a:blipFill>
            <a:blip r:embed="rId42">
              <a:extLst>
                <a:ext uri="{96DAC541-7B7A-43D3-8B79-37D633B846F1}">
                  <asvg:svgBlip xmlns:asvg="http://schemas.microsoft.com/office/drawing/2016/SVG/main" r:embed="rId4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7441987" y="6415761"/>
            <a:ext cx="3088765" cy="3088765"/>
          </a:xfrm>
          <a:custGeom>
            <a:avLst/>
            <a:gdLst/>
            <a:ahLst/>
            <a:cxnLst/>
            <a:rect r="r" b="b" t="t" l="l"/>
            <a:pathLst>
              <a:path h="3088765" w="3088765">
                <a:moveTo>
                  <a:pt x="0" y="0"/>
                </a:moveTo>
                <a:lnTo>
                  <a:pt x="3088764" y="0"/>
                </a:lnTo>
                <a:lnTo>
                  <a:pt x="3088764" y="3088764"/>
                </a:lnTo>
                <a:lnTo>
                  <a:pt x="0" y="3088764"/>
                </a:lnTo>
                <a:lnTo>
                  <a:pt x="0" y="0"/>
                </a:lnTo>
                <a:close/>
              </a:path>
            </a:pathLst>
          </a:custGeom>
          <a:blipFill>
            <a:blip r:embed="rId44"/>
            <a:stretch>
              <a:fillRect l="0" t="0" r="0" b="0"/>
            </a:stretch>
          </a:blipFill>
        </p:spPr>
      </p:sp>
      <p:sp>
        <p:nvSpPr>
          <p:cNvPr name="TextBox 32" id="32"/>
          <p:cNvSpPr txBox="true"/>
          <p:nvPr/>
        </p:nvSpPr>
        <p:spPr>
          <a:xfrm rot="0">
            <a:off x="2417725" y="3306713"/>
            <a:ext cx="13452550" cy="32758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2"/>
              </a:lnSpc>
            </a:pPr>
            <a:r>
              <a:rPr lang="en-US" sz="11105">
                <a:solidFill>
                  <a:srgbClr val="292929"/>
                </a:solidFill>
                <a:latin typeface="More Sugar"/>
                <a:ea typeface="More Sugar"/>
                <a:cs typeface="More Sugar"/>
                <a:sym typeface="More Sugar"/>
              </a:rPr>
              <a:t>Assemblea</a:t>
            </a:r>
          </a:p>
          <a:p>
            <a:pPr algn="ctr">
              <a:lnSpc>
                <a:spcPts val="12882"/>
              </a:lnSpc>
            </a:pPr>
            <a:r>
              <a:rPr lang="en-US" sz="11105">
                <a:solidFill>
                  <a:srgbClr val="292929"/>
                </a:solidFill>
                <a:latin typeface="More Sugar"/>
                <a:ea typeface="More Sugar"/>
                <a:cs typeface="More Sugar"/>
                <a:sym typeface="More Sugar"/>
              </a:rPr>
              <a:t>2024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4929056" y="2007578"/>
            <a:ext cx="7669646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Pati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338603" y="3573294"/>
            <a:ext cx="12576152" cy="47917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Fer diferents actuacions al pati.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Fer manteniment de les estructures i espais que vam comprar el curs 2018-2019.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Coordinació amb l’escola i atendre les demandes.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Coordinació amb l’ajuntament per tal de fer demandes i que ens ofereixin la seva ajuda.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Dinamitzar el pati obert (una tarda al mes)</a:t>
            </a: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6568538" y="1919947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1" y="0"/>
                </a:lnTo>
                <a:lnTo>
                  <a:pt x="1032751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4929056" y="2007578"/>
            <a:ext cx="7669646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Menjador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883759" y="3770592"/>
            <a:ext cx="12576152" cy="47917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Gestió del menjador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Contacte amb l'empresa Eurest Catalunya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Contacte amb el consell Comarcal del Ripollès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Formar part de la comissió de menjador de l’escola, on hi ha representants de l’AFA de l’escola, la direcció de l’escola Tomàs Raguer i la direcció de l’escola Ramon Suriñach, del Consell Comarcal del Ripollès i de l’empresa Eurest Catalunya.</a:t>
            </a: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5485034" y="1795860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1" y="0"/>
                </a:lnTo>
                <a:lnTo>
                  <a:pt x="1032751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4929056" y="2007578"/>
            <a:ext cx="7669646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Pluralitat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883759" y="3770592"/>
            <a:ext cx="12576152" cy="47917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Fer vincle amb tots els participants de la comunitat educativa.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Organitzar el berenar intercultural (època de tardor a principi de curs)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Vendre tiquets uns dies abans.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Organitzar dinar i/o festa de la primavera?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-Gestionar les tardes obertes organitzant xerrades o activitats amb les famílies.  </a:t>
            </a: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5485034" y="1858264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1" y="0"/>
                </a:lnTo>
                <a:lnTo>
                  <a:pt x="1032751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4929056" y="2007578"/>
            <a:ext cx="7669646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Casalet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883759" y="3770592"/>
            <a:ext cx="12576152" cy="42583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Organitzar el casal de les tardes de jornada intensiva al juny.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* Els últims dos cursos ho van fer les mateixes monitores del menjador, amb l’empresa Eurest.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Preparar informació per a les famílies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Gestionar i organitzar el servei.</a:t>
            </a: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5485034" y="1858264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1" y="0"/>
                </a:lnTo>
                <a:lnTo>
                  <a:pt x="1032751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5616580" y="2047504"/>
            <a:ext cx="7669646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Festa final de curs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294123" y="3839994"/>
            <a:ext cx="12576152" cy="3724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Organitzar la festa de final de curs, llogar empresa o actuació.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Coordinar-se amb mestres de l'escola.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Implicar als i les alumnes de 6è amb les activitats de la festa i la promoció d’aquesta.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Organitzar el berenar i la venda de tiquets.</a:t>
            </a: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4361026" y="1953770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2" y="0"/>
                </a:lnTo>
                <a:lnTo>
                  <a:pt x="1032752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5046685" y="2137454"/>
            <a:ext cx="7862114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Activitats per colònies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294123" y="4018296"/>
            <a:ext cx="12576152" cy="42583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Organitzar diferents activitats per tal d’aconseguir diners per finançar les colònies de l’escola.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Quinto de Nadal?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Parada fira de Nadal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Parada Sant Jordi </a:t>
            </a:r>
          </a:p>
          <a:p>
            <a:pPr algn="l">
              <a:lnSpc>
                <a:spcPts val="4270"/>
              </a:lnSpc>
            </a:pPr>
          </a:p>
          <a:p>
            <a:pPr algn="l">
              <a:lnSpc>
                <a:spcPts val="4270"/>
              </a:lnSpc>
            </a:pP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3642550" y="2044779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1" y="0"/>
                </a:lnTo>
                <a:lnTo>
                  <a:pt x="1032751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4447598" y="2212655"/>
            <a:ext cx="7862114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Imatge i comunicació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294123" y="3839994"/>
            <a:ext cx="12576152" cy="42583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Gestionar Instagram AFA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Fer cartells i diferent material audiovisual per tal de donar les diferents informacions a les famílies i escola.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Penjar articles a la Web de l'escola, apartat AFA.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-Gestionar el grup de Whatsapp de delegats i delegades de les diferents classes per tal de traspassar informacions. </a:t>
            </a: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3379929" y="2044779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1" y="0"/>
                </a:lnTo>
                <a:lnTo>
                  <a:pt x="1032751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5273073" y="1968525"/>
            <a:ext cx="7862114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Acollida matinal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294123" y="3996096"/>
            <a:ext cx="12576152" cy="3191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Gestió de l'acollida matinal.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Contacte amb l’empresa Eurest.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Contacte amb la monitora encarregada del servei.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Portar estat de comptes del servei.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Contacte amb l’ajuntament pel conveni d’acollida matinal.</a:t>
            </a: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4968658" y="1858264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1" y="0"/>
                </a:lnTo>
                <a:lnTo>
                  <a:pt x="1032751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5273073" y="1968525"/>
            <a:ext cx="7862114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Loteria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338603" y="4188739"/>
            <a:ext cx="12576152" cy="2658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Comprar la loteria, fer paperetes i segellar.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Gestionar la venda de loteria a l'entrada de l'escola uns dies específics.</a:t>
            </a: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6362684" y="1858264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2" y="0"/>
                </a:lnTo>
                <a:lnTo>
                  <a:pt x="1032752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2374321" y="1236978"/>
            <a:ext cx="13495955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Què hem fet durant el curs 2023-2024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117704" y="2218941"/>
            <a:ext cx="15808030" cy="11192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Reunió mensual AFA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Reunió mensual amb la direcció de l'escola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Venda de bates, samarretes i logos de l'escola.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Tràmits amb la comercial per comprar els llibres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Servei d'acollida matinal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Extralectives: ANGLÈS, TEATRE I MECANOGRAFIA.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Berenar de tardor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Assemblea AFA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Comissió menjador (Consell Comarcal)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Venda de loteria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Col·laboració amb altres AMPAs i AFAs de la comarca 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Participació al Pla Educatiu d'Entorn amb la resta d'AFAs de Ripoll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· Compra de diferents estructures de joc pel pati (casetes i sorral CI)</a:t>
            </a:r>
          </a:p>
          <a:p>
            <a:pPr algn="l">
              <a:lnSpc>
                <a:spcPts val="4270"/>
              </a:lnSpc>
            </a:pPr>
          </a:p>
          <a:p>
            <a:pPr algn="l">
              <a:lnSpc>
                <a:spcPts val="4270"/>
              </a:lnSpc>
            </a:pPr>
          </a:p>
          <a:p>
            <a:pPr algn="l">
              <a:lnSpc>
                <a:spcPts val="4270"/>
              </a:lnSpc>
            </a:pPr>
          </a:p>
          <a:p>
            <a:pPr algn="l">
              <a:lnSpc>
                <a:spcPts val="4270"/>
              </a:lnSpc>
            </a:pPr>
          </a:p>
          <a:p>
            <a:pPr algn="l">
              <a:lnSpc>
                <a:spcPts val="4270"/>
              </a:lnSpc>
            </a:pPr>
          </a:p>
          <a:p>
            <a:pPr algn="l">
              <a:lnSpc>
                <a:spcPts val="4270"/>
              </a:lnSpc>
            </a:pPr>
          </a:p>
          <a:p>
            <a:pPr algn="l">
              <a:lnSpc>
                <a:spcPts val="4270"/>
              </a:lnSpc>
            </a:pP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3856819" y="5839879"/>
            <a:ext cx="9012743" cy="9012743"/>
          </a:xfrm>
          <a:custGeom>
            <a:avLst/>
            <a:gdLst/>
            <a:ahLst/>
            <a:cxnLst/>
            <a:rect r="r" b="b" t="t" l="l"/>
            <a:pathLst>
              <a:path h="9012743" w="9012743">
                <a:moveTo>
                  <a:pt x="0" y="0"/>
                </a:moveTo>
                <a:lnTo>
                  <a:pt x="9012743" y="0"/>
                </a:lnTo>
                <a:lnTo>
                  <a:pt x="9012743" y="9012743"/>
                </a:lnTo>
                <a:lnTo>
                  <a:pt x="0" y="901274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608993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1" y="0"/>
                </a:lnTo>
                <a:lnTo>
                  <a:pt x="228861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626814" y="8078677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362825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3" y="0"/>
                </a:lnTo>
                <a:lnTo>
                  <a:pt x="2538343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85338" y="7088199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5" y="0"/>
                </a:lnTo>
                <a:lnTo>
                  <a:pt x="323655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2252761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1"/>
                </a:lnTo>
                <a:lnTo>
                  <a:pt x="0" y="539331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31897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5309177" y="2222180"/>
            <a:ext cx="7669646" cy="11043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583"/>
              </a:lnSpc>
              <a:spcBef>
                <a:spcPct val="0"/>
              </a:spcBef>
            </a:pPr>
            <a:r>
              <a:rPr lang="en-US" sz="73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Qui som?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464373" y="3889179"/>
            <a:ext cx="13452550" cy="3989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515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Som una Associació de famílies, que dona resposta activa a les necessitats de l’alumnat, sent part fonamental del desenvolupament de l’escola i de la seva qualitat, mitjançant l’aportació d’idees, projectes i recursos, tot fomentant el sentiment de pertinença al centre i al seu entorn.Som una entitat sense afany de lucre reconeguda legalment per la Generalitat de Catalunya i estem associats a la aFFaC.</a:t>
            </a:r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6001409" y="-19776"/>
            <a:ext cx="677057" cy="626278"/>
          </a:xfrm>
          <a:custGeom>
            <a:avLst/>
            <a:gdLst/>
            <a:ahLst/>
            <a:cxnLst/>
            <a:rect r="r" b="b" t="t" l="l"/>
            <a:pathLst>
              <a:path h="626278" w="677057">
                <a:moveTo>
                  <a:pt x="0" y="0"/>
                </a:moveTo>
                <a:lnTo>
                  <a:pt x="677058" y="0"/>
                </a:lnTo>
                <a:lnTo>
                  <a:pt x="677058" y="626278"/>
                </a:lnTo>
                <a:lnTo>
                  <a:pt x="0" y="626278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1619857" y="1546440"/>
            <a:ext cx="15808030" cy="7992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Organitzar activitats per recollir diners pel finançament de les colònies.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· Participació a les portes obertes de l'escola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· Participació al taller del PEE dels capgrossos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Organitzar el Casal de tardes del mes de juny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Organització festa de final de curs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· Participació a les reunions de menjador internes i a les comissions del Consell Comarcal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· Participació a les trobades comarcals d’Educació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Publicació de notícies a l'apartat de l'AFA a la web de l'escola.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Publicació de notícies a l'Instagram de l'AFA.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Aportació econòmica per pagar les llicències del Glifing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Finançament transport de colònies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Organització de la marxa i festa dels 40 anys amb l’arrossada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• Xocolatada solidària</a:t>
            </a: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5309177" y="1405844"/>
            <a:ext cx="7669646" cy="17153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Què volem fer el curs 2024-2025</a:t>
            </a:r>
          </a:p>
        </p:txBody>
      </p:sp>
      <p:sp>
        <p:nvSpPr>
          <p:cNvPr name="Freeform 29" id="29"/>
          <p:cNvSpPr/>
          <p:nvPr/>
        </p:nvSpPr>
        <p:spPr>
          <a:xfrm flipH="false" flipV="false" rot="0">
            <a:off x="1615549" y="3438561"/>
            <a:ext cx="5016342" cy="4640116"/>
          </a:xfrm>
          <a:custGeom>
            <a:avLst/>
            <a:gdLst/>
            <a:ahLst/>
            <a:cxnLst/>
            <a:rect r="r" b="b" t="t" l="l"/>
            <a:pathLst>
              <a:path h="4640116" w="5016342">
                <a:moveTo>
                  <a:pt x="0" y="0"/>
                </a:moveTo>
                <a:lnTo>
                  <a:pt x="5016342" y="0"/>
                </a:lnTo>
                <a:lnTo>
                  <a:pt x="5016342" y="4640116"/>
                </a:lnTo>
                <a:lnTo>
                  <a:pt x="0" y="4640116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-5297115">
            <a:off x="6366284" y="3377646"/>
            <a:ext cx="5016342" cy="4640116"/>
          </a:xfrm>
          <a:custGeom>
            <a:avLst/>
            <a:gdLst/>
            <a:ahLst/>
            <a:cxnLst/>
            <a:rect r="r" b="b" t="t" l="l"/>
            <a:pathLst>
              <a:path h="4640116" w="5016342">
                <a:moveTo>
                  <a:pt x="0" y="0"/>
                </a:moveTo>
                <a:lnTo>
                  <a:pt x="5016342" y="0"/>
                </a:lnTo>
                <a:lnTo>
                  <a:pt x="5016342" y="4640116"/>
                </a:lnTo>
                <a:lnTo>
                  <a:pt x="0" y="4640116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-9176711">
            <a:off x="11575206" y="3377646"/>
            <a:ext cx="5016342" cy="4640116"/>
          </a:xfrm>
          <a:custGeom>
            <a:avLst/>
            <a:gdLst/>
            <a:ahLst/>
            <a:cxnLst/>
            <a:rect r="r" b="b" t="t" l="l"/>
            <a:pathLst>
              <a:path h="4640116" w="5016342">
                <a:moveTo>
                  <a:pt x="0" y="0"/>
                </a:moveTo>
                <a:lnTo>
                  <a:pt x="5016341" y="0"/>
                </a:lnTo>
                <a:lnTo>
                  <a:pt x="5016341" y="4640116"/>
                </a:lnTo>
                <a:lnTo>
                  <a:pt x="0" y="4640116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2" id="32"/>
          <p:cNvSpPr txBox="true"/>
          <p:nvPr/>
        </p:nvSpPr>
        <p:spPr>
          <a:xfrm rot="0">
            <a:off x="1946254" y="4420910"/>
            <a:ext cx="3933131" cy="25631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27"/>
              </a:lnSpc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El mateix </a:t>
            </a:r>
          </a:p>
          <a:p>
            <a:pPr algn="ctr">
              <a:lnSpc>
                <a:spcPts val="6727"/>
              </a:lnSpc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que el </a:t>
            </a:r>
          </a:p>
          <a:p>
            <a:pPr algn="ctr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curs passat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7462753" y="4537676"/>
            <a:ext cx="2846784" cy="25631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27"/>
              </a:lnSpc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Invertir </a:t>
            </a:r>
          </a:p>
          <a:p>
            <a:pPr algn="ctr">
              <a:lnSpc>
                <a:spcPts val="6727"/>
              </a:lnSpc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en el </a:t>
            </a:r>
          </a:p>
          <a:p>
            <a:pPr algn="ctr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pati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1886752" y="4420910"/>
            <a:ext cx="4456807" cy="25631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27"/>
              </a:lnSpc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+ participació</a:t>
            </a:r>
          </a:p>
          <a:p>
            <a:pPr algn="ctr">
              <a:lnSpc>
                <a:spcPts val="6727"/>
              </a:lnSpc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de les</a:t>
            </a:r>
          </a:p>
          <a:p>
            <a:pPr algn="ctr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famílies</a:t>
            </a:r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1894772" y="-3825546"/>
            <a:ext cx="9870809" cy="9870809"/>
          </a:xfrm>
          <a:custGeom>
            <a:avLst/>
            <a:gdLst/>
            <a:ahLst/>
            <a:cxnLst/>
            <a:rect r="r" b="b" t="t" l="l"/>
            <a:pathLst>
              <a:path h="9870809" w="9870809">
                <a:moveTo>
                  <a:pt x="0" y="0"/>
                </a:moveTo>
                <a:lnTo>
                  <a:pt x="9870809" y="0"/>
                </a:lnTo>
                <a:lnTo>
                  <a:pt x="9870809" y="9870809"/>
                </a:lnTo>
                <a:lnTo>
                  <a:pt x="0" y="9870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3384943" y="4392666"/>
            <a:ext cx="11388428" cy="11388428"/>
          </a:xfrm>
          <a:custGeom>
            <a:avLst/>
            <a:gdLst/>
            <a:ahLst/>
            <a:cxnLst/>
            <a:rect r="r" b="b" t="t" l="l"/>
            <a:pathLst>
              <a:path h="11388428" w="11388428">
                <a:moveTo>
                  <a:pt x="0" y="0"/>
                </a:moveTo>
                <a:lnTo>
                  <a:pt x="11388428" y="0"/>
                </a:lnTo>
                <a:lnTo>
                  <a:pt x="11388428" y="11388428"/>
                </a:lnTo>
                <a:lnTo>
                  <a:pt x="0" y="113884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1763431" y="4446354"/>
            <a:ext cx="7270658" cy="7270658"/>
          </a:xfrm>
          <a:custGeom>
            <a:avLst/>
            <a:gdLst/>
            <a:ahLst/>
            <a:cxnLst/>
            <a:rect r="r" b="b" t="t" l="l"/>
            <a:pathLst>
              <a:path h="7270658" w="7270658">
                <a:moveTo>
                  <a:pt x="0" y="0"/>
                </a:moveTo>
                <a:lnTo>
                  <a:pt x="7270658" y="0"/>
                </a:lnTo>
                <a:lnTo>
                  <a:pt x="7270658" y="7270659"/>
                </a:lnTo>
                <a:lnTo>
                  <a:pt x="0" y="72706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0014298" y="-2112068"/>
            <a:ext cx="9287017" cy="9287017"/>
          </a:xfrm>
          <a:custGeom>
            <a:avLst/>
            <a:gdLst/>
            <a:ahLst/>
            <a:cxnLst/>
            <a:rect r="r" b="b" t="t" l="l"/>
            <a:pathLst>
              <a:path h="9287017" w="9287017">
                <a:moveTo>
                  <a:pt x="0" y="0"/>
                </a:moveTo>
                <a:lnTo>
                  <a:pt x="9287017" y="0"/>
                </a:lnTo>
                <a:lnTo>
                  <a:pt x="9287017" y="9287017"/>
                </a:lnTo>
                <a:lnTo>
                  <a:pt x="0" y="928701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6733764" y="5593403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6"/>
                </a:lnTo>
                <a:lnTo>
                  <a:pt x="0" y="149479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608993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1" y="0"/>
                </a:lnTo>
                <a:lnTo>
                  <a:pt x="228861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5056605" y="668573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7" y="0"/>
                </a:lnTo>
                <a:lnTo>
                  <a:pt x="263917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3626671" y="9557600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5400000">
            <a:off x="17364495" y="8029034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10800000">
            <a:off x="16846808" y="753025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4911344" y="612107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124753" y="6340801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7502366" y="3488550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908154" y="9673398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14911344" y="741185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3335674" y="2353989"/>
            <a:ext cx="515677" cy="477001"/>
          </a:xfrm>
          <a:custGeom>
            <a:avLst/>
            <a:gdLst/>
            <a:ahLst/>
            <a:cxnLst/>
            <a:rect r="r" b="b" t="t" l="l"/>
            <a:pathLst>
              <a:path h="477001" w="515677">
                <a:moveTo>
                  <a:pt x="0" y="0"/>
                </a:moveTo>
                <a:lnTo>
                  <a:pt x="515677" y="0"/>
                </a:lnTo>
                <a:lnTo>
                  <a:pt x="515677" y="477001"/>
                </a:lnTo>
                <a:lnTo>
                  <a:pt x="0" y="477001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6150705" y="4873835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59" y="0"/>
                </a:lnTo>
                <a:lnTo>
                  <a:pt x="583059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946254" y="3625860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4" y="0"/>
                </a:lnTo>
                <a:lnTo>
                  <a:pt x="412494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5400000">
            <a:off x="11343564" y="7321525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5400000">
            <a:off x="6388745" y="1964585"/>
            <a:ext cx="622254" cy="1334594"/>
          </a:xfrm>
          <a:custGeom>
            <a:avLst/>
            <a:gdLst/>
            <a:ahLst/>
            <a:cxnLst/>
            <a:rect r="r" b="b" t="t" l="l"/>
            <a:pathLst>
              <a:path h="1334594" w="622254">
                <a:moveTo>
                  <a:pt x="0" y="0"/>
                </a:moveTo>
                <a:lnTo>
                  <a:pt x="622255" y="0"/>
                </a:lnTo>
                <a:lnTo>
                  <a:pt x="622255" y="1334594"/>
                </a:lnTo>
                <a:lnTo>
                  <a:pt x="0" y="1334594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2309271" y="-1691229"/>
            <a:ext cx="13669458" cy="13669458"/>
          </a:xfrm>
          <a:custGeom>
            <a:avLst/>
            <a:gdLst/>
            <a:ahLst/>
            <a:cxnLst/>
            <a:rect r="r" b="b" t="t" l="l"/>
            <a:pathLst>
              <a:path h="13669458" w="13669458">
                <a:moveTo>
                  <a:pt x="0" y="0"/>
                </a:moveTo>
                <a:lnTo>
                  <a:pt x="13669458" y="0"/>
                </a:lnTo>
                <a:lnTo>
                  <a:pt x="13669458" y="13669458"/>
                </a:lnTo>
                <a:lnTo>
                  <a:pt x="0" y="13669458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1448407" y="7572772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4828827" y="8837345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1763431" y="917471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3593512" y="2830990"/>
            <a:ext cx="6202678" cy="3248653"/>
          </a:xfrm>
          <a:custGeom>
            <a:avLst/>
            <a:gdLst/>
            <a:ahLst/>
            <a:cxnLst/>
            <a:rect r="r" b="b" t="t" l="l"/>
            <a:pathLst>
              <a:path h="3248653" w="6202678">
                <a:moveTo>
                  <a:pt x="0" y="0"/>
                </a:moveTo>
                <a:lnTo>
                  <a:pt x="6202679" y="0"/>
                </a:lnTo>
                <a:lnTo>
                  <a:pt x="6202679" y="3248653"/>
                </a:lnTo>
                <a:lnTo>
                  <a:pt x="0" y="3248653"/>
                </a:lnTo>
                <a:lnTo>
                  <a:pt x="0" y="0"/>
                </a:lnTo>
                <a:close/>
              </a:path>
            </a:pathLst>
          </a:custGeom>
          <a:blipFill>
            <a:blip r:embed="rId40"/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10167666" y="2557091"/>
            <a:ext cx="5545775" cy="2856074"/>
          </a:xfrm>
          <a:custGeom>
            <a:avLst/>
            <a:gdLst/>
            <a:ahLst/>
            <a:cxnLst/>
            <a:rect r="r" b="b" t="t" l="l"/>
            <a:pathLst>
              <a:path h="2856074" w="5545775">
                <a:moveTo>
                  <a:pt x="0" y="0"/>
                </a:moveTo>
                <a:lnTo>
                  <a:pt x="5545775" y="0"/>
                </a:lnTo>
                <a:lnTo>
                  <a:pt x="5545775" y="2856074"/>
                </a:lnTo>
                <a:lnTo>
                  <a:pt x="0" y="2856074"/>
                </a:lnTo>
                <a:lnTo>
                  <a:pt x="0" y="0"/>
                </a:lnTo>
                <a:close/>
              </a:path>
            </a:pathLst>
          </a:custGeom>
          <a:blipFill>
            <a:blip r:embed="rId41"/>
            <a:stretch>
              <a:fillRect l="0" t="0" r="0" b="0"/>
            </a:stretch>
          </a:blipFill>
        </p:spPr>
      </p:sp>
      <p:sp>
        <p:nvSpPr>
          <p:cNvPr name="TextBox 31" id="31"/>
          <p:cNvSpPr txBox="true"/>
          <p:nvPr/>
        </p:nvSpPr>
        <p:spPr>
          <a:xfrm rot="0">
            <a:off x="2364811" y="6540728"/>
            <a:ext cx="13452550" cy="16470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2"/>
              </a:lnSpc>
            </a:pPr>
            <a:r>
              <a:rPr lang="en-US" sz="11105">
                <a:solidFill>
                  <a:srgbClr val="292929"/>
                </a:solidFill>
                <a:latin typeface="More Sugar"/>
                <a:ea typeface="More Sugar"/>
                <a:cs typeface="More Sugar"/>
                <a:sym typeface="More Sugar"/>
              </a:rPr>
              <a:t>Moltes gràcies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4226291" y="3367728"/>
            <a:ext cx="4864795" cy="2225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00"/>
              </a:lnSpc>
            </a:pPr>
            <a:r>
              <a:rPr lang="en-US" sz="5000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Ens ajudeu a fer</a:t>
            </a:r>
          </a:p>
          <a:p>
            <a:pPr algn="ctr">
              <a:lnSpc>
                <a:spcPts val="5800"/>
              </a:lnSpc>
            </a:pPr>
            <a:r>
              <a:rPr lang="en-US" sz="5000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realitat aquests </a:t>
            </a:r>
          </a:p>
          <a:p>
            <a:pPr algn="ctr">
              <a:lnSpc>
                <a:spcPts val="5800"/>
              </a:lnSpc>
              <a:spcBef>
                <a:spcPct val="0"/>
              </a:spcBef>
            </a:pPr>
            <a:r>
              <a:rPr lang="en-US" sz="5000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projectes?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0504138" y="2943009"/>
            <a:ext cx="4872831" cy="11823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40"/>
              </a:lnSpc>
            </a:pPr>
            <a:r>
              <a:rPr lang="en-US" sz="4000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TOT ESTÀ PER FER </a:t>
            </a:r>
          </a:p>
          <a:p>
            <a:pPr algn="ctr">
              <a:lnSpc>
                <a:spcPts val="4640"/>
              </a:lnSpc>
              <a:spcBef>
                <a:spcPct val="0"/>
              </a:spcBef>
            </a:pPr>
            <a:r>
              <a:rPr lang="en-US" sz="4000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I TOT ÉS POSSIBLE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3856819" y="5839879"/>
            <a:ext cx="9012743" cy="9012743"/>
          </a:xfrm>
          <a:custGeom>
            <a:avLst/>
            <a:gdLst/>
            <a:ahLst/>
            <a:cxnLst/>
            <a:rect r="r" b="b" t="t" l="l"/>
            <a:pathLst>
              <a:path h="9012743" w="9012743">
                <a:moveTo>
                  <a:pt x="0" y="0"/>
                </a:moveTo>
                <a:lnTo>
                  <a:pt x="9012743" y="0"/>
                </a:lnTo>
                <a:lnTo>
                  <a:pt x="9012743" y="9012743"/>
                </a:lnTo>
                <a:lnTo>
                  <a:pt x="0" y="901274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608993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1" y="0"/>
                </a:lnTo>
                <a:lnTo>
                  <a:pt x="228861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626814" y="8078677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362825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3" y="0"/>
                </a:lnTo>
                <a:lnTo>
                  <a:pt x="2538343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85338" y="7088199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5" y="0"/>
                </a:lnTo>
                <a:lnTo>
                  <a:pt x="323655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2252761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1"/>
                </a:lnTo>
                <a:lnTo>
                  <a:pt x="0" y="539331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6283367" y="4815371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7" id="27"/>
          <p:cNvSpPr txBox="true"/>
          <p:nvPr/>
        </p:nvSpPr>
        <p:spPr>
          <a:xfrm rot="0">
            <a:off x="5271804" y="969262"/>
            <a:ext cx="7669646" cy="1045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119"/>
              </a:lnSpc>
              <a:spcBef>
                <a:spcPct val="0"/>
              </a:spcBef>
            </a:pPr>
            <a:r>
              <a:rPr lang="en-US" sz="69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La junta</a:t>
            </a:r>
          </a:p>
        </p:txBody>
      </p:sp>
      <p:sp>
        <p:nvSpPr>
          <p:cNvPr name="Freeform 28" id="28"/>
          <p:cNvSpPr/>
          <p:nvPr/>
        </p:nvSpPr>
        <p:spPr>
          <a:xfrm flipH="false" flipV="false" rot="0">
            <a:off x="3098505" y="2909065"/>
            <a:ext cx="703626" cy="5863548"/>
          </a:xfrm>
          <a:custGeom>
            <a:avLst/>
            <a:gdLst/>
            <a:ahLst/>
            <a:cxnLst/>
            <a:rect r="r" b="b" t="t" l="l"/>
            <a:pathLst>
              <a:path h="5863548" w="703626">
                <a:moveTo>
                  <a:pt x="0" y="0"/>
                </a:moveTo>
                <a:lnTo>
                  <a:pt x="703625" y="0"/>
                </a:lnTo>
                <a:lnTo>
                  <a:pt x="703625" y="5863548"/>
                </a:lnTo>
                <a:lnTo>
                  <a:pt x="0" y="5863548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9" id="29"/>
          <p:cNvSpPr txBox="true"/>
          <p:nvPr/>
        </p:nvSpPr>
        <p:spPr>
          <a:xfrm rot="0">
            <a:off x="2953279" y="2837455"/>
            <a:ext cx="10332947" cy="7793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147"/>
              </a:lnSpc>
              <a:spcBef>
                <a:spcPct val="0"/>
              </a:spcBef>
            </a:pPr>
            <a:r>
              <a:rPr lang="en-US" sz="52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Presidenta: </a:t>
            </a:r>
            <a:r>
              <a:rPr lang="en-US" sz="5299">
                <a:solidFill>
                  <a:srgbClr val="292929"/>
                </a:solidFill>
                <a:latin typeface="Comic Sans"/>
                <a:ea typeface="Comic Sans"/>
                <a:cs typeface="Comic Sans"/>
                <a:sym typeface="Comic Sans"/>
              </a:rPr>
              <a:t>Susanna Prat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3092826" y="4477889"/>
            <a:ext cx="10332947" cy="15509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147"/>
              </a:lnSpc>
            </a:pPr>
            <a:r>
              <a:rPr lang="en-US" sz="52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Secretàries: </a:t>
            </a:r>
            <a:r>
              <a:rPr lang="en-US" sz="5299">
                <a:solidFill>
                  <a:srgbClr val="292929"/>
                </a:solidFill>
                <a:latin typeface="Comic Sans"/>
                <a:ea typeface="Comic Sans"/>
                <a:cs typeface="Comic Sans"/>
                <a:sym typeface="Comic Sans"/>
              </a:rPr>
              <a:t>Berta Portell</a:t>
            </a:r>
          </a:p>
          <a:p>
            <a:pPr algn="ctr" marL="0" indent="0" lvl="0">
              <a:lnSpc>
                <a:spcPts val="6147"/>
              </a:lnSpc>
              <a:spcBef>
                <a:spcPct val="0"/>
              </a:spcBef>
            </a:pPr>
            <a:r>
              <a:rPr lang="en-US" sz="5299">
                <a:solidFill>
                  <a:srgbClr val="292929"/>
                </a:solidFill>
                <a:latin typeface="Comic Sans"/>
                <a:ea typeface="Comic Sans"/>
                <a:cs typeface="Comic Sans"/>
                <a:sym typeface="Comic Sans"/>
              </a:rPr>
              <a:t>                     Mireia Sardà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2608503" y="6242282"/>
            <a:ext cx="10332947" cy="15509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147"/>
              </a:lnSpc>
            </a:pPr>
            <a:r>
              <a:rPr lang="en-US" sz="52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Tresorers: </a:t>
            </a:r>
            <a:r>
              <a:rPr lang="en-US" sz="5299">
                <a:solidFill>
                  <a:srgbClr val="292929"/>
                </a:solidFill>
                <a:latin typeface="Comic Sans"/>
                <a:ea typeface="Comic Sans"/>
                <a:cs typeface="Comic Sans"/>
                <a:sym typeface="Comic Sans"/>
              </a:rPr>
              <a:t>Arnau Tintó</a:t>
            </a:r>
          </a:p>
          <a:p>
            <a:pPr algn="ctr" marL="0" indent="0" lvl="0">
              <a:lnSpc>
                <a:spcPts val="6147"/>
              </a:lnSpc>
              <a:spcBef>
                <a:spcPct val="0"/>
              </a:spcBef>
            </a:pPr>
            <a:r>
              <a:rPr lang="en-US" sz="5299">
                <a:solidFill>
                  <a:srgbClr val="292929"/>
                </a:solidFill>
                <a:latin typeface="Comic Sans"/>
                <a:ea typeface="Comic Sans"/>
                <a:cs typeface="Comic Sans"/>
                <a:sym typeface="Comic Sans"/>
              </a:rPr>
              <a:t>                    Judit Sabaté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2645876" y="7907789"/>
            <a:ext cx="10332947" cy="15509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147"/>
              </a:lnSpc>
            </a:pPr>
            <a:r>
              <a:rPr lang="en-US" sz="52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Vocals: </a:t>
            </a:r>
            <a:r>
              <a:rPr lang="en-US" sz="5299">
                <a:solidFill>
                  <a:srgbClr val="292929"/>
                </a:solidFill>
                <a:latin typeface="Comic Sans"/>
                <a:ea typeface="Comic Sans"/>
                <a:cs typeface="Comic Sans"/>
                <a:sym typeface="Comic Sans"/>
              </a:rPr>
              <a:t>Mònica Parrilla</a:t>
            </a:r>
          </a:p>
          <a:p>
            <a:pPr algn="ctr" marL="0" indent="0" lvl="0">
              <a:lnSpc>
                <a:spcPts val="6147"/>
              </a:lnSpc>
              <a:spcBef>
                <a:spcPct val="0"/>
              </a:spcBef>
            </a:pPr>
            <a:r>
              <a:rPr lang="en-US" sz="5299">
                <a:solidFill>
                  <a:srgbClr val="292929"/>
                </a:solidFill>
                <a:latin typeface="Comic Sans"/>
                <a:ea typeface="Comic Sans"/>
                <a:cs typeface="Comic Sans"/>
                <a:sym typeface="Comic Sans"/>
              </a:rPr>
              <a:t>          Laura Codony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362825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3" y="0"/>
                </a:lnTo>
                <a:lnTo>
                  <a:pt x="2538343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2252761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1"/>
                </a:lnTo>
                <a:lnTo>
                  <a:pt x="0" y="539331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31897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5309177" y="1880487"/>
            <a:ext cx="7669646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Què fem?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895921" y="3286967"/>
            <a:ext cx="14496158" cy="5325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55657" indent="-377829" lvl="1">
              <a:lnSpc>
                <a:spcPts val="4270"/>
              </a:lnSpc>
              <a:buFont typeface="Arial"/>
              <a:buChar char="•"/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Treballar en diferents projectes, coordinats en commissions.</a:t>
            </a:r>
          </a:p>
          <a:p>
            <a:pPr algn="l" marL="755657" indent="-377829" lvl="1">
              <a:lnSpc>
                <a:spcPts val="4270"/>
              </a:lnSpc>
              <a:buFont typeface="Arial"/>
              <a:buChar char="•"/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Tenir representació de l’Associació al Consell Escolar de l’escola.</a:t>
            </a:r>
          </a:p>
          <a:p>
            <a:pPr algn="l" marL="755657" indent="-377829" lvl="1">
              <a:lnSpc>
                <a:spcPts val="4270"/>
              </a:lnSpc>
              <a:buFont typeface="Arial"/>
              <a:buChar char="•"/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Col·laborar amb l'escola.</a:t>
            </a:r>
          </a:p>
          <a:p>
            <a:pPr algn="l" marL="755657" indent="-377829" lvl="1">
              <a:lnSpc>
                <a:spcPts val="4270"/>
              </a:lnSpc>
              <a:buFont typeface="Arial"/>
              <a:buChar char="•"/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Organitzar xerrades i conferències per a les famílies.</a:t>
            </a:r>
          </a:p>
          <a:p>
            <a:pPr algn="l" marL="755657" indent="-377829" lvl="1">
              <a:lnSpc>
                <a:spcPts val="4270"/>
              </a:lnSpc>
              <a:buFont typeface="Arial"/>
              <a:buChar char="•"/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Participar en el Pla Educatiu d'entorn 0-20 de l'Ajuntament de Ripoll.</a:t>
            </a:r>
          </a:p>
          <a:p>
            <a:pPr algn="l" marL="755657" indent="-377829" lvl="1">
              <a:lnSpc>
                <a:spcPts val="4270"/>
              </a:lnSpc>
              <a:buFont typeface="Arial"/>
              <a:buChar char="•"/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Organitzar activitats per aconseguir diners per benefici dels i les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      </a:t>
            </a: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alumnes.</a:t>
            </a:r>
          </a:p>
          <a:p>
            <a:pPr algn="l" marL="755657" indent="-377829" lvl="1">
              <a:lnSpc>
                <a:spcPts val="4270"/>
              </a:lnSpc>
              <a:spcBef>
                <a:spcPct val="0"/>
              </a:spcBef>
              <a:buFont typeface="Arial"/>
              <a:buChar char="•"/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Coordinar-nos amb les altres AMPAs i AFAs de Ripoll i del Ripollès.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608503" y="9803664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5058076" y="756388"/>
            <a:ext cx="7669646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Comissions</a:t>
            </a:r>
          </a:p>
        </p:txBody>
      </p:sp>
      <p:sp>
        <p:nvSpPr>
          <p:cNvPr name="Freeform 29" id="29"/>
          <p:cNvSpPr/>
          <p:nvPr/>
        </p:nvSpPr>
        <p:spPr>
          <a:xfrm flipH="false" flipV="false" rot="0">
            <a:off x="2077673" y="1960973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6"/>
                </a:lnTo>
                <a:lnTo>
                  <a:pt x="0" y="982036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2077673" y="3141390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6"/>
                </a:lnTo>
                <a:lnTo>
                  <a:pt x="0" y="982036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2077673" y="4372270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6"/>
                </a:lnTo>
                <a:lnTo>
                  <a:pt x="0" y="982036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2209631" y="5554331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6"/>
                </a:lnTo>
                <a:lnTo>
                  <a:pt x="0" y="982036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2209631" y="6702574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6"/>
                </a:lnTo>
                <a:lnTo>
                  <a:pt x="0" y="982036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4" id="34"/>
          <p:cNvSpPr txBox="true"/>
          <p:nvPr/>
        </p:nvSpPr>
        <p:spPr>
          <a:xfrm rot="0">
            <a:off x="384704" y="2146979"/>
            <a:ext cx="10332947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Llibres i material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489610" y="3341006"/>
            <a:ext cx="10332947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Bates i samarretes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-108397" y="4560588"/>
            <a:ext cx="10332947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Extralectives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-987089" y="5663483"/>
            <a:ext cx="10332947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Marxa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448407" y="6853251"/>
            <a:ext cx="5166473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Pati</a:t>
            </a:r>
          </a:p>
        </p:txBody>
      </p:sp>
      <p:sp>
        <p:nvSpPr>
          <p:cNvPr name="Freeform 39" id="39"/>
          <p:cNvSpPr/>
          <p:nvPr/>
        </p:nvSpPr>
        <p:spPr>
          <a:xfrm flipH="false" flipV="false" rot="0">
            <a:off x="10028701" y="3080319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6"/>
                </a:lnTo>
                <a:lnTo>
                  <a:pt x="0" y="982036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0" id="40"/>
          <p:cNvSpPr/>
          <p:nvPr/>
        </p:nvSpPr>
        <p:spPr>
          <a:xfrm flipH="false" flipV="false" rot="0">
            <a:off x="2209631" y="8770339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6"/>
                </a:lnTo>
                <a:lnTo>
                  <a:pt x="0" y="982036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1" id="41"/>
          <p:cNvSpPr txBox="true"/>
          <p:nvPr/>
        </p:nvSpPr>
        <p:spPr>
          <a:xfrm rot="0">
            <a:off x="-631269" y="7909744"/>
            <a:ext cx="10332947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Menjador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7182509" y="2146979"/>
            <a:ext cx="10332947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Casalet</a:t>
            </a:r>
          </a:p>
        </p:txBody>
      </p:sp>
      <p:sp>
        <p:nvSpPr>
          <p:cNvPr name="Freeform 43" id="43"/>
          <p:cNvSpPr/>
          <p:nvPr/>
        </p:nvSpPr>
        <p:spPr>
          <a:xfrm flipH="false" flipV="false" rot="0">
            <a:off x="10028701" y="1906577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5"/>
                </a:lnTo>
                <a:lnTo>
                  <a:pt x="0" y="982035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4" id="44"/>
          <p:cNvSpPr txBox="true"/>
          <p:nvPr/>
        </p:nvSpPr>
        <p:spPr>
          <a:xfrm rot="0">
            <a:off x="8412410" y="3279936"/>
            <a:ext cx="10332947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Festa final de curs</a:t>
            </a:r>
          </a:p>
        </p:txBody>
      </p:sp>
      <p:sp>
        <p:nvSpPr>
          <p:cNvPr name="Freeform 45" id="45"/>
          <p:cNvSpPr/>
          <p:nvPr/>
        </p:nvSpPr>
        <p:spPr>
          <a:xfrm flipH="false" flipV="false" rot="0">
            <a:off x="9994710" y="6702574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6"/>
                </a:lnTo>
                <a:lnTo>
                  <a:pt x="0" y="982036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6" id="46"/>
          <p:cNvSpPr txBox="true"/>
          <p:nvPr/>
        </p:nvSpPr>
        <p:spPr>
          <a:xfrm rot="0">
            <a:off x="8020068" y="6860217"/>
            <a:ext cx="10332947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Acollida matinal</a:t>
            </a:r>
          </a:p>
        </p:txBody>
      </p:sp>
      <p:sp>
        <p:nvSpPr>
          <p:cNvPr name="Freeform 47" id="47"/>
          <p:cNvSpPr/>
          <p:nvPr/>
        </p:nvSpPr>
        <p:spPr>
          <a:xfrm flipH="false" flipV="false" rot="0">
            <a:off x="10028701" y="7929203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6"/>
                </a:lnTo>
                <a:lnTo>
                  <a:pt x="0" y="982036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8" id="48"/>
          <p:cNvSpPr txBox="true"/>
          <p:nvPr/>
        </p:nvSpPr>
        <p:spPr>
          <a:xfrm rot="0">
            <a:off x="7143239" y="8097727"/>
            <a:ext cx="10332947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Loteria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8892899" y="4452880"/>
            <a:ext cx="10332947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Activitats per colònies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-631269" y="8873139"/>
            <a:ext cx="10332947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Pluralitat</a:t>
            </a:r>
          </a:p>
        </p:txBody>
      </p:sp>
      <p:sp>
        <p:nvSpPr>
          <p:cNvPr name="Freeform 51" id="51"/>
          <p:cNvSpPr/>
          <p:nvPr/>
        </p:nvSpPr>
        <p:spPr>
          <a:xfrm flipH="false" flipV="false" rot="0">
            <a:off x="2209631" y="7710128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6"/>
                </a:lnTo>
                <a:lnTo>
                  <a:pt x="0" y="982036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2" id="52"/>
          <p:cNvSpPr/>
          <p:nvPr/>
        </p:nvSpPr>
        <p:spPr>
          <a:xfrm flipH="false" flipV="false" rot="0">
            <a:off x="10028701" y="4360972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5"/>
                </a:lnTo>
                <a:lnTo>
                  <a:pt x="0" y="982035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3" id="53"/>
          <p:cNvSpPr/>
          <p:nvPr/>
        </p:nvSpPr>
        <p:spPr>
          <a:xfrm flipH="false" flipV="false" rot="0">
            <a:off x="10028701" y="5554331"/>
            <a:ext cx="1061660" cy="982036"/>
          </a:xfrm>
          <a:custGeom>
            <a:avLst/>
            <a:gdLst/>
            <a:ahLst/>
            <a:cxnLst/>
            <a:rect r="r" b="b" t="t" l="l"/>
            <a:pathLst>
              <a:path h="982036" w="1061660">
                <a:moveTo>
                  <a:pt x="0" y="0"/>
                </a:moveTo>
                <a:lnTo>
                  <a:pt x="1061660" y="0"/>
                </a:lnTo>
                <a:lnTo>
                  <a:pt x="1061660" y="982036"/>
                </a:lnTo>
                <a:lnTo>
                  <a:pt x="0" y="982036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4" id="54"/>
          <p:cNvSpPr txBox="true"/>
          <p:nvPr/>
        </p:nvSpPr>
        <p:spPr>
          <a:xfrm rot="0">
            <a:off x="8701143" y="5695432"/>
            <a:ext cx="10332947" cy="601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755"/>
              </a:lnSpc>
              <a:spcBef>
                <a:spcPct val="0"/>
              </a:spcBef>
            </a:pPr>
            <a:r>
              <a:rPr lang="en-US" sz="4099">
                <a:solidFill>
                  <a:srgbClr val="526660"/>
                </a:solidFill>
                <a:latin typeface="Comic Sans"/>
                <a:ea typeface="Comic Sans"/>
                <a:cs typeface="Comic Sans"/>
                <a:sym typeface="Comic Sans"/>
              </a:rPr>
              <a:t>Imatge i comunicació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4929056" y="2007578"/>
            <a:ext cx="7669646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Llibres i material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007580" y="3654626"/>
            <a:ext cx="12576152" cy="42583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Contacten amb l’escola pels llibres que volen/necessiten.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Contacten amb una comercial per gestionar la venta de llibres.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Fan la gestió de venda directament a l’editorial per als llibres d'Educació Infantil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-Repàs de tots els pagaments de quotes de material (conjuntament amb l’escola)</a:t>
            </a: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3896305" y="1919947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1" y="0"/>
                </a:lnTo>
                <a:lnTo>
                  <a:pt x="1032751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4929056" y="2007578"/>
            <a:ext cx="7669646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Bates i samarretes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750898" y="4260654"/>
            <a:ext cx="12576152" cy="3191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Gestió directament al comprador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Venda de samarretes i bates al juny i al setembre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Controlar stock i fer comandes</a:t>
            </a:r>
          </a:p>
          <a:p>
            <a:pPr algn="l">
              <a:lnSpc>
                <a:spcPts val="4270"/>
              </a:lnSpc>
            </a:pP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3896305" y="1919947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1" y="0"/>
                </a:lnTo>
                <a:lnTo>
                  <a:pt x="1032751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4929056" y="2007578"/>
            <a:ext cx="7669646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Extralectives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883759" y="3770592"/>
            <a:ext cx="12576152" cy="47917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Organitzar les activitats extralectives en horari de migdia a l’escola.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Cal buscar empreses que organitzin extraescolars, fer tractes i llogar-les.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Passar enquestes i informacions a les famílies.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Anar gestionant i controlant les activitats durant el curs.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Traspàs d’informació amb l’equip directiu.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Organització d’horaris conjuntament amb l’equip directiu.</a:t>
            </a: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4968658" y="1858264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1" y="0"/>
                </a:lnTo>
                <a:lnTo>
                  <a:pt x="1032751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67755">
            <a:off x="-2209883" y="-3341515"/>
            <a:ext cx="7896033" cy="7896033"/>
          </a:xfrm>
          <a:custGeom>
            <a:avLst/>
            <a:gdLst/>
            <a:ahLst/>
            <a:cxnLst/>
            <a:rect r="r" b="b" t="t" l="l"/>
            <a:pathLst>
              <a:path h="7896033" w="7896033">
                <a:moveTo>
                  <a:pt x="0" y="0"/>
                </a:moveTo>
                <a:lnTo>
                  <a:pt x="7896034" y="0"/>
                </a:lnTo>
                <a:lnTo>
                  <a:pt x="7896034" y="7896033"/>
                </a:lnTo>
                <a:lnTo>
                  <a:pt x="0" y="78960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32919">
            <a:off x="-4154448" y="6168736"/>
            <a:ext cx="8472906" cy="8472906"/>
          </a:xfrm>
          <a:custGeom>
            <a:avLst/>
            <a:gdLst/>
            <a:ahLst/>
            <a:cxnLst/>
            <a:rect r="r" b="b" t="t" l="l"/>
            <a:pathLst>
              <a:path h="8472906" w="8472906">
                <a:moveTo>
                  <a:pt x="0" y="0"/>
                </a:moveTo>
                <a:lnTo>
                  <a:pt x="8472906" y="0"/>
                </a:lnTo>
                <a:lnTo>
                  <a:pt x="8472906" y="8472906"/>
                </a:lnTo>
                <a:lnTo>
                  <a:pt x="0" y="84729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86225" y="5969149"/>
            <a:ext cx="5747864" cy="5747864"/>
          </a:xfrm>
          <a:custGeom>
            <a:avLst/>
            <a:gdLst/>
            <a:ahLst/>
            <a:cxnLst/>
            <a:rect r="r" b="b" t="t" l="l"/>
            <a:pathLst>
              <a:path h="5747864" w="5747864">
                <a:moveTo>
                  <a:pt x="0" y="0"/>
                </a:moveTo>
                <a:lnTo>
                  <a:pt x="5747864" y="0"/>
                </a:lnTo>
                <a:lnTo>
                  <a:pt x="5747864" y="5747864"/>
                </a:lnTo>
                <a:lnTo>
                  <a:pt x="0" y="57478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037288">
            <a:off x="12647803" y="-1973010"/>
            <a:ext cx="6778621" cy="6778621"/>
          </a:xfrm>
          <a:custGeom>
            <a:avLst/>
            <a:gdLst/>
            <a:ahLst/>
            <a:cxnLst/>
            <a:rect r="r" b="b" t="t" l="l"/>
            <a:pathLst>
              <a:path h="6778621" w="6778621">
                <a:moveTo>
                  <a:pt x="0" y="0"/>
                </a:moveTo>
                <a:lnTo>
                  <a:pt x="6778621" y="0"/>
                </a:lnTo>
                <a:lnTo>
                  <a:pt x="6778621" y="6778621"/>
                </a:lnTo>
                <a:lnTo>
                  <a:pt x="0" y="67786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6583880"/>
            <a:ext cx="226088" cy="1494796"/>
          </a:xfrm>
          <a:custGeom>
            <a:avLst/>
            <a:gdLst/>
            <a:ahLst/>
            <a:cxnLst/>
            <a:rect r="r" b="b" t="t" l="l"/>
            <a:pathLst>
              <a:path h="1494796" w="226088">
                <a:moveTo>
                  <a:pt x="0" y="0"/>
                </a:moveTo>
                <a:lnTo>
                  <a:pt x="226088" y="0"/>
                </a:lnTo>
                <a:lnTo>
                  <a:pt x="226088" y="1494797"/>
                </a:lnTo>
                <a:lnTo>
                  <a:pt x="0" y="149479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309712" y="392898"/>
            <a:ext cx="2538342" cy="720255"/>
          </a:xfrm>
          <a:custGeom>
            <a:avLst/>
            <a:gdLst/>
            <a:ahLst/>
            <a:cxnLst/>
            <a:rect r="r" b="b" t="t" l="l"/>
            <a:pathLst>
              <a:path h="720255" w="2538342">
                <a:moveTo>
                  <a:pt x="0" y="0"/>
                </a:moveTo>
                <a:lnTo>
                  <a:pt x="2538342" y="0"/>
                </a:lnTo>
                <a:lnTo>
                  <a:pt x="2538342" y="720255"/>
                </a:lnTo>
                <a:lnTo>
                  <a:pt x="0" y="720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0748" y="7960143"/>
            <a:ext cx="228862" cy="1907183"/>
          </a:xfrm>
          <a:custGeom>
            <a:avLst/>
            <a:gdLst/>
            <a:ahLst/>
            <a:cxnLst/>
            <a:rect r="r" b="b" t="t" l="l"/>
            <a:pathLst>
              <a:path h="1907183" w="228862">
                <a:moveTo>
                  <a:pt x="0" y="0"/>
                </a:moveTo>
                <a:lnTo>
                  <a:pt x="228862" y="0"/>
                </a:lnTo>
                <a:lnTo>
                  <a:pt x="228862" y="1907183"/>
                </a:lnTo>
                <a:lnTo>
                  <a:pt x="0" y="190718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4704" y="3864360"/>
            <a:ext cx="448578" cy="448578"/>
          </a:xfrm>
          <a:custGeom>
            <a:avLst/>
            <a:gdLst/>
            <a:ahLst/>
            <a:cxnLst/>
            <a:rect r="r" b="b" t="t" l="l"/>
            <a:pathLst>
              <a:path h="448578" w="448578">
                <a:moveTo>
                  <a:pt x="0" y="0"/>
                </a:moveTo>
                <a:lnTo>
                  <a:pt x="448577" y="0"/>
                </a:lnTo>
                <a:lnTo>
                  <a:pt x="448577" y="448578"/>
                </a:lnTo>
                <a:lnTo>
                  <a:pt x="0" y="44857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608503" y="614905"/>
            <a:ext cx="263916" cy="263916"/>
          </a:xfrm>
          <a:custGeom>
            <a:avLst/>
            <a:gdLst/>
            <a:ahLst/>
            <a:cxnLst/>
            <a:rect r="r" b="b" t="t" l="l"/>
            <a:pathLst>
              <a:path h="263916" w="263916">
                <a:moveTo>
                  <a:pt x="0" y="0"/>
                </a:moveTo>
                <a:lnTo>
                  <a:pt x="263916" y="0"/>
                </a:lnTo>
                <a:lnTo>
                  <a:pt x="263916" y="263916"/>
                </a:lnTo>
                <a:lnTo>
                  <a:pt x="0" y="2639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182509" y="9789681"/>
            <a:ext cx="837559" cy="774742"/>
          </a:xfrm>
          <a:custGeom>
            <a:avLst/>
            <a:gdLst/>
            <a:ahLst/>
            <a:cxnLst/>
            <a:rect r="r" b="b" t="t" l="l"/>
            <a:pathLst>
              <a:path h="774742" w="837559">
                <a:moveTo>
                  <a:pt x="0" y="0"/>
                </a:moveTo>
                <a:lnTo>
                  <a:pt x="837559" y="0"/>
                </a:lnTo>
                <a:lnTo>
                  <a:pt x="837559" y="774742"/>
                </a:lnTo>
                <a:lnTo>
                  <a:pt x="0" y="77474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036457" y="9867326"/>
            <a:ext cx="309726" cy="309726"/>
          </a:xfrm>
          <a:custGeom>
            <a:avLst/>
            <a:gdLst/>
            <a:ahLst/>
            <a:cxnLst/>
            <a:rect r="r" b="b" t="t" l="l"/>
            <a:pathLst>
              <a:path h="309726" w="309726">
                <a:moveTo>
                  <a:pt x="0" y="0"/>
                </a:moveTo>
                <a:lnTo>
                  <a:pt x="309726" y="0"/>
                </a:lnTo>
                <a:lnTo>
                  <a:pt x="309726" y="309726"/>
                </a:lnTo>
                <a:lnTo>
                  <a:pt x="0" y="30972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400000">
            <a:off x="16799259" y="8761330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3" y="0"/>
                </a:lnTo>
                <a:lnTo>
                  <a:pt x="824983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800000">
            <a:off x="16959852" y="50410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08993" y="753025"/>
            <a:ext cx="839415" cy="1353895"/>
          </a:xfrm>
          <a:custGeom>
            <a:avLst/>
            <a:gdLst/>
            <a:ahLst/>
            <a:cxnLst/>
            <a:rect r="r" b="b" t="t" l="l"/>
            <a:pathLst>
              <a:path h="1353895" w="839415">
                <a:moveTo>
                  <a:pt x="0" y="0"/>
                </a:moveTo>
                <a:lnTo>
                  <a:pt x="839414" y="0"/>
                </a:lnTo>
                <a:lnTo>
                  <a:pt x="839414" y="1353895"/>
                </a:lnTo>
                <a:lnTo>
                  <a:pt x="0" y="1353895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872419" y="9646031"/>
            <a:ext cx="1540261" cy="437049"/>
          </a:xfrm>
          <a:custGeom>
            <a:avLst/>
            <a:gdLst/>
            <a:ahLst/>
            <a:cxnLst/>
            <a:rect r="r" b="b" t="t" l="l"/>
            <a:pathLst>
              <a:path h="437049" w="1540261">
                <a:moveTo>
                  <a:pt x="0" y="0"/>
                </a:moveTo>
                <a:lnTo>
                  <a:pt x="1540261" y="0"/>
                </a:lnTo>
                <a:lnTo>
                  <a:pt x="1540261" y="437049"/>
                </a:lnTo>
                <a:lnTo>
                  <a:pt x="0" y="43704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459912" y="746863"/>
            <a:ext cx="281837" cy="281837"/>
          </a:xfrm>
          <a:custGeom>
            <a:avLst/>
            <a:gdLst/>
            <a:ahLst/>
            <a:cxnLst/>
            <a:rect r="r" b="b" t="t" l="l"/>
            <a:pathLst>
              <a:path h="281837" w="281837">
                <a:moveTo>
                  <a:pt x="0" y="0"/>
                </a:moveTo>
                <a:lnTo>
                  <a:pt x="281837" y="0"/>
                </a:lnTo>
                <a:lnTo>
                  <a:pt x="281837" y="281837"/>
                </a:lnTo>
                <a:lnTo>
                  <a:pt x="0" y="28183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5136838" y="9557600"/>
            <a:ext cx="176861" cy="176861"/>
          </a:xfrm>
          <a:custGeom>
            <a:avLst/>
            <a:gdLst/>
            <a:ahLst/>
            <a:cxnLst/>
            <a:rect r="r" b="b" t="t" l="l"/>
            <a:pathLst>
              <a:path h="176861" w="176861">
                <a:moveTo>
                  <a:pt x="0" y="0"/>
                </a:moveTo>
                <a:lnTo>
                  <a:pt x="176862" y="0"/>
                </a:lnTo>
                <a:lnTo>
                  <a:pt x="176862" y="176861"/>
                </a:lnTo>
                <a:lnTo>
                  <a:pt x="0" y="17686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08397" y="7293276"/>
            <a:ext cx="323654" cy="323654"/>
          </a:xfrm>
          <a:custGeom>
            <a:avLst/>
            <a:gdLst/>
            <a:ahLst/>
            <a:cxnLst/>
            <a:rect r="r" b="b" t="t" l="l"/>
            <a:pathLst>
              <a:path h="323654" w="323654">
                <a:moveTo>
                  <a:pt x="0" y="0"/>
                </a:moveTo>
                <a:lnTo>
                  <a:pt x="323654" y="0"/>
                </a:lnTo>
                <a:lnTo>
                  <a:pt x="323654" y="323655"/>
                </a:lnTo>
                <a:lnTo>
                  <a:pt x="0" y="32365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08993" y="2522426"/>
            <a:ext cx="386639" cy="386639"/>
          </a:xfrm>
          <a:custGeom>
            <a:avLst/>
            <a:gdLst/>
            <a:ahLst/>
            <a:cxnLst/>
            <a:rect r="r" b="b" t="t" l="l"/>
            <a:pathLst>
              <a:path h="386639" w="386639">
                <a:moveTo>
                  <a:pt x="0" y="0"/>
                </a:moveTo>
                <a:lnTo>
                  <a:pt x="386639" y="0"/>
                </a:lnTo>
                <a:lnTo>
                  <a:pt x="386639" y="386639"/>
                </a:lnTo>
                <a:lnTo>
                  <a:pt x="0" y="38663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7821831" y="2943009"/>
            <a:ext cx="274620" cy="274620"/>
          </a:xfrm>
          <a:custGeom>
            <a:avLst/>
            <a:gdLst/>
            <a:ahLst/>
            <a:cxnLst/>
            <a:rect r="r" b="b" t="t" l="l"/>
            <a:pathLst>
              <a:path h="274620" w="274620">
                <a:moveTo>
                  <a:pt x="0" y="0"/>
                </a:moveTo>
                <a:lnTo>
                  <a:pt x="274620" y="0"/>
                </a:lnTo>
                <a:lnTo>
                  <a:pt x="274620" y="274620"/>
                </a:lnTo>
                <a:lnTo>
                  <a:pt x="0" y="27462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615549" y="9752375"/>
            <a:ext cx="330705" cy="330705"/>
          </a:xfrm>
          <a:custGeom>
            <a:avLst/>
            <a:gdLst/>
            <a:ahLst/>
            <a:cxnLst/>
            <a:rect r="r" b="b" t="t" l="l"/>
            <a:pathLst>
              <a:path h="330705" w="330705">
                <a:moveTo>
                  <a:pt x="0" y="0"/>
                </a:moveTo>
                <a:lnTo>
                  <a:pt x="330705" y="0"/>
                </a:lnTo>
                <a:lnTo>
                  <a:pt x="330705" y="330705"/>
                </a:lnTo>
                <a:lnTo>
                  <a:pt x="0" y="3307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5600830" y="8347514"/>
            <a:ext cx="313925" cy="313925"/>
          </a:xfrm>
          <a:custGeom>
            <a:avLst/>
            <a:gdLst/>
            <a:ahLst/>
            <a:cxnLst/>
            <a:rect r="r" b="b" t="t" l="l"/>
            <a:pathLst>
              <a:path h="313925" w="313925">
                <a:moveTo>
                  <a:pt x="0" y="0"/>
                </a:moveTo>
                <a:lnTo>
                  <a:pt x="313925" y="0"/>
                </a:lnTo>
                <a:lnTo>
                  <a:pt x="313925" y="313925"/>
                </a:lnTo>
                <a:lnTo>
                  <a:pt x="0" y="313925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578745" y="1858264"/>
            <a:ext cx="583060" cy="539330"/>
          </a:xfrm>
          <a:custGeom>
            <a:avLst/>
            <a:gdLst/>
            <a:ahLst/>
            <a:cxnLst/>
            <a:rect r="r" b="b" t="t" l="l"/>
            <a:pathLst>
              <a:path h="539330" w="583060">
                <a:moveTo>
                  <a:pt x="0" y="0"/>
                </a:moveTo>
                <a:lnTo>
                  <a:pt x="583060" y="0"/>
                </a:lnTo>
                <a:lnTo>
                  <a:pt x="583060" y="539330"/>
                </a:lnTo>
                <a:lnTo>
                  <a:pt x="0" y="539330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7176" y="5243826"/>
            <a:ext cx="412494" cy="381557"/>
          </a:xfrm>
          <a:custGeom>
            <a:avLst/>
            <a:gdLst/>
            <a:ahLst/>
            <a:cxnLst/>
            <a:rect r="r" b="b" t="t" l="l"/>
            <a:pathLst>
              <a:path h="381557" w="412494">
                <a:moveTo>
                  <a:pt x="0" y="0"/>
                </a:moveTo>
                <a:lnTo>
                  <a:pt x="412495" y="0"/>
                </a:lnTo>
                <a:lnTo>
                  <a:pt x="412495" y="381557"/>
                </a:lnTo>
                <a:lnTo>
                  <a:pt x="0" y="38155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5400000">
            <a:off x="10227252" y="8933138"/>
            <a:ext cx="187318" cy="1238467"/>
          </a:xfrm>
          <a:custGeom>
            <a:avLst/>
            <a:gdLst/>
            <a:ahLst/>
            <a:cxnLst/>
            <a:rect r="r" b="b" t="t" l="l"/>
            <a:pathLst>
              <a:path h="1238467" w="187318">
                <a:moveTo>
                  <a:pt x="0" y="0"/>
                </a:moveTo>
                <a:lnTo>
                  <a:pt x="187318" y="0"/>
                </a:lnTo>
                <a:lnTo>
                  <a:pt x="187318" y="1238467"/>
                </a:lnTo>
                <a:lnTo>
                  <a:pt x="0" y="1238467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5400000">
            <a:off x="8731508" y="-793086"/>
            <a:ext cx="824983" cy="1769401"/>
          </a:xfrm>
          <a:custGeom>
            <a:avLst/>
            <a:gdLst/>
            <a:ahLst/>
            <a:cxnLst/>
            <a:rect r="r" b="b" t="t" l="l"/>
            <a:pathLst>
              <a:path h="1769401" w="824983">
                <a:moveTo>
                  <a:pt x="0" y="0"/>
                </a:moveTo>
                <a:lnTo>
                  <a:pt x="824984" y="0"/>
                </a:lnTo>
                <a:lnTo>
                  <a:pt x="824984" y="1769401"/>
                </a:lnTo>
                <a:lnTo>
                  <a:pt x="0" y="17694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4929056" y="2007578"/>
            <a:ext cx="7669646" cy="867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727"/>
              </a:lnSpc>
              <a:spcBef>
                <a:spcPct val="0"/>
              </a:spcBef>
            </a:pPr>
            <a:r>
              <a:rPr lang="en-US" sz="5799">
                <a:solidFill>
                  <a:srgbClr val="526660"/>
                </a:solidFill>
                <a:latin typeface="More Sugar"/>
                <a:ea typeface="More Sugar"/>
                <a:cs typeface="More Sugar"/>
                <a:sym typeface="More Sugar"/>
              </a:rPr>
              <a:t>Marxa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825459" y="3217629"/>
            <a:ext cx="12576152" cy="5325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Organitzar la marxa de l’escola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-Estar en contacte amb la resta d'escoles de Ripoll per tal de gestionar dorsals quan hi ha les seves marxes.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Contacte i reunions amb les comissions de marxa de les altres escoles per tal de gestionar la lliga de marxes de Ripoll.</a:t>
            </a:r>
          </a:p>
          <a:p>
            <a:pPr algn="l">
              <a:lnSpc>
                <a:spcPts val="4270"/>
              </a:lnSpc>
            </a:pPr>
            <a:r>
              <a:rPr lang="en-US" sz="3500">
                <a:solidFill>
                  <a:srgbClr val="545454"/>
                </a:solidFill>
                <a:latin typeface="Comic Sans"/>
                <a:ea typeface="Comic Sans"/>
                <a:cs typeface="Comic Sans"/>
                <a:sym typeface="Comic Sans"/>
              </a:rPr>
              <a:t>- L'AFA també organitza una minimarxa el mateix dia de la marxa de l'escola per tal que hi puguin participar els més petits. (alguns cursos)</a:t>
            </a:r>
          </a:p>
          <a:p>
            <a:pPr algn="l" marL="0" indent="0" lvl="0">
              <a:lnSpc>
                <a:spcPts val="4270"/>
              </a:lnSpc>
              <a:spcBef>
                <a:spcPct val="0"/>
              </a:spcBef>
            </a:pP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5913351" y="1858264"/>
            <a:ext cx="1032751" cy="955295"/>
          </a:xfrm>
          <a:custGeom>
            <a:avLst/>
            <a:gdLst/>
            <a:ahLst/>
            <a:cxnLst/>
            <a:rect r="r" b="b" t="t" l="l"/>
            <a:pathLst>
              <a:path h="955295" w="1032751">
                <a:moveTo>
                  <a:pt x="0" y="0"/>
                </a:moveTo>
                <a:lnTo>
                  <a:pt x="1032751" y="0"/>
                </a:lnTo>
                <a:lnTo>
                  <a:pt x="1032751" y="955295"/>
                </a:lnTo>
                <a:lnTo>
                  <a:pt x="0" y="955295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DAGWYWDPPFo</dc:identifier>
  <dcterms:modified xsi:type="dcterms:W3CDTF">2011-08-01T06:04:30Z</dcterms:modified>
  <cp:revision>1</cp:revision>
  <dc:title>AFA WEB</dc:title>
</cp:coreProperties>
</file>