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66" r:id="rId4"/>
    <p:sldId id="268" r:id="rId5"/>
    <p:sldId id="269" r:id="rId6"/>
    <p:sldId id="270" r:id="rId7"/>
    <p:sldId id="271" r:id="rId8"/>
    <p:sldId id="257" r:id="rId9"/>
    <p:sldId id="264" r:id="rId10"/>
    <p:sldId id="258" r:id="rId11"/>
    <p:sldId id="259" r:id="rId12"/>
    <p:sldId id="260" r:id="rId13"/>
    <p:sldId id="263" r:id="rId14"/>
    <p:sldId id="262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0941" autoAdjust="0"/>
  </p:normalViewPr>
  <p:slideViewPr>
    <p:cSldViewPr>
      <p:cViewPr>
        <p:scale>
          <a:sx n="70" d="100"/>
          <a:sy n="70" d="100"/>
        </p:scale>
        <p:origin x="-4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4858-7723-46CB-8DD3-2539FA34FDD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C4FF-EFF2-4F07-91B8-3DB64B4C2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4C4FF-EFF2-4F07-91B8-3DB64B4C2CB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3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9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25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3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06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7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57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14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7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EED2-026A-46DD-BF63-203413675B7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BED0-51E0-4E7D-9D03-FB03D48C6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6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ZJuI7FSOpw" TargetMode="External"/><Relationship Id="rId5" Type="http://schemas.openxmlformats.org/officeDocument/2006/relationships/hyperlink" Target="https://www.youtube.com/watch?v=twCcKEaKpyU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dirty="0">
                <a:solidFill>
                  <a:srgbClr val="7030A0"/>
                </a:solidFill>
                <a:latin typeface="GelDoticaLowerCase" panose="02000603000000000000" pitchFamily="2" charset="0"/>
                <a:ea typeface="GelDoticaLowerCase" panose="02000603000000000000" pitchFamily="2" charset="0"/>
                <a:cs typeface="Arial" panose="020B0604020202020204" pitchFamily="34" charset="0"/>
              </a:rPr>
              <a:t>6 coses que les dones no podien fer fa 100 anys</a:t>
            </a:r>
          </a:p>
        </p:txBody>
      </p:sp>
      <p:pic>
        <p:nvPicPr>
          <p:cNvPr id="3" name="Picture 5" descr="C:\Users\prof\Desktop\derechos-de-las-mujer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638839" cy="30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61864" y="692696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Eliminar la violència masclista “</a:t>
            </a:r>
            <a:r>
              <a:rPr lang="es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NI UNA MENOS”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s-ES" sz="2400" b="1" dirty="0">
              <a:latin typeface="GelDoticaLowerCase" panose="02000603000000000000" pitchFamily="2" charset="0"/>
              <a:ea typeface="GelDoticaLowerCase" panose="02000603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Combatre el maltractament </a:t>
            </a:r>
            <a:r>
              <a:rPr lang="ca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</a:t>
            </a:r>
            <a:r>
              <a:rPr lang="es-E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ssetjament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l'abús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per raó de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gènere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o sexual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a-ES" sz="4000" dirty="0" smtClean="0"/>
          </a:p>
        </p:txBody>
      </p:sp>
    </p:spTree>
    <p:extLst>
      <p:ext uri="{BB962C8B-B14F-4D97-AF65-F5344CB8AC3E}">
        <p14:creationId xmlns:p14="http://schemas.microsoft.com/office/powerpoint/2010/main" val="6395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67825" y="45062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634977" y="404664"/>
            <a:ext cx="79024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2. </a:t>
            </a:r>
            <a:r>
              <a:rPr lang="es-ES" sz="4000" b="1" dirty="0" err="1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Defensar</a:t>
            </a:r>
            <a:r>
              <a:rPr lang="es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 la </a:t>
            </a:r>
            <a:r>
              <a:rPr lang="es-ES" sz="4000" b="1" dirty="0" err="1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igualtat</a:t>
            </a:r>
            <a:r>
              <a:rPr lang="es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 laboral</a:t>
            </a:r>
          </a:p>
          <a:p>
            <a:pPr algn="just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bretxa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salarial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Espanya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 del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14,9%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Ho fan en les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feines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precàries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mínims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inestabilitat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jornades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8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algn="just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el sector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representen el 53’6%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empleats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bretxa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salarial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superior, a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l’hosteleria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cobren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les dones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comerços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28’67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568952" cy="605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dones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acaben </a:t>
            </a:r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cuidant de la família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les 40.517 excedències per 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fills, 37.531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van ser demanades per les mares i 2.986 per pares. 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Això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té unes gravíssimes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repercussions negatives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tant per la seva carrera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com per a la posterior </a:t>
            </a:r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jubilació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Això passa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i que al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país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comptem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amb una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Llei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d'Igualtat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(2007) que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hauria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de garantir el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mateix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tracte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d'oportunitats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l'accés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l'ocupació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a la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a la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i en les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condicions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això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es RECLAMA CANVIS en les mesures,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maternitat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paternitat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mateixa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extensió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5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4168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/>
            </a:r>
            <a:br>
              <a:rPr lang="es-ES" dirty="0"/>
            </a:b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Treballs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pagats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assignats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gènere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històricament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les dones dediquen el doble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d'hores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(26,5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setmanals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enfront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les 14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d'ells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Cuidar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Cuinar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Netejar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compra…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67825" y="45062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0" y="2708920"/>
            <a:ext cx="896448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Islandia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 va declarar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ilegal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bretxa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salarial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les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empreses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imposaran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sancions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compleixi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40466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POSSIBLE MESURA D’ACTUACIÓ PER MILLORAR LES CONIDICIONS DE LES DONES</a:t>
            </a:r>
            <a:endParaRPr lang="es-ES" sz="4000" b="1" dirty="0">
              <a:solidFill>
                <a:srgbClr val="7030A0"/>
              </a:solidFill>
              <a:latin typeface="Diamond Girl Hollow" panose="02000603000000000000" pitchFamily="2" charset="0"/>
              <a:ea typeface="Diamond Girl Hollow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CICLE MITJÀ\4t\4tA\Adriana\Imagen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4" y="265430"/>
            <a:ext cx="849153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prof\Desktop\PROJECTES 4tA\FOTOS\IMG_0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1"/>
          <a:stretch/>
        </p:blipFill>
        <p:spPr bwMode="auto">
          <a:xfrm>
            <a:off x="1547664" y="2375218"/>
            <a:ext cx="5760640" cy="3448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CICLE MITJÀ\4t\4tA\Adriana\LOGOS TARRA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27" y="5517232"/>
            <a:ext cx="1102338" cy="10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784" y="462025"/>
            <a:ext cx="4394153" cy="782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 fontAlgn="base">
              <a:lnSpc>
                <a:spcPct val="115000"/>
              </a:lnSpc>
              <a:spcBef>
                <a:spcPts val="2400"/>
              </a:spcBef>
            </a:pPr>
            <a:r>
              <a:rPr lang="ca-ES" sz="39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1. Vestir-se </a:t>
            </a:r>
            <a:r>
              <a:rPr lang="ca-ES" sz="39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amb llibertat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1484784"/>
            <a:ext cx="770485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societats occidentals 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pantalons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eren 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peça masculina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 ser fins  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segle XX quan es va començar  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a considerar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apropiat  per a les dones.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 descr="Marlene Dietri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73" y="3342476"/>
            <a:ext cx="3840452" cy="2318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61034" y="587692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L’actriu  i cantant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Marlene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Dietrich va desafiar la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tradició.                          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57513" y="399989"/>
            <a:ext cx="2038622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ca-ES" sz="39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</a:rPr>
              <a:t>2. Votar</a:t>
            </a:r>
            <a:endParaRPr lang="es-ES" sz="3900" b="1" dirty="0">
              <a:solidFill>
                <a:srgbClr val="7030A0"/>
              </a:solidFill>
              <a:latin typeface="Diamond Girl Hollow" panose="02000603000000000000" pitchFamily="2" charset="0"/>
              <a:ea typeface="Diamond Girl Hollow" panose="02000603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790" y="1412776"/>
            <a:ext cx="51533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 100 anys les dones NO podien votar a molts països.</a:t>
            </a:r>
          </a:p>
          <a:p>
            <a:pPr>
              <a:lnSpc>
                <a:spcPct val="150000"/>
              </a:lnSpc>
            </a:pPr>
            <a:endParaRPr lang="ca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Nova Zelanda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va aprobar al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1893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Finlandia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Noruega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Dinamarca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 entre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1902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1915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Regne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1918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passar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aquest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 arribar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Amèrica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Llatina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Espanya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1931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Mujeres sufrag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09" y="2708920"/>
            <a:ext cx="3211743" cy="18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96135" y="4524730"/>
            <a:ext cx="2723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Dones sufragistes al 1913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00694" y="274638"/>
            <a:ext cx="3349047" cy="1143000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s-ES" b="1" dirty="0" smtClean="0">
                <a:solidFill>
                  <a:srgbClr val="1E1E1E"/>
                </a:solidFill>
                <a:latin typeface="Helmet"/>
              </a:rPr>
              <a:t/>
            </a:r>
            <a:br>
              <a:rPr lang="es-ES" b="1" dirty="0" smtClean="0">
                <a:solidFill>
                  <a:srgbClr val="1E1E1E"/>
                </a:solidFill>
                <a:latin typeface="Helmet"/>
              </a:rPr>
            </a:br>
            <a:r>
              <a:rPr lang="es-ES" sz="87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3. Divorciar-se</a:t>
            </a:r>
            <a:br>
              <a:rPr lang="es-ES" sz="87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</a:br>
            <a:endParaRPr lang="es-ES" sz="8700" b="1" dirty="0">
              <a:solidFill>
                <a:srgbClr val="7030A0"/>
              </a:solidFill>
              <a:latin typeface="Diamond Girl Hollow" panose="02000603000000000000" pitchFamily="2" charset="0"/>
              <a:ea typeface="Diamond Girl Hollow" panose="02000603000000000000" pitchFamily="2" charset="0"/>
              <a:cs typeface="+mn-cs"/>
            </a:endParaRPr>
          </a:p>
        </p:txBody>
      </p:sp>
      <p:pic>
        <p:nvPicPr>
          <p:cNvPr id="3" name="Picture 2" descr="Justi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5" y="2901093"/>
            <a:ext cx="2464274" cy="13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2626" y="1556792"/>
            <a:ext cx="58702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Les dones havien de provar que hi havia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maltracta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físic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adulteri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poder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divorciar-se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Però el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veritable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canvi va arribar amb la introducció del divorci sense causes 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Rússia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l’any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Estats Units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i 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Espanya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Xile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va ser l’últim país d’Amèrica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Llatina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legalitzar-ho, al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dones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que més ho van utilitzar van ser les que tenien una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independència econòmica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49741" y="4338194"/>
            <a:ext cx="3038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violació dintre del matrimoni no va estar reconeguda legalment durant MOLT de temps.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331640" y="139974"/>
            <a:ext cx="641278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9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4. Avortament</a:t>
            </a:r>
          </a:p>
        </p:txBody>
      </p:sp>
      <p:pic>
        <p:nvPicPr>
          <p:cNvPr id="3" name="Picture 2" descr="Mujer en protesta en El Salv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14">
            <a:off x="6785595" y="2699992"/>
            <a:ext cx="2012241" cy="11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1098305"/>
            <a:ext cx="65015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finals del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segle XIX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l’avortament es va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il·legalitzar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Estats Units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Noruega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qui ajudés a una dona a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l’avortament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aniria a la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presó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Alemanya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es va prohibir els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avortaments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que no fossin estrictament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raons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mèdiques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legalitzar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Islàndia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1934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finals dels anys 60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 hi ha haver una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onada de legalitzacions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Estats Units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Europa Occidental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, entre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altres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Però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les lleis de l'avortament han patit nombrosos vaivens i </a:t>
            </a: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avui dia hi ha molts llocs on està prohibit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 rot="1001520">
            <a:off x="6196598" y="3872566"/>
            <a:ext cx="266429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L’avort</a:t>
            </a:r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està criminalitzat al Salvador i les dones poden anar a la presó.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332656"/>
            <a:ext cx="87484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5000"/>
              </a:lnSpc>
              <a:spcBef>
                <a:spcPts val="2400"/>
              </a:spcBef>
            </a:pPr>
            <a:r>
              <a:rPr lang="es-ES" sz="36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5. </a:t>
            </a:r>
            <a:r>
              <a:rPr lang="ca-ES" sz="36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Administrar els seus propis béns en el matrimoni	</a:t>
            </a:r>
            <a:r>
              <a:rPr lang="ca-ES" sz="3600" b="1" dirty="0" smtClean="0">
                <a:solidFill>
                  <a:srgbClr val="1E1E1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</a:t>
            </a:r>
            <a:endParaRPr lang="ca-ES" sz="3600" b="1" dirty="0">
              <a:solidFill>
                <a:srgbClr val="4F81BD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3 Marcador de contenido" descr="Dos mujeres mexicanas habland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0533"/>
            <a:ext cx="272630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51520" y="1556792"/>
            <a:ext cx="5616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possibilitat d’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heretar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posar una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demanda judicial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en contractes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van estar sempre a l’abast de les dones. </a:t>
            </a:r>
          </a:p>
          <a:p>
            <a:pPr algn="just" fontAlgn="base">
              <a:lnSpc>
                <a:spcPct val="150000"/>
              </a:lnSpc>
            </a:pPr>
            <a:endParaRPr lang="ca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Estats Units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per exemple, aquests drets es van concedir per primera vegada a les dones casades al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1848.</a:t>
            </a:r>
          </a:p>
          <a:p>
            <a:pPr algn="just" fontAlgn="base">
              <a:lnSpc>
                <a:spcPct val="150000"/>
              </a:lnSpc>
            </a:pPr>
            <a:endParaRPr lang="ca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alguns països les dones van tenir primer el dret al vot que el dret a controlar els seus assumptes econòmics.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24128" y="4293096"/>
            <a:ext cx="3275856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 100 anys, les dones llatinoamericanes, no podien administrar els seus propis bens si estaven casades. 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46856" y="4858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5000"/>
              </a:lnSpc>
              <a:spcBef>
                <a:spcPts val="2400"/>
              </a:spcBef>
            </a:pPr>
            <a:r>
              <a:rPr lang="es-ES" sz="40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6</a:t>
            </a:r>
            <a:r>
              <a:rPr lang="ca-ES" sz="40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. Exercir el dret </a:t>
            </a:r>
            <a:r>
              <a:rPr lang="ca-ES" sz="4000" b="1" dirty="0" smtClean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a </a:t>
            </a:r>
            <a:r>
              <a:rPr lang="ca-ES" sz="4000" b="1" dirty="0">
                <a:solidFill>
                  <a:srgbClr val="7030A0"/>
                </a:solidFill>
                <a:latin typeface="Diamond Girl Hollow" panose="02000603000000000000" pitchFamily="2" charset="0"/>
                <a:ea typeface="Diamond Girl Hollow" panose="02000603000000000000" pitchFamily="2" charset="0"/>
                <a:cs typeface="+mn-cs"/>
              </a:rPr>
              <a:t>la planificació familiar</a:t>
            </a:r>
          </a:p>
        </p:txBody>
      </p:sp>
      <p:pic>
        <p:nvPicPr>
          <p:cNvPr id="3" name="3 Marcador de contenido" descr="Margaret Sanger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60" y="1916832"/>
            <a:ext cx="2895600" cy="29215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95536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la dècada dels anys 1960, trenta estats encara tenien lleis que restringien la venda, inclús de publicitat de mètodes anticonceptius.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a-ES" sz="2000" dirty="0" smtClean="0"/>
          </a:p>
          <a:p>
            <a:pPr algn="just">
              <a:lnSpc>
                <a:spcPct val="1500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EE.UU., els esforços activistes com de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Margaret </a:t>
            </a:r>
            <a:r>
              <a:rPr lang="ca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Sanger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van aconseguir </a:t>
            </a:r>
            <a:r>
              <a:rPr lang="ca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el dret de les dones a la planificació familiar. 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48064" y="486916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Margaret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Sanger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(1883 - 1966) va fundar el moviment pel control de la natalitat.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8979" y="476672"/>
            <a:ext cx="7163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400" dirty="0" smtClean="0">
                <a:latin typeface="GelDoticaLowerCase" panose="02000603000000000000" pitchFamily="2" charset="0"/>
                <a:ea typeface="GelDoticaLowerCase" panose="02000603000000000000" pitchFamily="2" charset="0"/>
                <a:cs typeface="Arial" panose="020B0604020202020204" pitchFamily="34" charset="0"/>
              </a:rPr>
              <a:t>Per què hi han hagut tantes mobilitzacions?</a:t>
            </a:r>
            <a:endParaRPr lang="ca-ES" sz="5400" dirty="0">
              <a:latin typeface="GelDoticaLowerCase" panose="02000603000000000000" pitchFamily="2" charset="0"/>
              <a:ea typeface="GelDoticaLowerCase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eetac.upc.edu/ca/noticies/8-de-marc-dia-internacional-de-la-dona-treballadora/@@images/23be6787-9b9c-4f3b-a738-442f74ae46e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1" y="3212976"/>
            <a:ext cx="4032448" cy="29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29522" y="357301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2400" b="1" dirty="0" smtClean="0">
                <a:solidFill>
                  <a:srgbClr val="212121"/>
                </a:solidFill>
                <a:latin typeface="cinnamon cake" pitchFamily="2" charset="0"/>
                <a:ea typeface="Times New Roman"/>
                <a:cs typeface="Arial" panose="020B0604020202020204" pitchFamily="34" charset="0"/>
              </a:rPr>
              <a:t>Breu història</a:t>
            </a:r>
            <a:endParaRPr lang="ca-ES" sz="2000" dirty="0">
              <a:solidFill>
                <a:srgbClr val="212121"/>
              </a:solidFill>
              <a:latin typeface="cinnamon cake" pitchFamily="2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6" name="Picture 2" descr="https://images-na.ssl-images-amazon.com/images/I/41tcZktFL4L._SX355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11" y="4309620"/>
            <a:ext cx="1037410" cy="8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69383" y="548680"/>
            <a:ext cx="7398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8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commemora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Internacional de la Dona, una data en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es celebren les metes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assolides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lluita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igualtat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També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reivindicatiu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per les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discriminacions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encara perduren a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societat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2" descr="https://images-na.ssl-images-amazon.com/images/I/41tcZktFL4L._SX355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50" y="4309620"/>
            <a:ext cx="1003476" cy="8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Botón de acción: Película">
            <a:hlinkClick r:id="rId5" highlightClick="1"/>
          </p:cNvPr>
          <p:cNvSpPr/>
          <p:nvPr/>
        </p:nvSpPr>
        <p:spPr>
          <a:xfrm>
            <a:off x="3363480" y="5312786"/>
            <a:ext cx="648072" cy="834718"/>
          </a:xfrm>
          <a:prstGeom prst="actionButtonMovi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Película">
            <a:hlinkClick r:id="rId6" highlightClick="1"/>
          </p:cNvPr>
          <p:cNvSpPr/>
          <p:nvPr/>
        </p:nvSpPr>
        <p:spPr>
          <a:xfrm>
            <a:off x="5040052" y="5312786"/>
            <a:ext cx="648072" cy="834718"/>
          </a:xfrm>
          <a:prstGeom prst="actionButtonMovi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688</Words>
  <Application>Microsoft Office PowerPoint</Application>
  <PresentationFormat>Presentación en pantalla (4:3)</PresentationFormat>
  <Paragraphs>70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argo</dc:creator>
  <cp:lastModifiedBy>prof</cp:lastModifiedBy>
  <cp:revision>47</cp:revision>
  <dcterms:created xsi:type="dcterms:W3CDTF">2019-03-07T14:18:00Z</dcterms:created>
  <dcterms:modified xsi:type="dcterms:W3CDTF">2019-06-11T14:17:53Z</dcterms:modified>
</cp:coreProperties>
</file>