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6858000" cy="9906000" type="A4"/>
  <p:notesSz cx="6797675" cy="9928225"/>
  <p:embeddedFontLst>
    <p:embeddedFont>
      <p:font typeface="Calibri" pitchFamily="34" charset="0"/>
      <p:regular r:id="rId5"/>
      <p:bold r:id="rId6"/>
      <p:italic r:id="rId7"/>
      <p:boldItalic r:id="rId8"/>
    </p:embeddedFont>
    <p:embeddedFont>
      <p:font typeface="Open Sans"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3120">
          <p15:clr>
            <a:srgbClr val="000000"/>
          </p15:clr>
        </p15:guide>
        <p15:guide id="2" pos="216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1644" y="-102"/>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theme" Target="theme/theme1.xml"/><Relationship Id="rId10" Type="http://schemas.openxmlformats.org/officeDocument/2006/relationships/font" Target="fonts/font6.fntdata"/><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33150" y="744600"/>
            <a:ext cx="4532000" cy="3723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50" y="4715900"/>
            <a:ext cx="5438125"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111375" y="744538"/>
            <a:ext cx="2576513"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79750" y="4715900"/>
            <a:ext cx="5438125"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1133150" y="744600"/>
            <a:ext cx="4532000" cy="37230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514350" y="3077283"/>
            <a:ext cx="5829300" cy="2123369"/>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2"/>
          <p:cNvSpPr txBox="1">
            <a:spLocks noGrp="1"/>
          </p:cNvSpPr>
          <p:nvPr>
            <p:ph type="subTitle" idx="1"/>
          </p:nvPr>
        </p:nvSpPr>
        <p:spPr>
          <a:xfrm>
            <a:off x="1028700" y="5613400"/>
            <a:ext cx="4800600" cy="2531533"/>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2"/>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342900" y="396699"/>
            <a:ext cx="6172200" cy="1651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0" name="Google Shape;70;p11"/>
          <p:cNvSpPr txBox="1">
            <a:spLocks noGrp="1"/>
          </p:cNvSpPr>
          <p:nvPr>
            <p:ph type="body" idx="1"/>
          </p:nvPr>
        </p:nvSpPr>
        <p:spPr>
          <a:xfrm rot="5400000">
            <a:off x="160249" y="2494053"/>
            <a:ext cx="6537502" cy="61722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Google Shape;71;p11"/>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Google Shape;72;p11"/>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1326357" y="5585091"/>
            <a:ext cx="11268075" cy="1157288"/>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6" name="Google Shape;76;p12"/>
          <p:cNvSpPr txBox="1">
            <a:spLocks noGrp="1"/>
          </p:cNvSpPr>
          <p:nvPr>
            <p:ph type="body" idx="1"/>
          </p:nvPr>
        </p:nvSpPr>
        <p:spPr>
          <a:xfrm rot="5400000">
            <a:off x="-3698080" y="4484953"/>
            <a:ext cx="11268075" cy="33575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Google Shape;77;p12"/>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Google Shape;78;p12"/>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Google Shape;79;p12"/>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42900" y="396699"/>
            <a:ext cx="6172200" cy="1651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3"/>
          <p:cNvSpPr txBox="1">
            <a:spLocks noGrp="1"/>
          </p:cNvSpPr>
          <p:nvPr>
            <p:ph type="body" idx="1"/>
          </p:nvPr>
        </p:nvSpPr>
        <p:spPr>
          <a:xfrm>
            <a:off x="342900" y="2311402"/>
            <a:ext cx="6172200" cy="653750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541735" y="6365522"/>
            <a:ext cx="5829300" cy="1967442"/>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Google Shape;25;p4"/>
          <p:cNvSpPr txBox="1">
            <a:spLocks noGrp="1"/>
          </p:cNvSpPr>
          <p:nvPr>
            <p:ph type="body" idx="1"/>
          </p:nvPr>
        </p:nvSpPr>
        <p:spPr>
          <a:xfrm>
            <a:off x="541735" y="4198587"/>
            <a:ext cx="5829300" cy="2166936"/>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 name="Google Shape;26;p4"/>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Google Shape;27;p4"/>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Google Shape;28;p4"/>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342900" y="396699"/>
            <a:ext cx="6172200" cy="1651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 name="Google Shape;31;p5"/>
          <p:cNvSpPr txBox="1">
            <a:spLocks noGrp="1"/>
          </p:cNvSpPr>
          <p:nvPr>
            <p:ph type="body" idx="1"/>
          </p:nvPr>
        </p:nvSpPr>
        <p:spPr>
          <a:xfrm>
            <a:off x="257176" y="3081867"/>
            <a:ext cx="2257425" cy="8715905"/>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body" idx="2"/>
          </p:nvPr>
        </p:nvSpPr>
        <p:spPr>
          <a:xfrm>
            <a:off x="2628901" y="3081867"/>
            <a:ext cx="2257425" cy="8715905"/>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342900" y="396699"/>
            <a:ext cx="6172200" cy="1651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8" name="Google Shape;38;p6"/>
          <p:cNvSpPr txBox="1">
            <a:spLocks noGrp="1"/>
          </p:cNvSpPr>
          <p:nvPr>
            <p:ph type="body" idx="1"/>
          </p:nvPr>
        </p:nvSpPr>
        <p:spPr>
          <a:xfrm>
            <a:off x="342900" y="2217385"/>
            <a:ext cx="3030141" cy="924101"/>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body" idx="2"/>
          </p:nvPr>
        </p:nvSpPr>
        <p:spPr>
          <a:xfrm>
            <a:off x="342900" y="3141486"/>
            <a:ext cx="3030141" cy="5707416"/>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3"/>
          </p:nvPr>
        </p:nvSpPr>
        <p:spPr>
          <a:xfrm>
            <a:off x="3483770" y="2217385"/>
            <a:ext cx="3031331" cy="924101"/>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body" idx="4"/>
          </p:nvPr>
        </p:nvSpPr>
        <p:spPr>
          <a:xfrm>
            <a:off x="3483770" y="3141486"/>
            <a:ext cx="3031331" cy="5707416"/>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ólo el título"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342900" y="396699"/>
            <a:ext cx="6172200" cy="1651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7" name="Google Shape;47;p7"/>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342901" y="394406"/>
            <a:ext cx="2256235" cy="167851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6" name="Google Shape;56;p9"/>
          <p:cNvSpPr txBox="1">
            <a:spLocks noGrp="1"/>
          </p:cNvSpPr>
          <p:nvPr>
            <p:ph type="body" idx="1"/>
          </p:nvPr>
        </p:nvSpPr>
        <p:spPr>
          <a:xfrm>
            <a:off x="2681288" y="394406"/>
            <a:ext cx="3833813" cy="8454497"/>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Google Shape;57;p9"/>
          <p:cNvSpPr txBox="1">
            <a:spLocks noGrp="1"/>
          </p:cNvSpPr>
          <p:nvPr>
            <p:ph type="body" idx="2"/>
          </p:nvPr>
        </p:nvSpPr>
        <p:spPr>
          <a:xfrm>
            <a:off x="342901" y="2072923"/>
            <a:ext cx="2256235" cy="6775980"/>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9"/>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344216" y="6934201"/>
            <a:ext cx="4114800" cy="818622"/>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3" name="Google Shape;63;p10"/>
          <p:cNvSpPr>
            <a:spLocks noGrp="1"/>
          </p:cNvSpPr>
          <p:nvPr>
            <p:ph type="pic" idx="2"/>
          </p:nvPr>
        </p:nvSpPr>
        <p:spPr>
          <a:xfrm>
            <a:off x="1344216" y="885119"/>
            <a:ext cx="4114800" cy="59436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344216" y="7752823"/>
            <a:ext cx="4114800" cy="1162578"/>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42900" y="396699"/>
            <a:ext cx="6172200" cy="1651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342900" y="2311402"/>
            <a:ext cx="6172200" cy="653750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548680" y="560512"/>
            <a:ext cx="5760640" cy="64807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520"/>
              <a:buFont typeface="Arial"/>
              <a:buNone/>
            </a:pPr>
            <a:r>
              <a:rPr lang="en-US" sz="2520" b="1" i="0" u="none" strike="noStrike" cap="none">
                <a:solidFill>
                  <a:schemeClr val="dk1"/>
                </a:solidFill>
                <a:latin typeface="Arial"/>
                <a:ea typeface="Arial"/>
                <a:cs typeface="Arial"/>
                <a:sym typeface="Arial"/>
              </a:rPr>
              <a:t>Hola pares, mares, famílies!</a:t>
            </a:r>
            <a:r>
              <a:rPr lang="en-US" sz="1800" b="1" i="0" u="none" strike="noStrike" cap="none">
                <a:solidFill>
                  <a:schemeClr val="dk1"/>
                </a:solidFill>
                <a:latin typeface="Arial"/>
                <a:ea typeface="Arial"/>
                <a:cs typeface="Arial"/>
                <a:sym typeface="Arial"/>
              </a:rPr>
              <a:t/>
            </a:r>
            <a:br>
              <a:rPr lang="en-US" sz="1800" b="1" i="0" u="none" strike="noStrike" cap="none">
                <a:solidFill>
                  <a:schemeClr val="dk1"/>
                </a:solidFill>
                <a:latin typeface="Arial"/>
                <a:ea typeface="Arial"/>
                <a:cs typeface="Arial"/>
                <a:sym typeface="Arial"/>
              </a:rPr>
            </a:br>
            <a:endParaRPr sz="1800" b="1" i="0" u="none" strike="noStrike" cap="none">
              <a:solidFill>
                <a:schemeClr val="dk1"/>
              </a:solidFill>
              <a:latin typeface="Arial"/>
              <a:ea typeface="Arial"/>
              <a:cs typeface="Arial"/>
              <a:sym typeface="Arial"/>
            </a:endParaRPr>
          </a:p>
        </p:txBody>
      </p:sp>
      <p:sp>
        <p:nvSpPr>
          <p:cNvPr id="85" name="Google Shape;85;p13"/>
          <p:cNvSpPr txBox="1">
            <a:spLocks noGrp="1"/>
          </p:cNvSpPr>
          <p:nvPr>
            <p:ph type="subTitle" idx="1"/>
          </p:nvPr>
        </p:nvSpPr>
        <p:spPr>
          <a:xfrm>
            <a:off x="548680" y="2360712"/>
            <a:ext cx="5760640" cy="6624736"/>
          </a:xfrm>
          <a:prstGeom prst="rect">
            <a:avLst/>
          </a:prstGeom>
          <a:noFill/>
          <a:ln>
            <a:noFill/>
          </a:ln>
        </p:spPr>
        <p:txBody>
          <a:bodyPr spcFirstLastPara="1" wrap="square" lIns="91425" tIns="45700" rIns="91425" bIns="45700" anchor="t" anchorCtr="0">
            <a:noAutofit/>
          </a:bodyPr>
          <a:lstStyle/>
          <a:p>
            <a:pPr marL="0" marR="0" lvl="0" indent="0" algn="just" rtl="0">
              <a:lnSpc>
                <a:spcPct val="110000"/>
              </a:lnSpc>
              <a:spcBef>
                <a:spcPts val="0"/>
              </a:spcBef>
              <a:spcAft>
                <a:spcPts val="0"/>
              </a:spcAft>
              <a:buClr>
                <a:schemeClr val="dk1"/>
              </a:buClr>
              <a:buSzPts val="1400"/>
              <a:buFont typeface="Arial"/>
              <a:buNone/>
            </a:pPr>
            <a:r>
              <a:rPr lang="en-US" sz="1400" b="0" i="0" u="none" strike="noStrike" cap="none" dirty="0" err="1">
                <a:solidFill>
                  <a:schemeClr val="dk1"/>
                </a:solidFill>
                <a:latin typeface="Arial"/>
                <a:ea typeface="Arial"/>
                <a:cs typeface="Arial"/>
                <a:sym typeface="Arial"/>
              </a:rPr>
              <a:t>Abans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ens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presentem</a:t>
            </a:r>
            <a:r>
              <a:rPr lang="en-US" sz="1400" b="0" i="0" u="none" strike="noStrike" cap="none" dirty="0">
                <a:solidFill>
                  <a:schemeClr val="dk1"/>
                </a:solidFill>
                <a:latin typeface="Arial"/>
                <a:ea typeface="Arial"/>
                <a:cs typeface="Arial"/>
                <a:sym typeface="Arial"/>
              </a:rPr>
              <a:t>: </a:t>
            </a:r>
            <a:endParaRPr sz="1400" dirty="0"/>
          </a:p>
          <a:p>
            <a:pPr marL="0" marR="0" lvl="0" indent="0" algn="just" rtl="0">
              <a:lnSpc>
                <a:spcPct val="110000"/>
              </a:lnSpc>
              <a:spcBef>
                <a:spcPts val="800"/>
              </a:spcBef>
              <a:spcAft>
                <a:spcPts val="0"/>
              </a:spcAft>
              <a:buClr>
                <a:schemeClr val="dk1"/>
              </a:buClr>
              <a:buSzPts val="1400"/>
              <a:buFont typeface="Arial"/>
              <a:buNone/>
            </a:pPr>
            <a:r>
              <a:rPr lang="en-US" sz="1400" b="0" i="0" u="none" strike="noStrike" cap="none" dirty="0" err="1">
                <a:solidFill>
                  <a:schemeClr val="dk1"/>
                </a:solidFill>
                <a:latin typeface="Arial"/>
                <a:ea typeface="Arial"/>
                <a:cs typeface="Arial"/>
                <a:sym typeface="Arial"/>
              </a:rPr>
              <a:t>Som</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Interseccions</a:t>
            </a:r>
            <a:r>
              <a:rPr lang="en-US" sz="1400" b="0" i="0" u="none" strike="noStrike" cap="none" dirty="0">
                <a:solidFill>
                  <a:schemeClr val="dk1"/>
                </a:solidFill>
                <a:latin typeface="Arial"/>
                <a:ea typeface="Arial"/>
                <a:cs typeface="Arial"/>
                <a:sym typeface="Arial"/>
              </a:rPr>
              <a:t>, un </a:t>
            </a:r>
            <a:r>
              <a:rPr lang="en-US" sz="1400" b="0" i="0" u="none" strike="noStrike" cap="none" dirty="0" err="1">
                <a:solidFill>
                  <a:schemeClr val="dk1"/>
                </a:solidFill>
                <a:latin typeface="Arial"/>
                <a:ea typeface="Arial"/>
                <a:cs typeface="Arial"/>
                <a:sym typeface="Arial"/>
              </a:rPr>
              <a:t>programa</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impulsat</a:t>
            </a:r>
            <a:r>
              <a:rPr lang="en-US" sz="1400" b="0" i="0" u="none" strike="noStrike" cap="none" dirty="0">
                <a:solidFill>
                  <a:schemeClr val="dk1"/>
                </a:solidFill>
                <a:latin typeface="Arial"/>
                <a:ea typeface="Arial"/>
                <a:cs typeface="Arial"/>
                <a:sym typeface="Arial"/>
              </a:rPr>
              <a:t> des del 2016 per </a:t>
            </a:r>
            <a:r>
              <a:rPr lang="en-US" sz="1400" b="0" i="0" u="none" strike="noStrike" cap="none" dirty="0" err="1" smtClean="0">
                <a:solidFill>
                  <a:schemeClr val="dk1"/>
                </a:solidFill>
                <a:latin typeface="Arial"/>
                <a:ea typeface="Arial"/>
                <a:cs typeface="Arial"/>
                <a:sym typeface="Arial"/>
              </a:rPr>
              <a:t>l’Ajuntament</a:t>
            </a:r>
            <a:r>
              <a:rPr lang="en-US" sz="1400" b="0" i="0" u="none" strike="noStrike" cap="none" dirty="0" smtClean="0">
                <a:solidFill>
                  <a:schemeClr val="dk1"/>
                </a:solidFill>
                <a:latin typeface="Arial"/>
                <a:ea typeface="Arial"/>
                <a:cs typeface="Arial"/>
                <a:sym typeface="Arial"/>
              </a:rPr>
              <a:t> </a:t>
            </a:r>
            <a:r>
              <a:rPr lang="en-US" sz="1400" b="0" i="0" u="none" strike="noStrike" cap="none" dirty="0">
                <a:solidFill>
                  <a:schemeClr val="dk1"/>
                </a:solidFill>
                <a:latin typeface="Arial"/>
                <a:ea typeface="Arial"/>
                <a:cs typeface="Arial"/>
                <a:sym typeface="Arial"/>
              </a:rPr>
              <a:t>del Prat de Llobregat, </a:t>
            </a:r>
            <a:r>
              <a:rPr lang="en-US" sz="1400" b="0" i="0" u="none" strike="noStrike" cap="none" dirty="0" err="1">
                <a:solidFill>
                  <a:schemeClr val="dk1"/>
                </a:solidFill>
                <a:latin typeface="Arial"/>
                <a:ea typeface="Arial"/>
                <a:cs typeface="Arial"/>
                <a:sym typeface="Arial"/>
              </a:rPr>
              <a:t>que</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situa</a:t>
            </a:r>
            <a:r>
              <a:rPr lang="en-US" sz="1400" b="0" i="0" u="none" strike="noStrike" cap="none" dirty="0">
                <a:solidFill>
                  <a:schemeClr val="dk1"/>
                </a:solidFill>
                <a:latin typeface="Arial"/>
                <a:ea typeface="Arial"/>
                <a:cs typeface="Arial"/>
                <a:sym typeface="Arial"/>
              </a:rPr>
              <a:t> </a:t>
            </a:r>
            <a:r>
              <a:rPr lang="en-US" sz="1400" b="0" i="0" u="none" strike="noStrike" cap="none" dirty="0" err="1" smtClean="0">
                <a:solidFill>
                  <a:schemeClr val="dk1"/>
                </a:solidFill>
                <a:latin typeface="Arial"/>
                <a:ea typeface="Arial"/>
                <a:cs typeface="Arial"/>
                <a:sym typeface="Arial"/>
              </a:rPr>
              <a:t>l’educació</a:t>
            </a:r>
            <a:r>
              <a:rPr lang="en-US" sz="1400" b="0" i="0" u="none" strike="noStrike" cap="none" dirty="0" smtClean="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i</a:t>
            </a:r>
            <a:r>
              <a:rPr lang="en-US" sz="1400" b="0" i="0" u="none" strike="noStrike" cap="none" dirty="0">
                <a:solidFill>
                  <a:schemeClr val="dk1"/>
                </a:solidFill>
                <a:latin typeface="Arial"/>
                <a:ea typeface="Arial"/>
                <a:cs typeface="Arial"/>
                <a:sym typeface="Arial"/>
              </a:rPr>
              <a:t> la </a:t>
            </a:r>
            <a:r>
              <a:rPr lang="en-US" sz="1400" b="0" i="0" u="none" strike="noStrike" cap="none" dirty="0" err="1">
                <a:solidFill>
                  <a:schemeClr val="dk1"/>
                </a:solidFill>
                <a:latin typeface="Arial"/>
                <a:ea typeface="Arial"/>
                <a:cs typeface="Arial"/>
                <a:sym typeface="Arial"/>
              </a:rPr>
              <a:t>cultura</a:t>
            </a:r>
            <a:r>
              <a:rPr lang="en-US" sz="1400" b="0" i="0" u="none" strike="noStrike" cap="none" dirty="0">
                <a:solidFill>
                  <a:schemeClr val="dk1"/>
                </a:solidFill>
                <a:latin typeface="Arial"/>
                <a:ea typeface="Arial"/>
                <a:cs typeface="Arial"/>
                <a:sym typeface="Arial"/>
              </a:rPr>
              <a:t> com a </a:t>
            </a:r>
            <a:r>
              <a:rPr lang="en-US" sz="1400" b="0" i="0" u="none" strike="noStrike" cap="none" dirty="0" err="1">
                <a:solidFill>
                  <a:schemeClr val="dk1"/>
                </a:solidFill>
                <a:latin typeface="Arial"/>
                <a:ea typeface="Arial"/>
                <a:cs typeface="Arial"/>
                <a:sym typeface="Arial"/>
              </a:rPr>
              <a:t>eixos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estratègics</a:t>
            </a:r>
            <a:r>
              <a:rPr lang="en-US" sz="1400" b="0" i="0" u="none" strike="noStrike" cap="none" dirty="0">
                <a:solidFill>
                  <a:schemeClr val="dk1"/>
                </a:solidFill>
                <a:latin typeface="Arial"/>
                <a:ea typeface="Arial"/>
                <a:cs typeface="Arial"/>
                <a:sym typeface="Arial"/>
              </a:rPr>
              <a:t> de </a:t>
            </a:r>
            <a:r>
              <a:rPr lang="en-US" sz="1400" b="0" i="0" u="none" strike="noStrike" cap="none" dirty="0" err="1">
                <a:solidFill>
                  <a:schemeClr val="dk1"/>
                </a:solidFill>
                <a:latin typeface="Arial"/>
                <a:ea typeface="Arial"/>
                <a:cs typeface="Arial"/>
                <a:sym typeface="Arial"/>
              </a:rPr>
              <a:t>ciutat</a:t>
            </a:r>
            <a:r>
              <a:rPr lang="en-US" sz="1400" b="0" i="0" u="none" strike="noStrike" cap="none" dirty="0">
                <a:solidFill>
                  <a:schemeClr val="dk1"/>
                </a:solidFill>
                <a:latin typeface="Arial"/>
                <a:ea typeface="Arial"/>
                <a:cs typeface="Arial"/>
                <a:sym typeface="Arial"/>
              </a:rPr>
              <a:t>, motors de </a:t>
            </a:r>
            <a:r>
              <a:rPr lang="en-US" sz="1400" b="0" i="0" u="none" strike="noStrike" cap="none" dirty="0" err="1">
                <a:solidFill>
                  <a:schemeClr val="dk1"/>
                </a:solidFill>
                <a:latin typeface="Arial"/>
                <a:ea typeface="Arial"/>
                <a:cs typeface="Arial"/>
                <a:sym typeface="Arial"/>
              </a:rPr>
              <a:t>transformació</a:t>
            </a:r>
            <a:r>
              <a:rPr lang="en-US" sz="1400" b="0" i="0" u="none" strike="noStrike" cap="none" dirty="0">
                <a:solidFill>
                  <a:schemeClr val="dk1"/>
                </a:solidFill>
                <a:latin typeface="Arial"/>
                <a:ea typeface="Arial"/>
                <a:cs typeface="Arial"/>
                <a:sym typeface="Arial"/>
              </a:rPr>
              <a:t> social. </a:t>
            </a:r>
            <a:endParaRPr sz="1400" dirty="0"/>
          </a:p>
          <a:p>
            <a:pPr marL="0" marR="0" lvl="0" indent="0" algn="just" rtl="0">
              <a:lnSpc>
                <a:spcPct val="110000"/>
              </a:lnSpc>
              <a:spcBef>
                <a:spcPts val="1800"/>
              </a:spcBef>
              <a:spcAft>
                <a:spcPts val="0"/>
              </a:spcAft>
              <a:buClr>
                <a:schemeClr val="dk1"/>
              </a:buClr>
              <a:buSzPts val="1400"/>
              <a:buFont typeface="Arial"/>
              <a:buNone/>
            </a:pPr>
            <a:r>
              <a:rPr lang="en-US" sz="1400" b="1" i="0" u="none" strike="noStrike" cap="none" dirty="0" err="1">
                <a:solidFill>
                  <a:schemeClr val="dk1"/>
                </a:solidFill>
                <a:latin typeface="Arial"/>
                <a:ea typeface="Arial"/>
                <a:cs typeface="Arial"/>
                <a:sym typeface="Arial"/>
              </a:rPr>
              <a:t>Tenim</a:t>
            </a:r>
            <a:r>
              <a:rPr lang="en-US" sz="1400" b="1" i="0" u="none" strike="noStrike" cap="none" dirty="0">
                <a:solidFill>
                  <a:schemeClr val="dk1"/>
                </a:solidFill>
                <a:latin typeface="Arial"/>
                <a:ea typeface="Arial"/>
                <a:cs typeface="Arial"/>
                <a:sym typeface="Arial"/>
              </a:rPr>
              <a:t> el </a:t>
            </a:r>
            <a:r>
              <a:rPr lang="en-US" sz="1400" b="1" i="0" u="none" strike="noStrike" cap="none" dirty="0" err="1">
                <a:solidFill>
                  <a:schemeClr val="dk1"/>
                </a:solidFill>
                <a:latin typeface="Arial"/>
                <a:ea typeface="Arial"/>
                <a:cs typeface="Arial"/>
                <a:sym typeface="Arial"/>
              </a:rPr>
              <a:t>repte</a:t>
            </a:r>
            <a:r>
              <a:rPr lang="en-US" sz="1400" b="1" i="0" u="none" strike="noStrike" cap="none" dirty="0">
                <a:solidFill>
                  <a:schemeClr val="dk1"/>
                </a:solidFill>
                <a:latin typeface="Arial"/>
                <a:ea typeface="Arial"/>
                <a:cs typeface="Arial"/>
                <a:sym typeface="Arial"/>
              </a:rPr>
              <a:t> de </a:t>
            </a:r>
            <a:r>
              <a:rPr lang="en-US" sz="1400" b="1" i="0" u="none" strike="noStrike" cap="none" dirty="0" err="1">
                <a:solidFill>
                  <a:schemeClr val="dk1"/>
                </a:solidFill>
                <a:latin typeface="Arial"/>
                <a:ea typeface="Arial"/>
                <a:cs typeface="Arial"/>
                <a:sym typeface="Arial"/>
              </a:rPr>
              <a:t>millorar</a:t>
            </a:r>
            <a:r>
              <a:rPr lang="en-US" sz="1400" b="1" i="0" u="none" strike="noStrike" cap="none" dirty="0">
                <a:solidFill>
                  <a:schemeClr val="dk1"/>
                </a:solidFill>
                <a:latin typeface="Arial"/>
                <a:ea typeface="Arial"/>
                <a:cs typeface="Arial"/>
                <a:sym typeface="Arial"/>
              </a:rPr>
              <a:t> la </a:t>
            </a:r>
            <a:r>
              <a:rPr lang="en-US" sz="1400" b="1" i="0" u="none" strike="noStrike" cap="none" dirty="0" err="1">
                <a:solidFill>
                  <a:schemeClr val="dk1"/>
                </a:solidFill>
                <a:latin typeface="Arial"/>
                <a:ea typeface="Arial"/>
                <a:cs typeface="Arial"/>
                <a:sym typeface="Arial"/>
              </a:rPr>
              <a:t>qualitat</a:t>
            </a:r>
            <a:r>
              <a:rPr lang="en-US" sz="1400" b="1" i="0" u="none" strike="noStrike" cap="none" dirty="0">
                <a:solidFill>
                  <a:schemeClr val="dk1"/>
                </a:solidFill>
                <a:latin typeface="Arial"/>
                <a:ea typeface="Arial"/>
                <a:cs typeface="Arial"/>
                <a:sym typeface="Arial"/>
              </a:rPr>
              <a:t> de </a:t>
            </a:r>
            <a:r>
              <a:rPr lang="en-US" sz="1400" b="1" i="0" u="none" strike="noStrike" cap="none" dirty="0" err="1">
                <a:solidFill>
                  <a:schemeClr val="dk1"/>
                </a:solidFill>
                <a:latin typeface="Arial"/>
                <a:ea typeface="Arial"/>
                <a:cs typeface="Arial"/>
                <a:sym typeface="Arial"/>
              </a:rPr>
              <a:t>vida</a:t>
            </a:r>
            <a:r>
              <a:rPr lang="en-US" sz="1400" b="1" i="0" u="none" strike="noStrike" cap="none" dirty="0">
                <a:solidFill>
                  <a:schemeClr val="dk1"/>
                </a:solidFill>
                <a:latin typeface="Arial"/>
                <a:ea typeface="Arial"/>
                <a:cs typeface="Arial"/>
                <a:sym typeface="Arial"/>
              </a:rPr>
              <a:t> de la </a:t>
            </a:r>
            <a:r>
              <a:rPr lang="en-US" sz="1400" b="1" i="0" u="none" strike="noStrike" cap="none" dirty="0" err="1">
                <a:solidFill>
                  <a:schemeClr val="dk1"/>
                </a:solidFill>
                <a:latin typeface="Arial"/>
                <a:ea typeface="Arial"/>
                <a:cs typeface="Arial"/>
                <a:sym typeface="Arial"/>
              </a:rPr>
              <a:t>ciutadania</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afavorint</a:t>
            </a:r>
            <a:r>
              <a:rPr lang="en-US" sz="1400" b="0" i="0" u="none" strike="noStrike" cap="none" dirty="0">
                <a:solidFill>
                  <a:schemeClr val="dk1"/>
                </a:solidFill>
                <a:latin typeface="Arial"/>
                <a:ea typeface="Arial"/>
                <a:cs typeface="Arial"/>
                <a:sym typeface="Arial"/>
              </a:rPr>
              <a:t> el </a:t>
            </a:r>
            <a:r>
              <a:rPr lang="en-US" sz="1400" b="0" i="0" u="none" strike="noStrike" cap="none" dirty="0" err="1">
                <a:solidFill>
                  <a:schemeClr val="dk1"/>
                </a:solidFill>
                <a:latin typeface="Arial"/>
                <a:ea typeface="Arial"/>
                <a:cs typeface="Arial"/>
                <a:sym typeface="Arial"/>
              </a:rPr>
              <a:t>desenvolupament</a:t>
            </a:r>
            <a:r>
              <a:rPr lang="en-US" sz="1400" b="0" i="0" u="none" strike="noStrike" cap="none" dirty="0">
                <a:solidFill>
                  <a:schemeClr val="dk1"/>
                </a:solidFill>
                <a:latin typeface="Arial"/>
                <a:ea typeface="Arial"/>
                <a:cs typeface="Arial"/>
                <a:sym typeface="Arial"/>
              </a:rPr>
              <a:t> cultural </a:t>
            </a:r>
            <a:r>
              <a:rPr lang="en-US" sz="1400" b="0" i="0" u="none" strike="noStrike" cap="none" dirty="0" err="1">
                <a:solidFill>
                  <a:schemeClr val="dk1"/>
                </a:solidFill>
                <a:latin typeface="Arial"/>
                <a:ea typeface="Arial"/>
                <a:cs typeface="Arial"/>
                <a:sym typeface="Arial"/>
              </a:rPr>
              <a:t>i</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artístic</a:t>
            </a:r>
            <a:r>
              <a:rPr lang="en-US" sz="1400" b="0" i="0" u="none" strike="noStrike" cap="none" dirty="0">
                <a:solidFill>
                  <a:schemeClr val="dk1"/>
                </a:solidFill>
                <a:latin typeface="Arial"/>
                <a:ea typeface="Arial"/>
                <a:cs typeface="Arial"/>
                <a:sym typeface="Arial"/>
              </a:rPr>
              <a:t> de les </a:t>
            </a:r>
            <a:r>
              <a:rPr lang="en-US" sz="1400" b="0" i="0" u="none" strike="noStrike" cap="none" dirty="0" err="1">
                <a:solidFill>
                  <a:schemeClr val="dk1"/>
                </a:solidFill>
                <a:latin typeface="Arial"/>
                <a:ea typeface="Arial"/>
                <a:cs typeface="Arial"/>
                <a:sym typeface="Arial"/>
              </a:rPr>
              <a:t>persones</a:t>
            </a:r>
            <a:r>
              <a:rPr lang="en-US" sz="1400" b="0" i="0" u="none" strike="noStrike" cap="none" dirty="0">
                <a:solidFill>
                  <a:schemeClr val="dk1"/>
                </a:solidFill>
                <a:latin typeface="Arial"/>
                <a:ea typeface="Arial"/>
                <a:cs typeface="Arial"/>
                <a:sym typeface="Arial"/>
              </a:rPr>
              <a:t> al </a:t>
            </a:r>
            <a:r>
              <a:rPr lang="en-US" sz="1400" b="0" i="0" u="none" strike="noStrike" cap="none" dirty="0" err="1">
                <a:solidFill>
                  <a:schemeClr val="dk1"/>
                </a:solidFill>
                <a:latin typeface="Arial"/>
                <a:ea typeface="Arial"/>
                <a:cs typeface="Arial"/>
                <a:sym typeface="Arial"/>
              </a:rPr>
              <a:t>llarg</a:t>
            </a:r>
            <a:r>
              <a:rPr lang="en-US" sz="1400" b="0" i="0" u="none" strike="noStrike" cap="none" dirty="0">
                <a:solidFill>
                  <a:schemeClr val="dk1"/>
                </a:solidFill>
                <a:latin typeface="Arial"/>
                <a:ea typeface="Arial"/>
                <a:cs typeface="Arial"/>
                <a:sym typeface="Arial"/>
              </a:rPr>
              <a:t> de la </a:t>
            </a:r>
            <a:r>
              <a:rPr lang="en-US" sz="1400" b="0" i="0" u="none" strike="noStrike" cap="none" dirty="0" err="1" smtClean="0">
                <a:solidFill>
                  <a:schemeClr val="dk1"/>
                </a:solidFill>
                <a:latin typeface="Arial"/>
                <a:ea typeface="Arial"/>
                <a:cs typeface="Arial"/>
                <a:sym typeface="Arial"/>
              </a:rPr>
              <a:t>vida</a:t>
            </a:r>
            <a:r>
              <a:rPr lang="en-US" sz="1400" b="0" i="0" u="none" strike="noStrike" cap="none" dirty="0" smtClean="0">
                <a:solidFill>
                  <a:schemeClr val="dk1"/>
                </a:solidFill>
                <a:latin typeface="Arial"/>
                <a:ea typeface="Arial"/>
                <a:cs typeface="Arial"/>
                <a:sym typeface="Arial"/>
              </a:rPr>
              <a:t>, </a:t>
            </a:r>
            <a:r>
              <a:rPr lang="en-US" sz="1400" b="0" i="0" u="none" strike="noStrike" cap="none" dirty="0">
                <a:solidFill>
                  <a:schemeClr val="dk1"/>
                </a:solidFill>
                <a:latin typeface="Arial"/>
                <a:ea typeface="Arial"/>
                <a:cs typeface="Arial"/>
                <a:sym typeface="Arial"/>
              </a:rPr>
              <a:t>formant </a:t>
            </a:r>
            <a:r>
              <a:rPr lang="en-US" sz="1400" b="0" i="0" u="none" strike="noStrike" cap="none" dirty="0" err="1">
                <a:solidFill>
                  <a:schemeClr val="dk1"/>
                </a:solidFill>
                <a:latin typeface="Arial"/>
                <a:ea typeface="Arial"/>
                <a:cs typeface="Arial"/>
                <a:sym typeface="Arial"/>
              </a:rPr>
              <a:t>persones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amb</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capacitat</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crítica</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amb</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una</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mirada</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oberta</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amb</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interessos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culturals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i</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facilitant</a:t>
            </a:r>
            <a:r>
              <a:rPr lang="en-US" sz="1400" b="0" i="0" u="none" strike="noStrike" cap="none" dirty="0">
                <a:solidFill>
                  <a:schemeClr val="dk1"/>
                </a:solidFill>
                <a:latin typeface="Arial"/>
                <a:ea typeface="Arial"/>
                <a:cs typeface="Arial"/>
                <a:sym typeface="Arial"/>
              </a:rPr>
              <a:t> les </a:t>
            </a:r>
            <a:r>
              <a:rPr lang="en-US" sz="1400" b="0" i="0" u="none" strike="noStrike" cap="none" dirty="0" err="1">
                <a:solidFill>
                  <a:schemeClr val="dk1"/>
                </a:solidFill>
                <a:latin typeface="Arial"/>
                <a:ea typeface="Arial"/>
                <a:cs typeface="Arial"/>
                <a:sym typeface="Arial"/>
              </a:rPr>
              <a:t>pràctiques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culturals</a:t>
            </a:r>
            <a:r>
              <a:rPr lang="en-US" sz="1400" b="0" i="0" u="none" strike="noStrike" cap="none" dirty="0">
                <a:solidFill>
                  <a:schemeClr val="dk1"/>
                </a:solidFill>
                <a:latin typeface="Arial"/>
                <a:ea typeface="Arial"/>
                <a:cs typeface="Arial"/>
                <a:sym typeface="Arial"/>
              </a:rPr>
              <a:t>. </a:t>
            </a:r>
            <a:endParaRPr sz="1400" dirty="0"/>
          </a:p>
          <a:p>
            <a:pPr marL="0" marR="0" lvl="0" indent="0" algn="just" rtl="0">
              <a:lnSpc>
                <a:spcPct val="110000"/>
              </a:lnSpc>
              <a:spcBef>
                <a:spcPts val="1800"/>
              </a:spcBef>
              <a:spcAft>
                <a:spcPts val="0"/>
              </a:spcAft>
              <a:buClr>
                <a:schemeClr val="dk1"/>
              </a:buClr>
              <a:buSzPts val="1400"/>
              <a:buFont typeface="Arial"/>
              <a:buNone/>
            </a:pPr>
            <a:r>
              <a:rPr lang="en-US" sz="1400" b="1" i="0" u="none" strike="noStrike" cap="none" dirty="0" err="1">
                <a:solidFill>
                  <a:schemeClr val="dk1"/>
                </a:solidFill>
                <a:latin typeface="Arial"/>
                <a:ea typeface="Arial"/>
                <a:cs typeface="Arial"/>
                <a:sym typeface="Arial"/>
              </a:rPr>
              <a:t>Posem</a:t>
            </a:r>
            <a:r>
              <a:rPr lang="en-US" sz="1400" b="1" i="0" u="none" strike="noStrike" cap="none" dirty="0">
                <a:solidFill>
                  <a:schemeClr val="dk1"/>
                </a:solidFill>
                <a:latin typeface="Arial"/>
                <a:ea typeface="Arial"/>
                <a:cs typeface="Arial"/>
                <a:sym typeface="Arial"/>
              </a:rPr>
              <a:t> les </a:t>
            </a:r>
            <a:r>
              <a:rPr lang="en-US" sz="1400" b="1" i="0" u="none" strike="noStrike" cap="none" dirty="0" err="1">
                <a:solidFill>
                  <a:schemeClr val="dk1"/>
                </a:solidFill>
                <a:latin typeface="Arial"/>
                <a:ea typeface="Arial"/>
                <a:cs typeface="Arial"/>
                <a:sym typeface="Arial"/>
              </a:rPr>
              <a:t>condicions</a:t>
            </a:r>
            <a:r>
              <a:rPr lang="en-US" sz="1400" b="1" i="0" u="none" strike="noStrike" cap="none" dirty="0">
                <a:solidFill>
                  <a:schemeClr val="dk1"/>
                </a:solidFill>
                <a:latin typeface="Arial"/>
                <a:ea typeface="Arial"/>
                <a:cs typeface="Arial"/>
                <a:sym typeface="Arial"/>
              </a:rPr>
              <a:t> per </a:t>
            </a:r>
            <a:r>
              <a:rPr lang="en-US" sz="1400" b="1" i="0" u="none" strike="noStrike" cap="none" dirty="0" err="1">
                <a:solidFill>
                  <a:schemeClr val="dk1"/>
                </a:solidFill>
                <a:latin typeface="Arial"/>
                <a:ea typeface="Arial"/>
                <a:cs typeface="Arial"/>
                <a:sym typeface="Arial"/>
              </a:rPr>
              <a:t>teixir</a:t>
            </a:r>
            <a:r>
              <a:rPr lang="en-US" sz="1400" b="1" i="0" u="none" strike="noStrike" cap="none" dirty="0">
                <a:solidFill>
                  <a:schemeClr val="dk1"/>
                </a:solidFill>
                <a:latin typeface="Arial"/>
                <a:ea typeface="Arial"/>
                <a:cs typeface="Arial"/>
                <a:sym typeface="Arial"/>
              </a:rPr>
              <a:t> un </a:t>
            </a:r>
            <a:r>
              <a:rPr lang="en-US" sz="1400" b="1" i="0" u="none" strike="noStrike" cap="none" dirty="0" err="1">
                <a:solidFill>
                  <a:schemeClr val="dk1"/>
                </a:solidFill>
                <a:latin typeface="Arial"/>
                <a:ea typeface="Arial"/>
                <a:cs typeface="Arial"/>
                <a:sym typeface="Arial"/>
              </a:rPr>
              <a:t>projecte</a:t>
            </a:r>
            <a:r>
              <a:rPr lang="en-US" sz="1400" b="1" i="0" u="none" strike="noStrike" cap="none" dirty="0">
                <a:solidFill>
                  <a:schemeClr val="dk1"/>
                </a:solidFill>
                <a:latin typeface="Arial"/>
                <a:ea typeface="Arial"/>
                <a:cs typeface="Arial"/>
                <a:sym typeface="Arial"/>
              </a:rPr>
              <a:t> </a:t>
            </a:r>
            <a:r>
              <a:rPr lang="en-US" sz="1400" b="1" i="0" u="none" strike="noStrike" cap="none" dirty="0" err="1">
                <a:solidFill>
                  <a:schemeClr val="dk1"/>
                </a:solidFill>
                <a:latin typeface="Arial"/>
                <a:ea typeface="Arial"/>
                <a:cs typeface="Arial"/>
                <a:sym typeface="Arial"/>
              </a:rPr>
              <a:t>educatiu</a:t>
            </a:r>
            <a:r>
              <a:rPr lang="en-US" sz="1400" b="1" i="0" u="none" strike="noStrike" cap="none" dirty="0">
                <a:solidFill>
                  <a:schemeClr val="dk1"/>
                </a:solidFill>
                <a:latin typeface="Arial"/>
                <a:ea typeface="Arial"/>
                <a:cs typeface="Arial"/>
                <a:sym typeface="Arial"/>
              </a:rPr>
              <a:t> global de </a:t>
            </a:r>
            <a:r>
              <a:rPr lang="en-US" sz="1400" b="1" i="0" u="none" strike="noStrike" cap="none" dirty="0" err="1">
                <a:solidFill>
                  <a:schemeClr val="dk1"/>
                </a:solidFill>
                <a:latin typeface="Arial"/>
                <a:ea typeface="Arial"/>
                <a:cs typeface="Arial"/>
                <a:sym typeface="Arial"/>
              </a:rPr>
              <a:t>ciutat</a:t>
            </a:r>
            <a:r>
              <a:rPr lang="en-US" sz="1400" b="1"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que</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generi</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contextos</a:t>
            </a:r>
            <a:r>
              <a:rPr lang="en-US" sz="1400" b="0" i="0" u="none" strike="noStrike" cap="none" dirty="0">
                <a:solidFill>
                  <a:schemeClr val="dk1"/>
                </a:solidFill>
                <a:latin typeface="Arial"/>
                <a:ea typeface="Arial"/>
                <a:cs typeface="Arial"/>
                <a:sym typeface="Arial"/>
              </a:rPr>
              <a:t> d’ </a:t>
            </a:r>
            <a:r>
              <a:rPr lang="en-US" sz="1400" b="0" i="0" u="none" strike="noStrike" cap="none" dirty="0" err="1">
                <a:solidFill>
                  <a:schemeClr val="dk1"/>
                </a:solidFill>
                <a:latin typeface="Arial"/>
                <a:ea typeface="Arial"/>
                <a:cs typeface="Arial"/>
                <a:sym typeface="Arial"/>
              </a:rPr>
              <a:t>aprenentatge</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amb</a:t>
            </a:r>
            <a:r>
              <a:rPr lang="en-US" sz="1400" b="0" i="0" u="none" strike="noStrike" cap="none" dirty="0">
                <a:solidFill>
                  <a:schemeClr val="dk1"/>
                </a:solidFill>
                <a:latin typeface="Arial"/>
                <a:ea typeface="Arial"/>
                <a:cs typeface="Arial"/>
                <a:sym typeface="Arial"/>
              </a:rPr>
              <a:t> la </a:t>
            </a:r>
            <a:r>
              <a:rPr lang="en-US" sz="1400" b="0" i="0" u="none" strike="noStrike" cap="none" dirty="0" err="1">
                <a:solidFill>
                  <a:schemeClr val="dk1"/>
                </a:solidFill>
                <a:latin typeface="Arial"/>
                <a:ea typeface="Arial"/>
                <a:cs typeface="Arial"/>
                <a:sym typeface="Arial"/>
              </a:rPr>
              <a:t>corresponsabilitat</a:t>
            </a:r>
            <a:r>
              <a:rPr lang="en-US" sz="1400" b="0" i="0" u="none" strike="noStrike" cap="none" dirty="0">
                <a:solidFill>
                  <a:schemeClr val="dk1"/>
                </a:solidFill>
                <a:latin typeface="Arial"/>
                <a:ea typeface="Arial"/>
                <a:cs typeface="Arial"/>
                <a:sym typeface="Arial"/>
              </a:rPr>
              <a:t> entre </a:t>
            </a:r>
            <a:r>
              <a:rPr lang="en-US" sz="1400" b="0" i="0" u="none" strike="noStrike" cap="none" dirty="0" err="1">
                <a:solidFill>
                  <a:schemeClr val="dk1"/>
                </a:solidFill>
                <a:latin typeface="Arial"/>
                <a:ea typeface="Arial"/>
                <a:cs typeface="Arial"/>
                <a:sym typeface="Arial"/>
              </a:rPr>
              <a:t>els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diferents</a:t>
            </a:r>
            <a:r>
              <a:rPr lang="en-US" sz="1400" b="0" i="0" u="none" strike="noStrike" cap="none" dirty="0">
                <a:solidFill>
                  <a:schemeClr val="dk1"/>
                </a:solidFill>
                <a:latin typeface="Arial"/>
                <a:ea typeface="Arial"/>
                <a:cs typeface="Arial"/>
                <a:sym typeface="Arial"/>
              </a:rPr>
              <a:t> agents </a:t>
            </a:r>
            <a:r>
              <a:rPr lang="en-US" sz="1400" b="0" i="0" u="none" strike="noStrike" cap="none" dirty="0" err="1">
                <a:solidFill>
                  <a:schemeClr val="dk1"/>
                </a:solidFill>
                <a:latin typeface="Arial"/>
                <a:ea typeface="Arial"/>
                <a:cs typeface="Arial"/>
                <a:sym typeface="Arial"/>
              </a:rPr>
              <a:t>educatius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i</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culturals</a:t>
            </a:r>
            <a:r>
              <a:rPr lang="en-US" sz="1400" b="0" i="0" u="none" strike="noStrike" cap="none" dirty="0">
                <a:solidFill>
                  <a:schemeClr val="dk1"/>
                </a:solidFill>
                <a:latin typeface="Arial"/>
                <a:ea typeface="Arial"/>
                <a:cs typeface="Arial"/>
                <a:sym typeface="Arial"/>
              </a:rPr>
              <a:t> de la </a:t>
            </a:r>
            <a:r>
              <a:rPr lang="en-US" sz="1400" b="0" i="0" u="none" strike="noStrike" cap="none" dirty="0" err="1">
                <a:solidFill>
                  <a:schemeClr val="dk1"/>
                </a:solidFill>
                <a:latin typeface="Arial"/>
                <a:ea typeface="Arial"/>
                <a:cs typeface="Arial"/>
                <a:sym typeface="Arial"/>
              </a:rPr>
              <a:t>ciutat</a:t>
            </a:r>
            <a:r>
              <a:rPr lang="en-US" sz="1400" b="0" i="0" u="none" strike="noStrike" cap="none" dirty="0">
                <a:solidFill>
                  <a:schemeClr val="dk1"/>
                </a:solidFill>
                <a:latin typeface="Arial"/>
                <a:ea typeface="Arial"/>
                <a:cs typeface="Arial"/>
                <a:sym typeface="Arial"/>
              </a:rPr>
              <a:t>. </a:t>
            </a:r>
            <a:endParaRPr sz="1400" dirty="0"/>
          </a:p>
          <a:p>
            <a:pPr marL="0" marR="0" lvl="0" indent="0" algn="just" rtl="0">
              <a:lnSpc>
                <a:spcPct val="110000"/>
              </a:lnSpc>
              <a:spcBef>
                <a:spcPts val="1800"/>
              </a:spcBef>
              <a:spcAft>
                <a:spcPts val="0"/>
              </a:spcAft>
              <a:buClr>
                <a:schemeClr val="dk1"/>
              </a:buClr>
              <a:buSzPts val="1400"/>
              <a:buFont typeface="Arial"/>
              <a:buNone/>
            </a:pPr>
            <a:r>
              <a:rPr lang="en-US" sz="1400" b="1" i="0" u="none" strike="noStrike" cap="none" dirty="0" err="1">
                <a:solidFill>
                  <a:schemeClr val="dk1"/>
                </a:solidFill>
                <a:latin typeface="Arial"/>
                <a:ea typeface="Arial"/>
                <a:cs typeface="Arial"/>
                <a:sym typeface="Arial"/>
              </a:rPr>
              <a:t>Obrim</a:t>
            </a:r>
            <a:r>
              <a:rPr lang="en-US" sz="1400" b="1" i="0" u="none" strike="noStrike" cap="none" dirty="0">
                <a:solidFill>
                  <a:schemeClr val="dk1"/>
                </a:solidFill>
                <a:latin typeface="Arial"/>
                <a:ea typeface="Arial"/>
                <a:cs typeface="Arial"/>
                <a:sym typeface="Arial"/>
              </a:rPr>
              <a:t> nous </a:t>
            </a:r>
            <a:r>
              <a:rPr lang="en-US" sz="1400" b="1" i="0" u="none" strike="noStrike" cap="none" dirty="0" err="1">
                <a:solidFill>
                  <a:schemeClr val="dk1"/>
                </a:solidFill>
                <a:latin typeface="Arial"/>
                <a:ea typeface="Arial"/>
                <a:cs typeface="Arial"/>
                <a:sym typeface="Arial"/>
              </a:rPr>
              <a:t>espais</a:t>
            </a:r>
            <a:r>
              <a:rPr lang="en-US" sz="1400" b="1" i="0" u="none" strike="noStrike" cap="none" dirty="0">
                <a:solidFill>
                  <a:schemeClr val="dk1"/>
                </a:solidFill>
                <a:latin typeface="Arial"/>
                <a:ea typeface="Arial"/>
                <a:cs typeface="Arial"/>
                <a:sym typeface="Arial"/>
              </a:rPr>
              <a:t> de </a:t>
            </a:r>
            <a:r>
              <a:rPr lang="en-US" sz="1400" b="1" i="0" u="none" strike="noStrike" cap="none" dirty="0" err="1">
                <a:solidFill>
                  <a:schemeClr val="dk1"/>
                </a:solidFill>
                <a:latin typeface="Arial"/>
                <a:ea typeface="Arial"/>
                <a:cs typeface="Arial"/>
                <a:sym typeface="Arial"/>
              </a:rPr>
              <a:t>coneixença</a:t>
            </a:r>
            <a:r>
              <a:rPr lang="en-US" sz="1400" b="1" i="0" u="none" strike="noStrike" cap="none" dirty="0">
                <a:solidFill>
                  <a:schemeClr val="dk1"/>
                </a:solidFill>
                <a:latin typeface="Arial"/>
                <a:ea typeface="Arial"/>
                <a:cs typeface="Arial"/>
                <a:sym typeface="Arial"/>
              </a:rPr>
              <a:t>, </a:t>
            </a:r>
            <a:r>
              <a:rPr lang="en-US" sz="1400" b="1" i="0" u="none" strike="noStrike" cap="none" dirty="0" err="1">
                <a:solidFill>
                  <a:schemeClr val="dk1"/>
                </a:solidFill>
                <a:latin typeface="Arial"/>
                <a:ea typeface="Arial"/>
                <a:cs typeface="Arial"/>
                <a:sym typeface="Arial"/>
              </a:rPr>
              <a:t>relació</a:t>
            </a:r>
            <a:r>
              <a:rPr lang="en-US" sz="1400" b="1" i="0" u="none" strike="noStrike" cap="none" dirty="0">
                <a:solidFill>
                  <a:schemeClr val="dk1"/>
                </a:solidFill>
                <a:latin typeface="Arial"/>
                <a:ea typeface="Arial"/>
                <a:cs typeface="Arial"/>
                <a:sym typeface="Arial"/>
              </a:rPr>
              <a:t> </a:t>
            </a:r>
            <a:r>
              <a:rPr lang="en-US" sz="1400" b="1" i="0" u="none" strike="noStrike" cap="none" dirty="0" err="1">
                <a:solidFill>
                  <a:schemeClr val="dk1"/>
                </a:solidFill>
                <a:latin typeface="Arial"/>
                <a:ea typeface="Arial"/>
                <a:cs typeface="Arial"/>
                <a:sym typeface="Arial"/>
              </a:rPr>
              <a:t>i</a:t>
            </a:r>
            <a:r>
              <a:rPr lang="en-US" sz="1400" b="1" i="0" u="none" strike="noStrike" cap="none" dirty="0">
                <a:solidFill>
                  <a:schemeClr val="dk1"/>
                </a:solidFill>
                <a:latin typeface="Arial"/>
                <a:ea typeface="Arial"/>
                <a:cs typeface="Arial"/>
                <a:sym typeface="Arial"/>
              </a:rPr>
              <a:t> </a:t>
            </a:r>
            <a:r>
              <a:rPr lang="en-US" sz="1400" b="1" i="0" u="none" strike="noStrike" cap="none" dirty="0" err="1">
                <a:solidFill>
                  <a:schemeClr val="dk1"/>
                </a:solidFill>
                <a:latin typeface="Arial"/>
                <a:ea typeface="Arial"/>
                <a:cs typeface="Arial"/>
                <a:sym typeface="Arial"/>
              </a:rPr>
              <a:t>treball</a:t>
            </a:r>
            <a:r>
              <a:rPr lang="en-US" sz="1400" b="1" i="0" u="none" strike="noStrike" cap="none" dirty="0">
                <a:solidFill>
                  <a:schemeClr val="dk1"/>
                </a:solidFill>
                <a:latin typeface="Arial"/>
                <a:ea typeface="Arial"/>
                <a:cs typeface="Arial"/>
                <a:sym typeface="Arial"/>
              </a:rPr>
              <a:t> </a:t>
            </a:r>
            <a:r>
              <a:rPr lang="en-US" sz="1400" b="1" i="0" u="none" strike="noStrike" cap="none" dirty="0" err="1">
                <a:solidFill>
                  <a:schemeClr val="dk1"/>
                </a:solidFill>
                <a:latin typeface="Arial"/>
                <a:ea typeface="Arial"/>
                <a:cs typeface="Arial"/>
                <a:sym typeface="Arial"/>
              </a:rPr>
              <a:t>col·laboratiu</a:t>
            </a:r>
            <a:r>
              <a:rPr lang="en-US" sz="1400" b="1" i="0" u="none" strike="noStrike" cap="none" dirty="0">
                <a:solidFill>
                  <a:schemeClr val="dk1"/>
                </a:solidFill>
                <a:latin typeface="Arial"/>
                <a:ea typeface="Arial"/>
                <a:cs typeface="Arial"/>
                <a:sym typeface="Arial"/>
              </a:rPr>
              <a:t> entre  les </a:t>
            </a:r>
            <a:r>
              <a:rPr lang="en-US" sz="1400" b="1" i="0" u="none" strike="noStrike" cap="none" dirty="0" err="1">
                <a:solidFill>
                  <a:schemeClr val="dk1"/>
                </a:solidFill>
                <a:latin typeface="Arial"/>
                <a:ea typeface="Arial"/>
                <a:cs typeface="Arial"/>
                <a:sym typeface="Arial"/>
              </a:rPr>
              <a:t>persones</a:t>
            </a:r>
            <a:r>
              <a:rPr lang="en-US" sz="1400" b="1"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que</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formen</a:t>
            </a:r>
            <a:r>
              <a:rPr lang="en-US" sz="1400" b="0" i="0" u="none" strike="noStrike" cap="none" dirty="0">
                <a:solidFill>
                  <a:schemeClr val="dk1"/>
                </a:solidFill>
                <a:latin typeface="Arial"/>
                <a:ea typeface="Arial"/>
                <a:cs typeface="Arial"/>
                <a:sym typeface="Arial"/>
              </a:rPr>
              <a:t> part de la </a:t>
            </a:r>
            <a:r>
              <a:rPr lang="en-US" sz="1400" b="0" i="0" u="none" strike="noStrike" cap="none" dirty="0" err="1">
                <a:solidFill>
                  <a:schemeClr val="dk1"/>
                </a:solidFill>
                <a:latin typeface="Arial"/>
                <a:ea typeface="Arial"/>
                <a:cs typeface="Arial"/>
                <a:sym typeface="Arial"/>
              </a:rPr>
              <a:t>xarxa</a:t>
            </a:r>
            <a:r>
              <a:rPr lang="en-US" sz="1400" b="0" i="0" u="none" strike="noStrike" cap="none" dirty="0">
                <a:solidFill>
                  <a:schemeClr val="dk1"/>
                </a:solidFill>
                <a:latin typeface="Arial"/>
                <a:ea typeface="Arial"/>
                <a:cs typeface="Arial"/>
                <a:sym typeface="Arial"/>
              </a:rPr>
              <a:t> d’ </a:t>
            </a:r>
            <a:r>
              <a:rPr lang="en-US" sz="1400" b="0" i="0" u="none" strike="noStrike" cap="none" dirty="0" err="1">
                <a:solidFill>
                  <a:schemeClr val="dk1"/>
                </a:solidFill>
                <a:latin typeface="Arial"/>
                <a:ea typeface="Arial"/>
                <a:cs typeface="Arial"/>
                <a:sym typeface="Arial"/>
              </a:rPr>
              <a:t>equipaments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i</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serveis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educatius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i</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culturals</a:t>
            </a:r>
            <a:r>
              <a:rPr lang="en-US" sz="1400" b="0" i="0" u="none" strike="noStrike" cap="none" dirty="0">
                <a:solidFill>
                  <a:schemeClr val="dk1"/>
                </a:solidFill>
                <a:latin typeface="Arial"/>
                <a:ea typeface="Arial"/>
                <a:cs typeface="Arial"/>
                <a:sym typeface="Arial"/>
              </a:rPr>
              <a:t> de la </a:t>
            </a:r>
            <a:r>
              <a:rPr lang="en-US" sz="1400" b="0" i="0" u="none" strike="noStrike" cap="none" dirty="0" err="1">
                <a:solidFill>
                  <a:schemeClr val="dk1"/>
                </a:solidFill>
                <a:latin typeface="Arial"/>
                <a:ea typeface="Arial"/>
                <a:cs typeface="Arial"/>
                <a:sym typeface="Arial"/>
              </a:rPr>
              <a:t>ciutat</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Aquesta</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intersecció</a:t>
            </a:r>
            <a:r>
              <a:rPr lang="en-US" sz="1400" b="0" i="0" u="none" strike="noStrike" cap="none" dirty="0">
                <a:solidFill>
                  <a:schemeClr val="dk1"/>
                </a:solidFill>
                <a:latin typeface="Arial"/>
                <a:ea typeface="Arial"/>
                <a:cs typeface="Arial"/>
                <a:sym typeface="Arial"/>
              </a:rPr>
              <a:t> entre </a:t>
            </a:r>
            <a:r>
              <a:rPr lang="en-US" sz="1400" b="0" i="0" u="none" strike="noStrike" cap="none" dirty="0" err="1">
                <a:solidFill>
                  <a:schemeClr val="dk1"/>
                </a:solidFill>
                <a:latin typeface="Arial"/>
                <a:ea typeface="Arial"/>
                <a:cs typeface="Arial"/>
                <a:sym typeface="Arial"/>
              </a:rPr>
              <a:t>comunitats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diverses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centres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educatius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equipaments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culturals</a:t>
            </a:r>
            <a:r>
              <a:rPr lang="en-US" sz="1400" b="0" i="0" u="none" strike="noStrike" cap="none" dirty="0">
                <a:solidFill>
                  <a:schemeClr val="dk1"/>
                </a:solidFill>
                <a:latin typeface="Arial"/>
                <a:ea typeface="Arial"/>
                <a:cs typeface="Arial"/>
                <a:sym typeface="Arial"/>
              </a:rPr>
              <a:t>, AMPA, </a:t>
            </a:r>
            <a:r>
              <a:rPr lang="en-US" sz="1400" b="0" i="0" u="none" strike="noStrike" cap="none" dirty="0" err="1">
                <a:solidFill>
                  <a:schemeClr val="dk1"/>
                </a:solidFill>
                <a:latin typeface="Arial"/>
                <a:ea typeface="Arial"/>
                <a:cs typeface="Arial"/>
                <a:sym typeface="Arial"/>
              </a:rPr>
              <a:t>entitats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culturals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serveis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educatius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i</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ciutadania</a:t>
            </a:r>
            <a:r>
              <a:rPr lang="en-US" sz="1400" b="0" i="0" u="none" strike="noStrike" cap="none" dirty="0">
                <a:solidFill>
                  <a:schemeClr val="dk1"/>
                </a:solidFill>
                <a:latin typeface="Arial"/>
                <a:ea typeface="Arial"/>
                <a:cs typeface="Arial"/>
                <a:sym typeface="Arial"/>
              </a:rPr>
              <a:t>). </a:t>
            </a:r>
            <a:endParaRPr sz="1400" dirty="0"/>
          </a:p>
          <a:p>
            <a:pPr marL="0" marR="0" lvl="0" indent="0" algn="just" rtl="0">
              <a:lnSpc>
                <a:spcPct val="110000"/>
              </a:lnSpc>
              <a:spcBef>
                <a:spcPts val="1800"/>
              </a:spcBef>
              <a:spcAft>
                <a:spcPts val="0"/>
              </a:spcAft>
              <a:buClr>
                <a:schemeClr val="dk1"/>
              </a:buClr>
              <a:buSzPts val="1400"/>
              <a:buFont typeface="Arial"/>
              <a:buNone/>
            </a:pPr>
            <a:r>
              <a:rPr lang="en-US" sz="1400" b="1" i="0" u="none" strike="noStrike" cap="none" dirty="0">
                <a:solidFill>
                  <a:schemeClr val="dk1"/>
                </a:solidFill>
                <a:latin typeface="Arial"/>
                <a:ea typeface="Arial"/>
                <a:cs typeface="Arial"/>
                <a:sym typeface="Arial"/>
              </a:rPr>
              <a:t>Ho fem des de </a:t>
            </a:r>
            <a:r>
              <a:rPr lang="en-US" sz="1400" b="1" i="0" u="none" strike="noStrike" cap="none" dirty="0" err="1">
                <a:solidFill>
                  <a:schemeClr val="dk1"/>
                </a:solidFill>
                <a:latin typeface="Arial"/>
                <a:ea typeface="Arial"/>
                <a:cs typeface="Arial"/>
                <a:sym typeface="Arial"/>
              </a:rPr>
              <a:t>cin</a:t>
            </a:r>
            <a:r>
              <a:rPr lang="en-US" sz="1400" b="1" dirty="0" err="1">
                <a:solidFill>
                  <a:schemeClr val="dk1"/>
                </a:solidFill>
                <a:latin typeface="Arial"/>
                <a:ea typeface="Arial"/>
                <a:cs typeface="Arial"/>
                <a:sym typeface="Arial"/>
              </a:rPr>
              <a:t>c</a:t>
            </a:r>
            <a:r>
              <a:rPr lang="en-US" sz="1400" b="1" i="0" u="none" strike="noStrike" cap="none" dirty="0">
                <a:solidFill>
                  <a:schemeClr val="dk1"/>
                </a:solidFill>
                <a:latin typeface="Arial"/>
                <a:ea typeface="Arial"/>
                <a:cs typeface="Arial"/>
                <a:sym typeface="Arial"/>
              </a:rPr>
              <a:t> </a:t>
            </a:r>
            <a:r>
              <a:rPr lang="en-US" sz="1400" b="1" i="0" u="none" strike="noStrike" cap="none" dirty="0" err="1">
                <a:solidFill>
                  <a:schemeClr val="dk1"/>
                </a:solidFill>
                <a:latin typeface="Arial"/>
                <a:ea typeface="Arial"/>
                <a:cs typeface="Arial"/>
                <a:sym typeface="Arial"/>
              </a:rPr>
              <a:t>grans</a:t>
            </a:r>
            <a:r>
              <a:rPr lang="en-US" sz="1400" b="1" i="0" u="none" strike="noStrike" cap="none" dirty="0">
                <a:solidFill>
                  <a:schemeClr val="dk1"/>
                </a:solidFill>
                <a:latin typeface="Arial"/>
                <a:ea typeface="Arial"/>
                <a:cs typeface="Arial"/>
                <a:sym typeface="Arial"/>
              </a:rPr>
              <a:t> </a:t>
            </a:r>
            <a:r>
              <a:rPr lang="en-US" sz="1400" b="1" i="0" u="none" strike="noStrike" cap="none" dirty="0" err="1">
                <a:solidFill>
                  <a:schemeClr val="dk1"/>
                </a:solidFill>
                <a:latin typeface="Arial"/>
                <a:ea typeface="Arial"/>
                <a:cs typeface="Arial"/>
                <a:sym typeface="Arial"/>
              </a:rPr>
              <a:t>àmbits</a:t>
            </a:r>
            <a:r>
              <a:rPr lang="en-US" sz="1400" b="1" i="0" u="none" strike="noStrike" cap="none" dirty="0">
                <a:solidFill>
                  <a:schemeClr val="dk1"/>
                </a:solidFill>
                <a:latin typeface="Arial"/>
                <a:ea typeface="Arial"/>
                <a:cs typeface="Arial"/>
                <a:sym typeface="Arial"/>
              </a:rPr>
              <a:t> de </a:t>
            </a:r>
            <a:r>
              <a:rPr lang="en-US" sz="1400" b="1" i="0" u="none" strike="noStrike" cap="none" dirty="0" err="1">
                <a:solidFill>
                  <a:schemeClr val="dk1"/>
                </a:solidFill>
                <a:latin typeface="Arial"/>
                <a:ea typeface="Arial"/>
                <a:cs typeface="Arial"/>
                <a:sym typeface="Arial"/>
              </a:rPr>
              <a:t>treball</a:t>
            </a:r>
            <a:r>
              <a:rPr lang="en-US" sz="1400" b="0" i="0" u="none" strike="noStrike" cap="none" dirty="0">
                <a:solidFill>
                  <a:schemeClr val="dk1"/>
                </a:solidFill>
                <a:latin typeface="Arial"/>
                <a:ea typeface="Arial"/>
                <a:cs typeface="Arial"/>
                <a:sym typeface="Arial"/>
              </a:rPr>
              <a:t>, on s’ </a:t>
            </a:r>
            <a:r>
              <a:rPr lang="en-US" sz="1400" b="0" i="0" u="none" strike="noStrike" cap="none" dirty="0" err="1">
                <a:solidFill>
                  <a:schemeClr val="dk1"/>
                </a:solidFill>
                <a:latin typeface="Arial"/>
                <a:ea typeface="Arial"/>
                <a:cs typeface="Arial"/>
                <a:sym typeface="Arial"/>
              </a:rPr>
              <a:t>articulen</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diferents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projectes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i</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accions</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l’Educació</a:t>
            </a:r>
            <a:r>
              <a:rPr lang="en-US" sz="1400" b="0" i="0" u="none" strike="noStrike" cap="none" dirty="0">
                <a:solidFill>
                  <a:schemeClr val="dk1"/>
                </a:solidFill>
                <a:latin typeface="Arial"/>
                <a:ea typeface="Arial"/>
                <a:cs typeface="Arial"/>
                <a:sym typeface="Arial"/>
              </a:rPr>
              <a:t> en les Arts (</a:t>
            </a:r>
            <a:r>
              <a:rPr lang="en-US" sz="1400" b="0" i="0" u="none" strike="noStrike" cap="none" dirty="0" err="1">
                <a:solidFill>
                  <a:schemeClr val="dk1"/>
                </a:solidFill>
                <a:latin typeface="Arial"/>
                <a:ea typeface="Arial"/>
                <a:cs typeface="Arial"/>
                <a:sym typeface="Arial"/>
              </a:rPr>
              <a:t>teatre</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música</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dansa</a:t>
            </a:r>
            <a:r>
              <a:rPr lang="en-US" sz="1400" b="0" i="0" u="none" strike="noStrike" cap="none" dirty="0">
                <a:solidFill>
                  <a:schemeClr val="dk1"/>
                </a:solidFill>
                <a:latin typeface="Arial"/>
                <a:ea typeface="Arial"/>
                <a:cs typeface="Arial"/>
                <a:sym typeface="Arial"/>
              </a:rPr>
              <a:t>, arts visuals </a:t>
            </a:r>
            <a:r>
              <a:rPr lang="en-US" sz="1400" b="0" i="0" u="none" strike="noStrike" cap="none" dirty="0" err="1">
                <a:solidFill>
                  <a:schemeClr val="dk1"/>
                </a:solidFill>
                <a:latin typeface="Arial"/>
                <a:ea typeface="Arial"/>
                <a:cs typeface="Arial"/>
                <a:sym typeface="Arial"/>
              </a:rPr>
              <a:t>i</a:t>
            </a:r>
            <a:r>
              <a:rPr lang="en-US" sz="1400" b="0" i="0" u="none" strike="noStrike" cap="none" dirty="0">
                <a:solidFill>
                  <a:schemeClr val="dk1"/>
                </a:solidFill>
                <a:latin typeface="Arial"/>
                <a:ea typeface="Arial"/>
                <a:cs typeface="Arial"/>
                <a:sym typeface="Arial"/>
              </a:rPr>
              <a:t> cinema), </a:t>
            </a:r>
            <a:r>
              <a:rPr lang="en-US" sz="1400" b="0" i="0" u="none" strike="noStrike" cap="none" dirty="0" err="1">
                <a:solidFill>
                  <a:schemeClr val="dk1"/>
                </a:solidFill>
                <a:latin typeface="Arial"/>
                <a:ea typeface="Arial"/>
                <a:cs typeface="Arial"/>
                <a:sym typeface="Arial"/>
              </a:rPr>
              <a:t>l’Impuls</a:t>
            </a:r>
            <a:r>
              <a:rPr lang="en-US" sz="1400" b="0" i="0" u="none" strike="noStrike" cap="none" dirty="0">
                <a:solidFill>
                  <a:schemeClr val="dk1"/>
                </a:solidFill>
                <a:latin typeface="Arial"/>
                <a:ea typeface="Arial"/>
                <a:cs typeface="Arial"/>
                <a:sym typeface="Arial"/>
              </a:rPr>
              <a:t> de l’ </a:t>
            </a:r>
            <a:r>
              <a:rPr lang="en-US" sz="1400" b="0" i="0" u="none" strike="noStrike" cap="none" dirty="0" err="1">
                <a:solidFill>
                  <a:schemeClr val="dk1"/>
                </a:solidFill>
                <a:latin typeface="Arial"/>
                <a:ea typeface="Arial"/>
                <a:cs typeface="Arial"/>
                <a:sym typeface="Arial"/>
              </a:rPr>
              <a:t>anglès</a:t>
            </a:r>
            <a:r>
              <a:rPr lang="en-US" sz="1400" b="0" i="0" u="none" strike="noStrike" cap="none" dirty="0">
                <a:solidFill>
                  <a:schemeClr val="dk1"/>
                </a:solidFill>
                <a:latin typeface="Arial"/>
                <a:ea typeface="Arial"/>
                <a:cs typeface="Arial"/>
                <a:sym typeface="Arial"/>
              </a:rPr>
              <a:t>, el </a:t>
            </a:r>
            <a:r>
              <a:rPr lang="en-US" sz="1400" b="0" i="0" u="none" strike="noStrike" cap="none" dirty="0" err="1">
                <a:solidFill>
                  <a:schemeClr val="dk1"/>
                </a:solidFill>
                <a:latin typeface="Arial"/>
                <a:ea typeface="Arial"/>
                <a:cs typeface="Arial"/>
                <a:sym typeface="Arial"/>
              </a:rPr>
              <a:t>Coneixement</a:t>
            </a:r>
            <a:r>
              <a:rPr lang="en-US" sz="1400" b="0" i="0" u="none" strike="noStrike" cap="none" dirty="0">
                <a:solidFill>
                  <a:schemeClr val="dk1"/>
                </a:solidFill>
                <a:latin typeface="Arial"/>
                <a:ea typeface="Arial"/>
                <a:cs typeface="Arial"/>
                <a:sym typeface="Arial"/>
              </a:rPr>
              <a:t> de la </a:t>
            </a:r>
            <a:r>
              <a:rPr lang="en-US" sz="1400" b="0" i="0" u="none" strike="noStrike" cap="none" dirty="0" err="1">
                <a:solidFill>
                  <a:schemeClr val="dk1"/>
                </a:solidFill>
                <a:latin typeface="Arial"/>
                <a:ea typeface="Arial"/>
                <a:cs typeface="Arial"/>
                <a:sym typeface="Arial"/>
              </a:rPr>
              <a:t>ciutat</a:t>
            </a:r>
            <a:r>
              <a:rPr lang="en-US" sz="1400" b="0" i="0" u="none" strike="noStrike" cap="none" dirty="0">
                <a:solidFill>
                  <a:schemeClr val="dk1"/>
                </a:solidFill>
                <a:latin typeface="Arial"/>
                <a:ea typeface="Arial"/>
                <a:cs typeface="Arial"/>
                <a:sym typeface="Arial"/>
              </a:rPr>
              <a:t>, la </a:t>
            </a:r>
            <a:r>
              <a:rPr lang="en-US" sz="1400" b="0" i="0" u="none" strike="noStrike" cap="none" dirty="0" err="1">
                <a:solidFill>
                  <a:schemeClr val="dk1"/>
                </a:solidFill>
                <a:latin typeface="Arial"/>
                <a:ea typeface="Arial"/>
                <a:cs typeface="Arial"/>
                <a:sym typeface="Arial"/>
              </a:rPr>
              <a:t>Lectura</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i</a:t>
            </a:r>
            <a:r>
              <a:rPr lang="en-US" sz="1400" b="0" i="0" u="none" strike="noStrike" cap="none" dirty="0">
                <a:solidFill>
                  <a:schemeClr val="dk1"/>
                </a:solidFill>
                <a:latin typeface="Arial"/>
                <a:ea typeface="Arial"/>
                <a:cs typeface="Arial"/>
                <a:sym typeface="Arial"/>
              </a:rPr>
              <a:t> el </a:t>
            </a:r>
            <a:r>
              <a:rPr lang="en-US" sz="1400" b="0" i="0" u="none" strike="noStrike" cap="none" dirty="0" err="1">
                <a:solidFill>
                  <a:schemeClr val="dk1"/>
                </a:solidFill>
                <a:latin typeface="Arial"/>
                <a:ea typeface="Arial"/>
                <a:cs typeface="Arial"/>
                <a:sym typeface="Arial"/>
              </a:rPr>
              <a:t>Coneixement</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científic</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tècnic</a:t>
            </a:r>
            <a:r>
              <a:rPr lang="en-US" sz="1400" b="0" i="0" u="none" strike="noStrike" cap="none" dirty="0">
                <a:solidFill>
                  <a:schemeClr val="dk1"/>
                </a:solidFill>
                <a:latin typeface="Arial"/>
                <a:ea typeface="Arial"/>
                <a:cs typeface="Arial"/>
                <a:sym typeface="Arial"/>
              </a:rPr>
              <a:t>, digital. </a:t>
            </a:r>
            <a:endParaRPr sz="1400" dirty="0"/>
          </a:p>
          <a:p>
            <a:pPr marL="0" marR="0" lvl="0" indent="0" algn="l" rtl="0">
              <a:spcBef>
                <a:spcPts val="1200"/>
              </a:spcBef>
              <a:spcAft>
                <a:spcPts val="0"/>
              </a:spcAft>
              <a:buClr>
                <a:srgbClr val="888888"/>
              </a:buClr>
              <a:buSzPts val="1200"/>
              <a:buFont typeface="Arial"/>
              <a:buNone/>
            </a:pPr>
            <a:endParaRPr sz="1200" b="0" i="0" u="none" strike="noStrike" cap="none" dirty="0">
              <a:solidFill>
                <a:schemeClr val="dk1"/>
              </a:solidFill>
              <a:latin typeface="Arial"/>
              <a:ea typeface="Arial"/>
              <a:cs typeface="Arial"/>
              <a:sym typeface="Arial"/>
            </a:endParaRPr>
          </a:p>
          <a:p>
            <a:pPr marL="0" marR="0" lvl="0" indent="0" algn="l" rtl="0">
              <a:spcBef>
                <a:spcPts val="1200"/>
              </a:spcBef>
              <a:spcAft>
                <a:spcPts val="0"/>
              </a:spcAft>
              <a:buClr>
                <a:srgbClr val="888888"/>
              </a:buClr>
              <a:buSzPts val="1200"/>
              <a:buFont typeface="Arial"/>
              <a:buNone/>
            </a:pPr>
            <a:endParaRPr sz="1200" b="0" i="0" u="none" strike="noStrike" cap="none" dirty="0">
              <a:solidFill>
                <a:schemeClr val="dk1"/>
              </a:solidFill>
              <a:latin typeface="Arial"/>
              <a:ea typeface="Arial"/>
              <a:cs typeface="Arial"/>
              <a:sym typeface="Arial"/>
            </a:endParaRPr>
          </a:p>
          <a:p>
            <a:pPr marL="0" marR="0" lvl="0" indent="0" algn="l" rtl="0">
              <a:spcBef>
                <a:spcPts val="240"/>
              </a:spcBef>
              <a:spcAft>
                <a:spcPts val="0"/>
              </a:spcAft>
              <a:buClr>
                <a:srgbClr val="888888"/>
              </a:buClr>
              <a:buSzPts val="1200"/>
              <a:buFont typeface="Arial"/>
              <a:buNone/>
            </a:pPr>
            <a:endParaRPr sz="1200" b="0" i="0" u="none" strike="noStrike" cap="none" dirty="0">
              <a:solidFill>
                <a:schemeClr val="dk1"/>
              </a:solidFill>
              <a:latin typeface="Arial"/>
              <a:ea typeface="Arial"/>
              <a:cs typeface="Arial"/>
              <a:sym typeface="Arial"/>
            </a:endParaRPr>
          </a:p>
        </p:txBody>
      </p:sp>
      <p:sp>
        <p:nvSpPr>
          <p:cNvPr id="86" name="Google Shape;86;p13"/>
          <p:cNvSpPr txBox="1"/>
          <p:nvPr/>
        </p:nvSpPr>
        <p:spPr>
          <a:xfrm>
            <a:off x="620688" y="1208584"/>
            <a:ext cx="5760640" cy="64807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950"/>
              <a:buFont typeface="Calibri"/>
              <a:buNone/>
            </a:pPr>
            <a:endParaRPr sz="1950" b="0" i="0" u="none" strike="noStrike" cap="none">
              <a:solidFill>
                <a:schemeClr val="dk1"/>
              </a:solidFill>
              <a:latin typeface="Arial"/>
              <a:ea typeface="Arial"/>
              <a:cs typeface="Arial"/>
              <a:sym typeface="Arial"/>
            </a:endParaRPr>
          </a:p>
        </p:txBody>
      </p:sp>
      <p:sp>
        <p:nvSpPr>
          <p:cNvPr id="87" name="Google Shape;87;p13"/>
          <p:cNvSpPr txBox="1"/>
          <p:nvPr/>
        </p:nvSpPr>
        <p:spPr>
          <a:xfrm>
            <a:off x="548680" y="1136576"/>
            <a:ext cx="5760640" cy="64807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Volem compartir amb vosaltres els projectes en els que col·labora Interseccions amb el centre educatiu dels vostres fills i filles.</a:t>
            </a:r>
            <a:endParaRPr sz="1800" b="0" i="0" u="none" strike="noStrike" cap="none">
              <a:solidFill>
                <a:schemeClr val="dk1"/>
              </a:solidFill>
              <a:latin typeface="Arial"/>
              <a:ea typeface="Arial"/>
              <a:cs typeface="Arial"/>
              <a:sym typeface="Arial"/>
            </a:endParaRPr>
          </a:p>
        </p:txBody>
      </p:sp>
      <p:pic>
        <p:nvPicPr>
          <p:cNvPr id="88" name="Google Shape;88;p13" descr="C:\Users\nunezf\Desktop\LOGOTIP 02_LOGO ECC SIGNATURA PASTILLA BLANC.jpg"/>
          <p:cNvPicPr preferRelativeResize="0"/>
          <p:nvPr/>
        </p:nvPicPr>
        <p:blipFill rotWithShape="1">
          <a:blip r:embed="rId3">
            <a:alphaModFix/>
          </a:blip>
          <a:srcRect/>
          <a:stretch/>
        </p:blipFill>
        <p:spPr>
          <a:xfrm>
            <a:off x="548680" y="8985448"/>
            <a:ext cx="1537480" cy="540000"/>
          </a:xfrm>
          <a:prstGeom prst="rect">
            <a:avLst/>
          </a:prstGeom>
          <a:noFill/>
          <a:ln>
            <a:noFill/>
          </a:ln>
        </p:spPr>
      </p:pic>
      <p:pic>
        <p:nvPicPr>
          <p:cNvPr id="89" name="Google Shape;89;p13" descr="C:\Users\nunezf\Desktop\log_E_negre.jpg"/>
          <p:cNvPicPr preferRelativeResize="0"/>
          <p:nvPr/>
        </p:nvPicPr>
        <p:blipFill rotWithShape="1">
          <a:blip r:embed="rId4">
            <a:alphaModFix/>
          </a:blip>
          <a:srcRect/>
          <a:stretch/>
        </p:blipFill>
        <p:spPr>
          <a:xfrm>
            <a:off x="4869160" y="9057456"/>
            <a:ext cx="1368000" cy="432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p:nvPr/>
        </p:nvSpPr>
        <p:spPr>
          <a:xfrm>
            <a:off x="548680" y="560513"/>
            <a:ext cx="5760640" cy="86409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Com col·laborem Interseccions i l’ Escola</a:t>
            </a:r>
            <a:r>
              <a:rPr lang="en-US" sz="1800" b="1">
                <a:solidFill>
                  <a:schemeClr val="dk1"/>
                </a:solidFill>
              </a:rPr>
              <a:t> Honorable Josep Tarradellas</a:t>
            </a:r>
            <a:r>
              <a:rPr lang="en-US" sz="1800" b="1" i="0" u="none" strike="noStrike" cap="none">
                <a:solidFill>
                  <a:schemeClr val="dk1"/>
                </a:solidFill>
                <a:latin typeface="Arial"/>
                <a:ea typeface="Arial"/>
                <a:cs typeface="Arial"/>
                <a:sym typeface="Arial"/>
              </a:rPr>
              <a:t>?</a:t>
            </a:r>
            <a:endParaRPr sz="1800" b="1" i="0" u="none" strike="noStrike" cap="none">
              <a:solidFill>
                <a:schemeClr val="dk1"/>
              </a:solidFill>
              <a:latin typeface="Arial"/>
              <a:ea typeface="Arial"/>
              <a:cs typeface="Arial"/>
              <a:sym typeface="Arial"/>
            </a:endParaRPr>
          </a:p>
        </p:txBody>
      </p:sp>
      <p:sp>
        <p:nvSpPr>
          <p:cNvPr id="95" name="Google Shape;95;p14"/>
          <p:cNvSpPr txBox="1"/>
          <p:nvPr/>
        </p:nvSpPr>
        <p:spPr>
          <a:xfrm>
            <a:off x="764704" y="2144688"/>
            <a:ext cx="5400600" cy="1008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Calibri"/>
              <a:buNone/>
            </a:pPr>
            <a:endParaRPr sz="2400" b="1" i="0" u="none" strike="noStrike" cap="none">
              <a:solidFill>
                <a:schemeClr val="dk1"/>
              </a:solidFill>
              <a:latin typeface="Arial"/>
              <a:ea typeface="Arial"/>
              <a:cs typeface="Arial"/>
              <a:sym typeface="Arial"/>
            </a:endParaRPr>
          </a:p>
        </p:txBody>
      </p:sp>
      <p:sp>
        <p:nvSpPr>
          <p:cNvPr id="96" name="Google Shape;96;p14"/>
          <p:cNvSpPr txBox="1"/>
          <p:nvPr/>
        </p:nvSpPr>
        <p:spPr>
          <a:xfrm>
            <a:off x="548700" y="6984421"/>
            <a:ext cx="5760600" cy="1523400"/>
          </a:xfrm>
          <a:prstGeom prst="rect">
            <a:avLst/>
          </a:prstGeom>
          <a:noFill/>
          <a:ln>
            <a:noFill/>
          </a:ln>
        </p:spPr>
        <p:txBody>
          <a:bodyPr spcFirstLastPara="1" wrap="square" lIns="91425" tIns="45700" rIns="91425" bIns="45700" anchor="t" anchorCtr="0">
            <a:noAutofit/>
          </a:bodyPr>
          <a:lstStyle/>
          <a:p>
            <a:pPr marL="0" lvl="0" indent="0" algn="just" rtl="0">
              <a:lnSpc>
                <a:spcPct val="110000"/>
              </a:lnSpc>
              <a:spcBef>
                <a:spcPts val="0"/>
              </a:spcBef>
              <a:spcAft>
                <a:spcPts val="0"/>
              </a:spcAft>
              <a:buClr>
                <a:schemeClr val="dk1"/>
              </a:buClr>
              <a:buSzPts val="1100"/>
              <a:buFont typeface="Arial"/>
              <a:buNone/>
            </a:pPr>
            <a:r>
              <a:rPr lang="en-US" sz="1200" b="1"/>
              <a:t>Dansa (NOVA EDICIÓ)</a:t>
            </a:r>
            <a:endParaRPr sz="1200"/>
          </a:p>
          <a:p>
            <a:pPr marL="0" lvl="0" indent="0" algn="just" rtl="0">
              <a:lnSpc>
                <a:spcPct val="110000"/>
              </a:lnSpc>
              <a:spcBef>
                <a:spcPts val="0"/>
              </a:spcBef>
              <a:spcAft>
                <a:spcPts val="0"/>
              </a:spcAft>
              <a:buClr>
                <a:schemeClr val="dk1"/>
              </a:buClr>
              <a:buSzPts val="1100"/>
              <a:buFont typeface="Arial"/>
              <a:buNone/>
            </a:pPr>
            <a:r>
              <a:rPr lang="en-US" sz="1100"/>
              <a:t>Aquest curs 2018-2019 posem em marxa el </a:t>
            </a:r>
            <a:r>
              <a:rPr lang="en-US" sz="1100" b="1"/>
              <a:t>projecte de dansa</a:t>
            </a:r>
            <a:r>
              <a:rPr lang="en-US" sz="1100"/>
              <a:t> de la mà d’una ballarina professional de l’Escola Arts En Viu. Aquest projecte es basa en la introducció dels principis de la dansa (fisicalitat, creativitat, factors emocionals, factors culturals) a partir del treball conjunt amb  la mestra del grup classe corresponent. </a:t>
            </a:r>
            <a:endParaRPr sz="1100"/>
          </a:p>
          <a:p>
            <a:pPr marL="0" lvl="0" indent="0" algn="just" rtl="0">
              <a:lnSpc>
                <a:spcPct val="110000"/>
              </a:lnSpc>
              <a:spcBef>
                <a:spcPts val="0"/>
              </a:spcBef>
              <a:spcAft>
                <a:spcPts val="0"/>
              </a:spcAft>
              <a:buClr>
                <a:schemeClr val="dk1"/>
              </a:buClr>
              <a:buSzPts val="1100"/>
              <a:buFont typeface="Arial"/>
              <a:buNone/>
            </a:pPr>
            <a:r>
              <a:rPr lang="en-US" sz="1100"/>
              <a:t>El projecte s’adreça a tots els alumnes d’infantil, amb un total aproximat de 175 alumnes, i vol impulsar la dansa com una eina metodològica i expressiva a l’aula per part dels mestres. </a:t>
            </a:r>
            <a:endParaRPr sz="1100"/>
          </a:p>
          <a:p>
            <a:pPr marL="0" lvl="0" indent="0" algn="just" rtl="0">
              <a:lnSpc>
                <a:spcPct val="110000"/>
              </a:lnSpc>
              <a:spcBef>
                <a:spcPts val="0"/>
              </a:spcBef>
              <a:spcAft>
                <a:spcPts val="0"/>
              </a:spcAft>
              <a:buClr>
                <a:schemeClr val="dk1"/>
              </a:buClr>
              <a:buSzPts val="1100"/>
              <a:buFont typeface="Arial"/>
              <a:buNone/>
            </a:pPr>
            <a:endParaRPr sz="1100" b="1"/>
          </a:p>
          <a:p>
            <a:pPr marL="0" marR="0" lvl="0" indent="0" algn="just" rtl="0">
              <a:lnSpc>
                <a:spcPct val="130000"/>
              </a:lnSpc>
              <a:spcBef>
                <a:spcPts val="1200"/>
              </a:spcBef>
              <a:spcAft>
                <a:spcPts val="0"/>
              </a:spcAft>
              <a:buNone/>
            </a:pPr>
            <a:endParaRPr sz="980" b="1">
              <a:solidFill>
                <a:schemeClr val="dk1"/>
              </a:solidFill>
            </a:endParaRPr>
          </a:p>
          <a:p>
            <a:pPr marL="0" marR="0" lvl="0" indent="0" algn="l" rtl="0">
              <a:lnSpc>
                <a:spcPct val="80000"/>
              </a:lnSpc>
              <a:spcBef>
                <a:spcPts val="0"/>
              </a:spcBef>
              <a:spcAft>
                <a:spcPts val="0"/>
              </a:spcAft>
              <a:buNone/>
            </a:pPr>
            <a:r>
              <a:rPr lang="en-US" sz="770" b="0" i="0" u="none" strike="noStrike" cap="none">
                <a:solidFill>
                  <a:schemeClr val="dk1"/>
                </a:solidFill>
                <a:latin typeface="Calibri"/>
                <a:ea typeface="Calibri"/>
                <a:cs typeface="Calibri"/>
                <a:sym typeface="Calibri"/>
              </a:rPr>
              <a:t/>
            </a:r>
            <a:br>
              <a:rPr lang="en-US" sz="770" b="0" i="0" u="none" strike="noStrike" cap="none">
                <a:solidFill>
                  <a:schemeClr val="dk1"/>
                </a:solidFill>
                <a:latin typeface="Calibri"/>
                <a:ea typeface="Calibri"/>
                <a:cs typeface="Calibri"/>
                <a:sym typeface="Calibri"/>
              </a:rPr>
            </a:br>
            <a:r>
              <a:rPr lang="en-US" sz="980" b="1" i="0" u="none" strike="noStrike" cap="none">
                <a:solidFill>
                  <a:schemeClr val="dk1"/>
                </a:solidFill>
                <a:latin typeface="Arial"/>
                <a:ea typeface="Arial"/>
                <a:cs typeface="Arial"/>
                <a:sym typeface="Arial"/>
              </a:rPr>
              <a:t> </a:t>
            </a:r>
            <a:endParaRPr sz="980" b="1" i="0" u="none" strike="noStrike" cap="none">
              <a:solidFill>
                <a:schemeClr val="dk1"/>
              </a:solidFill>
              <a:latin typeface="Arial"/>
              <a:ea typeface="Arial"/>
              <a:cs typeface="Arial"/>
              <a:sym typeface="Arial"/>
            </a:endParaRPr>
          </a:p>
        </p:txBody>
      </p:sp>
      <p:sp>
        <p:nvSpPr>
          <p:cNvPr id="97" name="Google Shape;97;p14"/>
          <p:cNvSpPr txBox="1"/>
          <p:nvPr/>
        </p:nvSpPr>
        <p:spPr>
          <a:xfrm>
            <a:off x="548700" y="5343413"/>
            <a:ext cx="5760600" cy="1523400"/>
          </a:xfrm>
          <a:prstGeom prst="rect">
            <a:avLst/>
          </a:prstGeom>
          <a:noFill/>
          <a:ln>
            <a:noFill/>
          </a:ln>
        </p:spPr>
        <p:txBody>
          <a:bodyPr spcFirstLastPara="1" wrap="square" lIns="91425" tIns="45700" rIns="91425" bIns="45700" anchor="t" anchorCtr="0">
            <a:noAutofit/>
          </a:bodyPr>
          <a:lstStyle/>
          <a:p>
            <a:pPr marL="0" lvl="0" indent="0" algn="just" rtl="0">
              <a:lnSpc>
                <a:spcPct val="110000"/>
              </a:lnSpc>
              <a:spcBef>
                <a:spcPts val="0"/>
              </a:spcBef>
              <a:spcAft>
                <a:spcPts val="0"/>
              </a:spcAft>
              <a:buClr>
                <a:schemeClr val="dk1"/>
              </a:buClr>
              <a:buSzPts val="1100"/>
              <a:buFont typeface="Arial"/>
              <a:buNone/>
            </a:pPr>
            <a:r>
              <a:rPr lang="en-US" sz="1200" b="1"/>
              <a:t>Teatre a l’Escola  (NOVA EDICIÓ)</a:t>
            </a:r>
            <a:endParaRPr sz="1200" b="1"/>
          </a:p>
          <a:p>
            <a:pPr marL="0" lvl="0" indent="0" algn="just" rtl="0">
              <a:lnSpc>
                <a:spcPct val="110000"/>
              </a:lnSpc>
              <a:spcBef>
                <a:spcPts val="0"/>
              </a:spcBef>
              <a:spcAft>
                <a:spcPts val="0"/>
              </a:spcAft>
              <a:buClr>
                <a:schemeClr val="dk1"/>
              </a:buClr>
              <a:buSzPts val="1100"/>
              <a:buFont typeface="Arial"/>
              <a:buNone/>
            </a:pPr>
            <a:r>
              <a:rPr lang="en-US" sz="1100"/>
              <a:t>Aquest curs 2018-2019 continuem amb el </a:t>
            </a:r>
            <a:r>
              <a:rPr lang="en-US" sz="1100" b="1"/>
              <a:t>projecte de teatre</a:t>
            </a:r>
            <a:r>
              <a:rPr lang="en-US" sz="1100"/>
              <a:t> de la mà de l’Escola Arts En Viu. El darrer curs es va realitzar la segona edició del projecte a quatre escoles. Consisteix en la realització de formacions teatrals amb el claustre i diferents equips docents. S’ha intervingut a l’aula a cinc grups classe de 2n i 4t de primària, 15 sessions en total. De forma més intensiva, s’ intervé de forma quinzenal amb els alumnes de 6è, amb 12 sessions en total. </a:t>
            </a:r>
            <a:r>
              <a:rPr lang="en-US" sz="1100">
                <a:solidFill>
                  <a:schemeClr val="dk1"/>
                </a:solidFill>
              </a:rPr>
              <a:t>En diversos moments del curs es realitzen activitats en les quals es convida a participar a les famílies i a tota la comunitat educativa</a:t>
            </a:r>
            <a:endParaRPr sz="1100">
              <a:solidFill>
                <a:schemeClr val="dk1"/>
              </a:solidFill>
            </a:endParaRPr>
          </a:p>
          <a:p>
            <a:pPr marL="0" lvl="0" indent="0" algn="just" rtl="0">
              <a:lnSpc>
                <a:spcPct val="110000"/>
              </a:lnSpc>
              <a:spcBef>
                <a:spcPts val="0"/>
              </a:spcBef>
              <a:spcAft>
                <a:spcPts val="0"/>
              </a:spcAft>
              <a:buClr>
                <a:schemeClr val="dk1"/>
              </a:buClr>
              <a:buSzPts val="1100"/>
              <a:buFont typeface="Arial"/>
              <a:buNone/>
            </a:pPr>
            <a:endParaRPr sz="1100"/>
          </a:p>
          <a:p>
            <a:pPr marL="0" marR="0" lvl="0" indent="0" algn="l" rtl="0">
              <a:lnSpc>
                <a:spcPct val="90000"/>
              </a:lnSpc>
              <a:spcBef>
                <a:spcPts val="0"/>
              </a:spcBef>
              <a:spcAft>
                <a:spcPts val="0"/>
              </a:spcAft>
              <a:buNone/>
            </a:pPr>
            <a:endParaRPr b="1">
              <a:solidFill>
                <a:schemeClr val="dk1"/>
              </a:solidFill>
            </a:endParaRPr>
          </a:p>
        </p:txBody>
      </p:sp>
      <p:sp>
        <p:nvSpPr>
          <p:cNvPr id="98" name="Google Shape;98;p14"/>
          <p:cNvSpPr txBox="1"/>
          <p:nvPr/>
        </p:nvSpPr>
        <p:spPr>
          <a:xfrm>
            <a:off x="548700" y="1265180"/>
            <a:ext cx="5760600" cy="1471500"/>
          </a:xfrm>
          <a:prstGeom prst="rect">
            <a:avLst/>
          </a:prstGeom>
          <a:noFill/>
          <a:ln>
            <a:noFill/>
          </a:ln>
        </p:spPr>
        <p:txBody>
          <a:bodyPr spcFirstLastPara="1" wrap="square" lIns="91425" tIns="45700" rIns="91425" bIns="45700" anchor="t" anchorCtr="0">
            <a:noAutofit/>
          </a:bodyPr>
          <a:lstStyle/>
          <a:p>
            <a:pPr marL="0" lvl="0" indent="0" algn="just" rtl="0">
              <a:lnSpc>
                <a:spcPct val="110000"/>
              </a:lnSpc>
              <a:spcBef>
                <a:spcPts val="0"/>
              </a:spcBef>
              <a:spcAft>
                <a:spcPts val="0"/>
              </a:spcAft>
              <a:buClr>
                <a:schemeClr val="dk1"/>
              </a:buClr>
              <a:buSzPts val="1100"/>
              <a:buFont typeface="Arial"/>
              <a:buNone/>
            </a:pPr>
            <a:r>
              <a:rPr lang="en-US" sz="1200" b="1"/>
              <a:t>LECXIT</a:t>
            </a:r>
            <a:endParaRPr sz="1200" b="1"/>
          </a:p>
          <a:p>
            <a:pPr marL="0" lvl="0" indent="0" algn="just" rtl="0">
              <a:lnSpc>
                <a:spcPct val="110000"/>
              </a:lnSpc>
              <a:spcBef>
                <a:spcPts val="0"/>
              </a:spcBef>
              <a:spcAft>
                <a:spcPts val="0"/>
              </a:spcAft>
              <a:buClr>
                <a:schemeClr val="dk1"/>
              </a:buClr>
              <a:buSzPts val="1100"/>
              <a:buFont typeface="Arial"/>
              <a:buNone/>
            </a:pPr>
            <a:r>
              <a:rPr lang="en-US" sz="1100">
                <a:solidFill>
                  <a:schemeClr val="dk1"/>
                </a:solidFill>
              </a:rPr>
              <a:t>Aquest curs 2018-2019 continuem amb el projecte </a:t>
            </a:r>
            <a:r>
              <a:rPr lang="en-US" sz="1100" b="1">
                <a:solidFill>
                  <a:schemeClr val="dk1"/>
                </a:solidFill>
              </a:rPr>
              <a:t>LECXIT.</a:t>
            </a:r>
            <a:r>
              <a:rPr lang="en-US" sz="1100"/>
              <a:t> Té per objectiu incrementar l'èxit educatiu dels infants a través del treball per la millora de la seva comprensió lectora. </a:t>
            </a:r>
            <a:endParaRPr sz="1100"/>
          </a:p>
          <a:p>
            <a:pPr marL="0" lvl="0" indent="0" algn="just" rtl="0">
              <a:lnSpc>
                <a:spcPct val="110000"/>
              </a:lnSpc>
              <a:spcBef>
                <a:spcPts val="0"/>
              </a:spcBef>
              <a:spcAft>
                <a:spcPts val="0"/>
              </a:spcAft>
              <a:buClr>
                <a:schemeClr val="dk1"/>
              </a:buClr>
              <a:buSzPts val="1100"/>
              <a:buFont typeface="Arial"/>
              <a:buNone/>
            </a:pPr>
            <a:r>
              <a:rPr lang="en-US" sz="1100"/>
              <a:t>El darrer curs es va posar en marxa a set escoles. En diversos moments del curs es realitzen activitats en les quals es convida a participar a les famílies i a tota la comunitat educativa. </a:t>
            </a:r>
            <a:endParaRPr sz="1100" b="1"/>
          </a:p>
          <a:p>
            <a:pPr marL="0" marR="0" lvl="0" indent="0" algn="l" rtl="0">
              <a:lnSpc>
                <a:spcPct val="90000"/>
              </a:lnSpc>
              <a:spcBef>
                <a:spcPts val="0"/>
              </a:spcBef>
              <a:spcAft>
                <a:spcPts val="0"/>
              </a:spcAft>
              <a:buNone/>
            </a:pPr>
            <a:r>
              <a:rPr lang="en-US" sz="1100">
                <a:solidFill>
                  <a:schemeClr val="dk1"/>
                </a:solidFill>
                <a:latin typeface="Calibri"/>
                <a:ea typeface="Calibri"/>
                <a:cs typeface="Calibri"/>
                <a:sym typeface="Calibri"/>
              </a:rPr>
              <a:t> </a:t>
            </a:r>
            <a:br>
              <a:rPr lang="en-US" sz="1100">
                <a:solidFill>
                  <a:schemeClr val="dk1"/>
                </a:solidFill>
                <a:latin typeface="Calibri"/>
                <a:ea typeface="Calibri"/>
                <a:cs typeface="Calibri"/>
                <a:sym typeface="Calibri"/>
              </a:rPr>
            </a:br>
            <a:r>
              <a:rPr lang="en-US" sz="1100">
                <a:solidFill>
                  <a:schemeClr val="dk1"/>
                </a:solidFill>
                <a:latin typeface="Calibri"/>
                <a:ea typeface="Calibri"/>
                <a:cs typeface="Calibri"/>
                <a:sym typeface="Calibri"/>
              </a:rPr>
              <a:t> </a:t>
            </a:r>
            <a:br>
              <a:rPr lang="en-US" sz="1100">
                <a:solidFill>
                  <a:schemeClr val="dk1"/>
                </a:solidFill>
                <a:latin typeface="Calibri"/>
                <a:ea typeface="Calibri"/>
                <a:cs typeface="Calibri"/>
                <a:sym typeface="Calibri"/>
              </a:rPr>
            </a:br>
            <a:r>
              <a:rPr lang="en-US" sz="1400" b="1" i="0" u="none" strike="noStrike" cap="none">
                <a:solidFill>
                  <a:schemeClr val="dk1"/>
                </a:solidFill>
                <a:latin typeface="Arial"/>
                <a:ea typeface="Arial"/>
                <a:cs typeface="Arial"/>
                <a:sym typeface="Arial"/>
              </a:rPr>
              <a:t> </a:t>
            </a:r>
            <a:endParaRPr sz="1400" b="1" i="0" u="none" strike="noStrike" cap="none">
              <a:solidFill>
                <a:schemeClr val="dk1"/>
              </a:solidFill>
              <a:latin typeface="Arial"/>
              <a:ea typeface="Arial"/>
              <a:cs typeface="Arial"/>
              <a:sym typeface="Arial"/>
            </a:endParaRPr>
          </a:p>
        </p:txBody>
      </p:sp>
      <p:pic>
        <p:nvPicPr>
          <p:cNvPr id="99" name="Google Shape;99;p14" descr="facebook.png"/>
          <p:cNvPicPr preferRelativeResize="0"/>
          <p:nvPr/>
        </p:nvPicPr>
        <p:blipFill rotWithShape="1">
          <a:blip r:embed="rId3">
            <a:alphaModFix/>
          </a:blip>
          <a:srcRect/>
          <a:stretch/>
        </p:blipFill>
        <p:spPr>
          <a:xfrm>
            <a:off x="4725144" y="8625408"/>
            <a:ext cx="180000" cy="180000"/>
          </a:xfrm>
          <a:prstGeom prst="rect">
            <a:avLst/>
          </a:prstGeom>
          <a:noFill/>
          <a:ln>
            <a:noFill/>
          </a:ln>
        </p:spPr>
      </p:pic>
      <p:pic>
        <p:nvPicPr>
          <p:cNvPr id="100" name="Google Shape;100;p14" descr="twitter.png"/>
          <p:cNvPicPr preferRelativeResize="0"/>
          <p:nvPr/>
        </p:nvPicPr>
        <p:blipFill rotWithShape="1">
          <a:blip r:embed="rId4">
            <a:alphaModFix/>
          </a:blip>
          <a:srcRect/>
          <a:stretch/>
        </p:blipFill>
        <p:spPr>
          <a:xfrm>
            <a:off x="4725144" y="8841432"/>
            <a:ext cx="180000" cy="180000"/>
          </a:xfrm>
          <a:prstGeom prst="rect">
            <a:avLst/>
          </a:prstGeom>
          <a:noFill/>
          <a:ln>
            <a:noFill/>
          </a:ln>
        </p:spPr>
      </p:pic>
      <p:pic>
        <p:nvPicPr>
          <p:cNvPr id="101" name="Google Shape;101;p14" descr="youtube.png"/>
          <p:cNvPicPr preferRelativeResize="0"/>
          <p:nvPr/>
        </p:nvPicPr>
        <p:blipFill rotWithShape="1">
          <a:blip r:embed="rId5">
            <a:alphaModFix/>
          </a:blip>
          <a:srcRect/>
          <a:stretch/>
        </p:blipFill>
        <p:spPr>
          <a:xfrm>
            <a:off x="4725144" y="9057456"/>
            <a:ext cx="180000" cy="180000"/>
          </a:xfrm>
          <a:prstGeom prst="rect">
            <a:avLst/>
          </a:prstGeom>
          <a:noFill/>
          <a:ln>
            <a:noFill/>
          </a:ln>
        </p:spPr>
      </p:pic>
      <p:pic>
        <p:nvPicPr>
          <p:cNvPr id="102" name="Google Shape;102;p14" descr="flickr.png"/>
          <p:cNvPicPr preferRelativeResize="0"/>
          <p:nvPr/>
        </p:nvPicPr>
        <p:blipFill rotWithShape="1">
          <a:blip r:embed="rId6">
            <a:alphaModFix/>
          </a:blip>
          <a:srcRect/>
          <a:stretch/>
        </p:blipFill>
        <p:spPr>
          <a:xfrm>
            <a:off x="4725144" y="9273480"/>
            <a:ext cx="180000" cy="180000"/>
          </a:xfrm>
          <a:prstGeom prst="rect">
            <a:avLst/>
          </a:prstGeom>
          <a:noFill/>
          <a:ln>
            <a:noFill/>
          </a:ln>
        </p:spPr>
      </p:pic>
      <p:sp>
        <p:nvSpPr>
          <p:cNvPr id="103" name="Google Shape;103;p14"/>
          <p:cNvSpPr txBox="1"/>
          <p:nvPr/>
        </p:nvSpPr>
        <p:spPr>
          <a:xfrm>
            <a:off x="4618813" y="8625408"/>
            <a:ext cx="2239187" cy="890500"/>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None/>
            </a:pPr>
            <a:r>
              <a:rPr lang="en-US" sz="1050">
                <a:solidFill>
                  <a:schemeClr val="dk1"/>
                </a:solidFill>
                <a:latin typeface="Open Sans"/>
                <a:ea typeface="Open Sans"/>
                <a:cs typeface="Open Sans"/>
                <a:sym typeface="Open Sans"/>
              </a:rPr>
              <a:t>       </a:t>
            </a:r>
            <a:r>
              <a:rPr lang="en-US" sz="1100">
                <a:solidFill>
                  <a:schemeClr val="dk1"/>
                </a:solidFill>
                <a:latin typeface="Open Sans"/>
                <a:ea typeface="Open Sans"/>
                <a:cs typeface="Open Sans"/>
                <a:sym typeface="Open Sans"/>
              </a:rPr>
              <a:t>IntersECCions</a:t>
            </a:r>
            <a:endParaRPr sz="1100">
              <a:solidFill>
                <a:schemeClr val="dk1"/>
              </a:solidFill>
              <a:latin typeface="Open Sans"/>
              <a:ea typeface="Open Sans"/>
              <a:cs typeface="Open Sans"/>
              <a:sym typeface="Open Sans"/>
            </a:endParaRPr>
          </a:p>
          <a:p>
            <a:pPr marL="0" marR="0" lvl="0" indent="0" algn="l" rtl="0">
              <a:lnSpc>
                <a:spcPct val="120000"/>
              </a:lnSpc>
              <a:spcBef>
                <a:spcPts val="0"/>
              </a:spcBef>
              <a:spcAft>
                <a:spcPts val="0"/>
              </a:spcAft>
              <a:buNone/>
            </a:pPr>
            <a:r>
              <a:rPr lang="en-US" sz="1100">
                <a:solidFill>
                  <a:schemeClr val="dk1"/>
                </a:solidFill>
                <a:latin typeface="Open Sans"/>
                <a:ea typeface="Open Sans"/>
                <a:cs typeface="Open Sans"/>
                <a:sym typeface="Open Sans"/>
              </a:rPr>
              <a:t>       @interseccions__</a:t>
            </a:r>
            <a:endParaRPr/>
          </a:p>
          <a:p>
            <a:pPr marL="0" marR="0" lvl="0" indent="0" algn="l" rtl="0">
              <a:lnSpc>
                <a:spcPct val="120000"/>
              </a:lnSpc>
              <a:spcBef>
                <a:spcPts val="0"/>
              </a:spcBef>
              <a:spcAft>
                <a:spcPts val="0"/>
              </a:spcAft>
              <a:buNone/>
            </a:pPr>
            <a:r>
              <a:rPr lang="en-US" sz="1100">
                <a:solidFill>
                  <a:schemeClr val="dk1"/>
                </a:solidFill>
                <a:latin typeface="Open Sans"/>
                <a:ea typeface="Open Sans"/>
                <a:cs typeface="Open Sans"/>
                <a:sym typeface="Open Sans"/>
              </a:rPr>
              <a:t>       IntersECCions El Prat</a:t>
            </a:r>
            <a:endParaRPr/>
          </a:p>
          <a:p>
            <a:pPr marL="0" marR="0" lvl="0" indent="0" algn="l" rtl="0">
              <a:lnSpc>
                <a:spcPct val="120000"/>
              </a:lnSpc>
              <a:spcBef>
                <a:spcPts val="0"/>
              </a:spcBef>
              <a:spcAft>
                <a:spcPts val="0"/>
              </a:spcAft>
              <a:buNone/>
            </a:pPr>
            <a:r>
              <a:rPr lang="en-US" sz="1100">
                <a:solidFill>
                  <a:schemeClr val="dk1"/>
                </a:solidFill>
                <a:latin typeface="Open Sans"/>
                <a:ea typeface="Open Sans"/>
                <a:cs typeface="Open Sans"/>
                <a:sym typeface="Open Sans"/>
              </a:rPr>
              <a:t>       IntersECCions El Prat</a:t>
            </a:r>
            <a:endParaRPr sz="1100">
              <a:solidFill>
                <a:schemeClr val="dk1"/>
              </a:solidFill>
              <a:latin typeface="Open Sans"/>
              <a:ea typeface="Open Sans"/>
              <a:cs typeface="Open Sans"/>
              <a:sym typeface="Open Sans"/>
            </a:endParaRPr>
          </a:p>
        </p:txBody>
      </p:sp>
      <p:sp>
        <p:nvSpPr>
          <p:cNvPr id="104" name="Google Shape;104;p14"/>
          <p:cNvSpPr txBox="1"/>
          <p:nvPr/>
        </p:nvSpPr>
        <p:spPr>
          <a:xfrm>
            <a:off x="4581128" y="9417496"/>
            <a:ext cx="2051409" cy="27699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a:solidFill>
                  <a:schemeClr val="dk1"/>
                </a:solidFill>
                <a:latin typeface="Open Sans"/>
                <a:ea typeface="Open Sans"/>
                <a:cs typeface="Open Sans"/>
                <a:sym typeface="Open Sans"/>
              </a:rPr>
              <a:t>elprat.cat/interseccions</a:t>
            </a:r>
            <a:endParaRPr/>
          </a:p>
        </p:txBody>
      </p:sp>
      <p:sp>
        <p:nvSpPr>
          <p:cNvPr id="105" name="Google Shape;105;p14"/>
          <p:cNvSpPr txBox="1"/>
          <p:nvPr/>
        </p:nvSpPr>
        <p:spPr>
          <a:xfrm>
            <a:off x="548700" y="2513724"/>
            <a:ext cx="5760600" cy="1185600"/>
          </a:xfrm>
          <a:prstGeom prst="rect">
            <a:avLst/>
          </a:prstGeom>
          <a:noFill/>
          <a:ln>
            <a:noFill/>
          </a:ln>
        </p:spPr>
        <p:txBody>
          <a:bodyPr spcFirstLastPara="1" wrap="square" lIns="91425" tIns="91425" rIns="91425" bIns="91425" anchor="t" anchorCtr="0">
            <a:noAutofit/>
          </a:bodyPr>
          <a:lstStyle/>
          <a:p>
            <a:pPr marL="0" lvl="0" indent="0" algn="just" rtl="0">
              <a:lnSpc>
                <a:spcPct val="110000"/>
              </a:lnSpc>
              <a:spcBef>
                <a:spcPts val="0"/>
              </a:spcBef>
              <a:spcAft>
                <a:spcPts val="0"/>
              </a:spcAft>
              <a:buClr>
                <a:schemeClr val="dk1"/>
              </a:buClr>
              <a:buSzPts val="1100"/>
              <a:buFont typeface="Arial"/>
              <a:buNone/>
            </a:pPr>
            <a:r>
              <a:rPr lang="en-US" sz="1200" b="1"/>
              <a:t>Auxiliars de Conversa d’Anglès</a:t>
            </a:r>
            <a:endParaRPr sz="1200" b="1"/>
          </a:p>
          <a:p>
            <a:pPr marL="0" lvl="0" indent="0" algn="just" rtl="0">
              <a:lnSpc>
                <a:spcPct val="110000"/>
              </a:lnSpc>
              <a:spcBef>
                <a:spcPts val="0"/>
              </a:spcBef>
              <a:spcAft>
                <a:spcPts val="0"/>
              </a:spcAft>
              <a:buClr>
                <a:schemeClr val="dk1"/>
              </a:buClr>
              <a:buSzPts val="1100"/>
              <a:buFont typeface="Arial"/>
              <a:buNone/>
            </a:pPr>
            <a:r>
              <a:rPr lang="en-US" sz="1100"/>
              <a:t>Aquest curs 2018-2019 continuem amb el projecte</a:t>
            </a:r>
            <a:r>
              <a:rPr lang="en-US" sz="1100" b="1"/>
              <a:t> Auxiliars de Conversa d’Anglès</a:t>
            </a:r>
            <a:r>
              <a:rPr lang="en-US" sz="1100"/>
              <a:t>. Té per objectiu millorar les competències en llengua anglesa de l’alumnat incorporant a l’aula un auxiliar de conversa de forma continuada e impulsant la innovació metodològica i la capacitació del professorat del centre educatiu. En el darrer curs van participar set escoles.</a:t>
            </a:r>
            <a:endParaRPr sz="1100"/>
          </a:p>
          <a:p>
            <a:pPr marL="0" lvl="0" indent="0" algn="just" rtl="0">
              <a:lnSpc>
                <a:spcPct val="110000"/>
              </a:lnSpc>
              <a:spcBef>
                <a:spcPts val="0"/>
              </a:spcBef>
              <a:spcAft>
                <a:spcPts val="0"/>
              </a:spcAft>
              <a:buClr>
                <a:schemeClr val="dk1"/>
              </a:buClr>
              <a:buSzPts val="1100"/>
              <a:buFont typeface="Arial"/>
              <a:buNone/>
            </a:pPr>
            <a:endParaRPr sz="1100"/>
          </a:p>
          <a:p>
            <a:pPr marL="0" lvl="0" indent="0" algn="just" rtl="0">
              <a:lnSpc>
                <a:spcPct val="110000"/>
              </a:lnSpc>
              <a:spcBef>
                <a:spcPts val="0"/>
              </a:spcBef>
              <a:spcAft>
                <a:spcPts val="0"/>
              </a:spcAft>
              <a:buClr>
                <a:schemeClr val="dk1"/>
              </a:buClr>
              <a:buSzPts val="1100"/>
              <a:buFont typeface="Arial"/>
              <a:buNone/>
            </a:pPr>
            <a:endParaRPr sz="1200" b="1"/>
          </a:p>
          <a:p>
            <a:pPr marL="0" lvl="0" indent="0" algn="l" rtl="0">
              <a:spcBef>
                <a:spcPts val="0"/>
              </a:spcBef>
              <a:spcAft>
                <a:spcPts val="0"/>
              </a:spcAft>
              <a:buNone/>
            </a:pPr>
            <a:endParaRPr/>
          </a:p>
        </p:txBody>
      </p:sp>
      <p:sp>
        <p:nvSpPr>
          <p:cNvPr id="106" name="Google Shape;106;p14"/>
          <p:cNvSpPr txBox="1"/>
          <p:nvPr/>
        </p:nvSpPr>
        <p:spPr>
          <a:xfrm>
            <a:off x="548675" y="3785625"/>
            <a:ext cx="5718900" cy="14715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US" sz="1200" b="1">
                <a:solidFill>
                  <a:schemeClr val="dk1"/>
                </a:solidFill>
              </a:rPr>
              <a:t>Spring Festival (NOU)</a:t>
            </a:r>
            <a:endParaRPr sz="1200" b="1">
              <a:solidFill>
                <a:schemeClr val="dk1"/>
              </a:solidFill>
            </a:endParaRPr>
          </a:p>
          <a:p>
            <a:pPr marL="0" lvl="0" indent="0" algn="just" rtl="0">
              <a:lnSpc>
                <a:spcPct val="115000"/>
              </a:lnSpc>
              <a:spcBef>
                <a:spcPts val="0"/>
              </a:spcBef>
              <a:spcAft>
                <a:spcPts val="0"/>
              </a:spcAft>
              <a:buClr>
                <a:schemeClr val="dk1"/>
              </a:buClr>
              <a:buSzPts val="1100"/>
              <a:buFont typeface="Arial"/>
              <a:buNone/>
            </a:pPr>
            <a:r>
              <a:rPr lang="en-US" sz="1100">
                <a:solidFill>
                  <a:schemeClr val="dk1"/>
                </a:solidFill>
              </a:rPr>
              <a:t>La idea inicial del projecte es realitzar una jornada on els centres participants puguin compartir amb  tota la comunitat educativa el que han estat treballant al llarg del curs d’ una forma interactiva.</a:t>
            </a:r>
            <a:endParaRPr sz="1100">
              <a:solidFill>
                <a:schemeClr val="dk1"/>
              </a:solidFill>
            </a:endParaRPr>
          </a:p>
          <a:p>
            <a:pPr marL="0" lvl="0" indent="0" algn="just" rtl="0">
              <a:lnSpc>
                <a:spcPct val="115000"/>
              </a:lnSpc>
              <a:spcBef>
                <a:spcPts val="0"/>
              </a:spcBef>
              <a:spcAft>
                <a:spcPts val="0"/>
              </a:spcAft>
              <a:buClr>
                <a:schemeClr val="dk1"/>
              </a:buClr>
              <a:buSzPts val="1100"/>
              <a:buFont typeface="Arial"/>
              <a:buNone/>
            </a:pPr>
            <a:r>
              <a:rPr lang="en-US" sz="1100">
                <a:solidFill>
                  <a:schemeClr val="dk1"/>
                </a:solidFill>
              </a:rPr>
              <a:t>Té una estreta vinculació amb el projecte Auxiliars de Conversa donat que es planteja que sigui el propi auxiliar de conversa de cada centre el que lideri el projecte  dins del centre amb el suport del personal docent involucrat.</a:t>
            </a:r>
            <a:endParaRPr sz="1100">
              <a:solidFill>
                <a:schemeClr val="dk1"/>
              </a:solidFill>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629</Words>
  <Application>Microsoft Office PowerPoint</Application>
  <PresentationFormat>A4 (210 x 297 mm)</PresentationFormat>
  <Paragraphs>33</Paragraphs>
  <Slides>2</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Open Sans</vt:lpstr>
      <vt:lpstr>Tema de Office</vt:lpstr>
      <vt:lpstr>Hola pares, mares, famílies! </vt:lpstr>
      <vt:lpstr>Diapositiva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Hola pares, mares, famílies! </dc:title>
  <cp:lastModifiedBy>arasac</cp:lastModifiedBy>
  <cp:revision>1</cp:revision>
  <dcterms:modified xsi:type="dcterms:W3CDTF">2018-09-10T14:31:49Z</dcterms:modified>
</cp:coreProperties>
</file>