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85" r:id="rId3"/>
    <p:sldId id="257" r:id="rId4"/>
    <p:sldId id="286" r:id="rId5"/>
    <p:sldId id="258" r:id="rId6"/>
    <p:sldId id="259" r:id="rId7"/>
    <p:sldId id="287" r:id="rId8"/>
    <p:sldId id="260" r:id="rId9"/>
    <p:sldId id="263" r:id="rId10"/>
    <p:sldId id="272" r:id="rId11"/>
    <p:sldId id="262" r:id="rId12"/>
    <p:sldId id="269" r:id="rId13"/>
    <p:sldId id="270" r:id="rId14"/>
    <p:sldId id="271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82" autoAdjust="0"/>
    <p:restoredTop sz="88000" autoAdjust="0"/>
  </p:normalViewPr>
  <p:slideViewPr>
    <p:cSldViewPr>
      <p:cViewPr varScale="1">
        <p:scale>
          <a:sx n="95" d="100"/>
          <a:sy n="9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D51EC09-073A-4105-9D9E-BC3DBFB5280D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D9ABA67-5D5B-4708-8F81-8702A1832724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3835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B7AD6-5FD5-4F00-B328-85EBD78A0240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39BFF-2F9D-44C8-B433-97643C4A9421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0882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5A620-8917-459F-89DF-90149EC0EB3E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9710-710B-45B1-8985-200E82135271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0882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83770-3339-4B2C-B8F9-68B5F3F270C6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3C9C1-5325-42D1-AB39-03322531A818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47476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082C00-A7E4-4A40-A10A-F6A1CA21DCA8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256782-9316-4FD4-B1D1-902CB617DCCD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17720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18BC7-9186-472D-B7D6-EA45FE54F115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8A779-640F-444F-A654-76B9A2AC786F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7292620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0D38E-C1AA-40F6-ABA2-A60E6657EC00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B9A25-481C-4504-92BC-86CFDF66EB11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0290970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3F8A7-697E-4948-9F80-43024440CE1F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ABF36-01C3-4BA9-9D6A-16C52F6BDFAE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52964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9A69B-1C9A-48FA-801D-D8556E4FA505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54762-A211-4E74-ACC3-68843E004E72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19805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fld id="{5320930C-03B7-4374-B868-CA701449D54F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54EAD607-C96C-4BA5-84A3-7CD468310145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2343048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fld id="{90326686-B834-46A5-8B11-7C71EF3E8D97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48429576-0FEB-4A7A-AEF0-DA216B82E5D6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532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673F8A7-697E-4948-9F80-43024440CE1F}" type="datetimeFigureOut">
              <a:rPr lang="ca-ES" smtClean="0"/>
              <a:pPr>
                <a:defRPr/>
              </a:pPr>
              <a:t>2/10/2023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98ABF36-01C3-4BA9-9D6A-16C52F6BDFAE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30886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osablasco@sobiransescola.c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74043" y="1124744"/>
            <a:ext cx="4608512" cy="27110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REUNIÓ PER A LES FAMÍLIES DE PRIMER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sz="67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5877273"/>
            <a:ext cx="9036496" cy="844204"/>
          </a:xfrm>
        </p:spPr>
        <p:txBody>
          <a:bodyPr>
            <a:noAutofit/>
          </a:bodyPr>
          <a:lstStyle/>
          <a:p>
            <a:r>
              <a:rPr lang="ca-ES" sz="2400" i="1" cap="none" dirty="0">
                <a:latin typeface="Massallera" panose="02000000000000000000" pitchFamily="2" charset="0"/>
              </a:rPr>
              <a:t>B</a:t>
            </a:r>
            <a:r>
              <a:rPr lang="ca-ES" sz="2400" i="1" cap="none" dirty="0" smtClean="0">
                <a:latin typeface="Massallera" panose="02000000000000000000" pitchFamily="2" charset="0"/>
              </a:rPr>
              <a:t>envinguts a un nou cicle, una nova aventura que ens permetrà créixer junts.</a:t>
            </a:r>
            <a:endParaRPr lang="ca-ES" sz="2400" i="1" cap="none" dirty="0">
              <a:latin typeface="Massallera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5300" y="0"/>
            <a:ext cx="80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   ESCOLA SOBIRANS            2023 - 2024</a:t>
            </a:r>
            <a:endParaRPr lang="ca-ES" sz="3200" b="1" dirty="0"/>
          </a:p>
        </p:txBody>
      </p:sp>
      <p:pic>
        <p:nvPicPr>
          <p:cNvPr id="7" name="Imagen 6" descr="Descripció: logok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7" r="34850"/>
          <a:stretch>
            <a:fillRect/>
          </a:stretch>
        </p:blipFill>
        <p:spPr bwMode="auto">
          <a:xfrm>
            <a:off x="495300" y="116632"/>
            <a:ext cx="381000" cy="609600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8" name="7 Imagen" descr="Imágenes de Gato Dibujo - Descarga gratuita en Freepi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17573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lar D'infants Municipal &quot;el Cavallet De Mar&quot; | Salo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785794"/>
            <a:ext cx="12858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AVALUACIÓ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8136904" cy="49704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Partim d’una avaluació continuada i globalitzada.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Comissió d’avaluació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Promocionen al curs següent els alumnes que han assolit els objectius del curs.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Informes.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Nomenclatura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 per  a  les  qualificacions:</a:t>
            </a: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AE (Assoliment d’Excel·lència) </a:t>
            </a: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AN (Assoliment de Notable)</a:t>
            </a: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AS (Assoliment satisfactori) </a:t>
            </a:r>
            <a:endParaRPr lang="ca-ES" sz="14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731520" lvl="1" indent="-274320">
              <a:lnSpc>
                <a:spcPct val="160000"/>
              </a:lnSpc>
              <a:buFont typeface="Wingdings 2"/>
              <a:buChar char=""/>
              <a:defRPr/>
            </a:pPr>
            <a:r>
              <a:rPr lang="ca-ES" sz="1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NA (No Assoliment).</a:t>
            </a:r>
          </a:p>
          <a:p>
            <a:pPr marL="457200" lvl="1" indent="0">
              <a:lnSpc>
                <a:spcPct val="160000"/>
              </a:lnSpc>
              <a:buNone/>
              <a:defRPr/>
            </a:pPr>
            <a:endParaRPr lang="ca-ES" sz="1400" dirty="0">
              <a:latin typeface="Massallera" panose="02000000000000000000" pitchFamily="2" charset="0"/>
              <a:cs typeface="Arial" pitchFamily="34" charset="0"/>
            </a:endParaRPr>
          </a:p>
          <a:p>
            <a:pPr marL="0" lvl="1" indent="0" algn="ctr">
              <a:lnSpc>
                <a:spcPct val="160000"/>
              </a:lnSpc>
              <a:buNone/>
              <a:defRPr/>
            </a:pPr>
            <a:r>
              <a:rPr lang="ca-ES" sz="2000" b="1" dirty="0">
                <a:solidFill>
                  <a:srgbClr val="FFC000"/>
                </a:solidFill>
                <a:latin typeface="Massallera" panose="02000000000000000000" pitchFamily="2" charset="0"/>
              </a:rPr>
              <a:t>ÉS CONVENIENT QUE ELS INFORMES I ELS ÀLBUMS ELS COMENTEU AMB ELS VOSTRES FILLS/ES.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a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ENTREVISTES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06760" cy="5806998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altLang="es-ES" sz="2100" b="1" dirty="0" smtClean="0">
              <a:solidFill>
                <a:schemeClr val="bg2">
                  <a:lumMod val="50000"/>
                </a:schemeClr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Horari d'entrevistes amb la MESTRA TUTORA:</a:t>
            </a:r>
          </a:p>
          <a:p>
            <a:pPr marL="365760" lvl="1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ca-ES" altLang="es-ES" sz="2200" b="1" dirty="0" smtClean="0">
                <a:solidFill>
                  <a:schemeClr val="accent1">
                    <a:lumMod val="75000"/>
                  </a:schemeClr>
                </a:solidFill>
                <a:latin typeface="Massallera" panose="02000000000000000000" pitchFamily="2" charset="0"/>
                <a:cs typeface="Arial" pitchFamily="34" charset="0"/>
              </a:rPr>
              <a:t>DIJOUS : 12:30 –a 13:30 </a:t>
            </a: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	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Demanda  d’entrevista  a  través  de  l’agenda o correu  electrònic: </a:t>
            </a:r>
            <a:r>
              <a:rPr lang="ca-ES" altLang="es-E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rosablasco</a:t>
            </a:r>
            <a:r>
              <a:rPr lang="ca-ES" altLang="es-E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ca-ES" altLang="es-E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sobiransescola.cat</a:t>
            </a:r>
            <a:endParaRPr lang="ca-ES" altLang="es-E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r>
              <a:rPr lang="ca-ES" altLang="es-ES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ca-ES" altLang="es-ES" b="1" u="sng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estherpadin</a:t>
            </a:r>
            <a:r>
              <a:rPr lang="ca-ES" altLang="es-ES" b="1" u="sng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ca-ES" altLang="es-ES" b="1" u="sng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sobiransescola.cat</a:t>
            </a:r>
            <a:endParaRPr lang="ca-ES" altLang="es-ES" sz="2200" b="1" u="sng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Els pares/mares  separats  reben  una  sola convocatòria  d’entrevista. 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Entrevistes  amb  l’Equip  Directiu.</a:t>
            </a:r>
          </a:p>
          <a:p>
            <a:pPr marL="822960" lvl="1" indent="-4572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Mestre/tutora         </a:t>
            </a:r>
            <a:r>
              <a:rPr lang="ca-ES" altLang="es-ES" sz="2200" b="1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</a:t>
            </a:r>
            <a:r>
              <a:rPr lang="ca-ES" altLang="es-ES" sz="22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ap d’estudis        Directora </a:t>
            </a:r>
            <a:endParaRPr lang="ca-ES" altLang="es-ES" sz="2200" b="1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365760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endParaRPr lang="ca-ES" altLang="es-ES" sz="15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sz="2100" dirty="0" smtClean="0">
              <a:solidFill>
                <a:schemeClr val="tx1"/>
              </a:solidFill>
              <a:latin typeface="Massallera" panose="02000000000000000000" pitchFamily="2" charset="0"/>
            </a:endParaRPr>
          </a:p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altLang="es-ES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ca-ES" altLang="es-ES" sz="1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a-ES" dirty="0"/>
          </a:p>
        </p:txBody>
      </p:sp>
      <p:sp>
        <p:nvSpPr>
          <p:cNvPr id="5" name="4 Flecha derecha"/>
          <p:cNvSpPr/>
          <p:nvPr/>
        </p:nvSpPr>
        <p:spPr>
          <a:xfrm>
            <a:off x="3500430" y="61436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Flecha derecha"/>
          <p:cNvSpPr/>
          <p:nvPr/>
        </p:nvSpPr>
        <p:spPr>
          <a:xfrm>
            <a:off x="6572264" y="61436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1482" y="116632"/>
            <a:ext cx="8704262" cy="80952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EINES COMUNICACIÓ </a:t>
            </a:r>
            <a:b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</a:br>
            <a: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FAMÍLIA- ESCOLA   </a:t>
            </a:r>
            <a:r>
              <a:rPr lang="ca-ES" sz="36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ESCOLA</a:t>
            </a:r>
            <a:r>
              <a:rPr lang="ca-E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- FAMÍLIA</a:t>
            </a:r>
            <a:endParaRPr lang="ca-ES" sz="3600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3" cy="525658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AGENDA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altLang="es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Els alumnes utilitzen l’agenda per  anotar comentaris puntuals de la vida a l’aula.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altLang="es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Cal que es tingui present cada apartat de l’agenda i el seu ús.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altLang="es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Assistència - justificants.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Revisar l’agenda dels vostres fills/es cada dia per si hi ha anotacions dels mestres que cal que retorneu signades.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BLOCS DE LES AULES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WEB DE L’ESCOLA</a:t>
            </a:r>
            <a:r>
              <a:rPr lang="ca-ES" sz="24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 www.escolasobirans.cat  </a:t>
            </a:r>
            <a:endParaRPr lang="ca-ES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</p:txBody>
      </p:sp>
      <p:pic>
        <p:nvPicPr>
          <p:cNvPr id="4100" name="Picture 4" descr="Resultado de imagen de ordenador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89" b="14029"/>
          <a:stretch/>
        </p:blipFill>
        <p:spPr bwMode="auto">
          <a:xfrm>
            <a:off x="6827031" y="5157192"/>
            <a:ext cx="2283187" cy="1538078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684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SALUT </a:t>
            </a:r>
            <a:r>
              <a:rPr lang="ca-E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(</a:t>
            </a:r>
            <a:r>
              <a:rPr lang="ca-ES" sz="3100" b="1" cap="none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assistència i medicaments</a:t>
            </a:r>
            <a:r>
              <a:rPr lang="ca-E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)</a:t>
            </a:r>
            <a:endParaRPr lang="ca-ES" sz="3100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6912768" cy="33130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SI UN ALUMNE/A ES FA MAL</a:t>
            </a:r>
            <a:endParaRPr lang="ca-ES" sz="2400" b="1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AL·LÈRGIES O INTOLERÀNCIES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FEBRE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MEDICAMENTS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24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VISITA MÈDICA</a:t>
            </a:r>
          </a:p>
        </p:txBody>
      </p:sp>
      <p:pic>
        <p:nvPicPr>
          <p:cNvPr id="5122" name="Picture 2" descr="Resultado de imagen de termometro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10">
            <a:off x="5351821" y="2857717"/>
            <a:ext cx="1097230" cy="156703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botiquin dibuj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15" r="18890"/>
          <a:stretch/>
        </p:blipFill>
        <p:spPr bwMode="auto">
          <a:xfrm>
            <a:off x="6876256" y="3789040"/>
            <a:ext cx="1482199" cy="131928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doctora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29" y="4448684"/>
            <a:ext cx="2080295" cy="2377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SORTIDES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34817" name="1 Marcador de contenido"/>
          <p:cNvSpPr>
            <a:spLocks noGrp="1"/>
          </p:cNvSpPr>
          <p:nvPr>
            <p:ph idx="1"/>
          </p:nvPr>
        </p:nvSpPr>
        <p:spPr>
          <a:xfrm>
            <a:off x="714348" y="1000108"/>
            <a:ext cx="8429652" cy="5143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1600" b="1" u="sng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MEDI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3/10/2023 (tot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dia)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 ‘</a:t>
            </a:r>
            <a:r>
              <a:rPr lang="ca-ES" sz="1600" b="1" i="1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La 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Verema”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(Montornès del Vallès).</a:t>
            </a:r>
          </a:p>
          <a:p>
            <a:pPr>
              <a:lnSpc>
                <a:spcPct val="150000"/>
              </a:lnSpc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TALLER  DE  </a:t>
            </a:r>
            <a:r>
              <a:rPr lang="ca-ES" sz="1600" b="1" u="sng" dirty="0" err="1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BATUCADA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11/10/2023 (Escola).</a:t>
            </a:r>
            <a:endParaRPr lang="ca-ES" sz="16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BIBLIOTECA  ARENYS  DE MUNT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21/11/2023 (matí).</a:t>
            </a:r>
            <a:endParaRPr lang="ca-ES" sz="1600" b="1" u="sng" dirty="0" smtClean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286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TEATRE: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29/2/2024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(matí)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‘</a:t>
            </a:r>
            <a:r>
              <a:rPr lang="ca-ES" sz="1600" b="1" i="1" dirty="0" err="1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Miranius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. L’aventura  d’habitar  el  món”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’ (Canet </a:t>
            </a:r>
            <a:r>
              <a:rPr lang="ca-ES" sz="1600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 Mar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).</a:t>
            </a:r>
          </a:p>
          <a:p>
            <a:pPr marL="2286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EDUCACIÓ  VIAL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Abril . Visita a la comissaria d’Arenys de Munt.</a:t>
            </a:r>
          </a:p>
          <a:p>
            <a:pPr marL="2286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TEATRE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15/5/2024 (matí) “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La casa més petita” Teatre Principal d’Arenys de Mar.</a:t>
            </a:r>
          </a:p>
          <a:p>
            <a:pPr marL="2286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TEATRE  EN ANGLÈS</a:t>
            </a: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: </a:t>
            </a:r>
            <a:r>
              <a:rPr lang="ca-ES" sz="16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21/5/2024</a:t>
            </a:r>
            <a:r>
              <a:rPr lang="ca-ES" sz="16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“</a:t>
            </a:r>
            <a:r>
              <a:rPr lang="ca-ES" sz="1600" b="1" i="1" dirty="0" err="1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Wanda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 </a:t>
            </a:r>
            <a:r>
              <a:rPr lang="ca-ES" sz="1600" b="1" i="1" dirty="0" err="1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the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 </a:t>
            </a:r>
            <a:r>
              <a:rPr lang="ca-ES" sz="1600" b="1" i="1" dirty="0" err="1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witch</a:t>
            </a:r>
            <a:r>
              <a:rPr lang="ca-ES" sz="1600" b="1" i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”</a:t>
            </a:r>
            <a:endParaRPr lang="ca-ES" sz="1600" dirty="0" smtClean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6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SORTIDES </a:t>
            </a:r>
            <a:r>
              <a:rPr lang="ca-ES" sz="1600" b="1" u="sng" dirty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 L’ENTORN</a:t>
            </a:r>
          </a:p>
          <a:p>
            <a:pPr marL="0" indent="0">
              <a:lnSpc>
                <a:spcPct val="150000"/>
              </a:lnSpc>
              <a:buNone/>
            </a:pPr>
            <a:endParaRPr lang="ca-ES" sz="1800" dirty="0" smtClean="0">
              <a:latin typeface="Massallera" panose="02000000000000000000" pitchFamily="2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a-ES" sz="1800" dirty="0" smtClean="0">
              <a:latin typeface="Massallera" panose="02000000000000000000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HÀBITS I NORMES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148" name="Picture 4" descr="Resultado de imagen de DIBUJO NIÃ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9" y="980728"/>
            <a:ext cx="5800888" cy="3672408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50474" y="1268760"/>
            <a:ext cx="5577457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000" b="1" dirty="0" smtClean="0">
                <a:latin typeface="Massallera" panose="02000000000000000000" pitchFamily="2" charset="0"/>
              </a:rPr>
              <a:t>AUTÒNOMS		 </a:t>
            </a:r>
            <a:r>
              <a:rPr lang="ca-ES" sz="2000" b="1" dirty="0">
                <a:latin typeface="Massallera" panose="02000000000000000000" pitchFamily="2" charset="0"/>
              </a:rPr>
              <a:t>RESPONSABLES</a:t>
            </a:r>
          </a:p>
          <a:p>
            <a:pPr algn="ctr"/>
            <a:endParaRPr lang="ca-ES" sz="2000" b="1" dirty="0" smtClean="0">
              <a:latin typeface="Massallera" panose="02000000000000000000" pitchFamily="2" charset="0"/>
            </a:endParaRPr>
          </a:p>
          <a:p>
            <a:pPr algn="ctr"/>
            <a:r>
              <a:rPr lang="ca-ES" sz="2000" b="1" dirty="0" smtClean="0">
                <a:latin typeface="Massallera" panose="02000000000000000000" pitchFamily="2" charset="0"/>
              </a:rPr>
              <a:t>RESPECTUOSOS	PUNTUALS</a:t>
            </a:r>
            <a:endParaRPr lang="ca-ES" sz="2000" b="1" dirty="0">
              <a:latin typeface="Massallera" panose="02000000000000000000" pitchFamily="2" charset="0"/>
            </a:endParaRPr>
          </a:p>
          <a:p>
            <a:endParaRPr lang="ca-ES" sz="2000" b="1" dirty="0" smtClean="0">
              <a:latin typeface="Massallera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8759" y="4797152"/>
            <a:ext cx="4641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u="sng" dirty="0" smtClean="0">
                <a:latin typeface="Massallera" panose="02000000000000000000" pitchFamily="2" charset="0"/>
              </a:rPr>
              <a:t>FAMÍLIES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Massallera" panose="02000000000000000000" pitchFamily="2" charset="0"/>
              </a:rPr>
              <a:t>Sortides (autoritzacions)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Massallera" panose="02000000000000000000" pitchFamily="2" charset="0"/>
              </a:rPr>
              <a:t>Pagaments </a:t>
            </a:r>
            <a:endParaRPr lang="ca-ES" sz="2400" dirty="0">
              <a:latin typeface="Massallera" panose="02000000000000000000" pitchFamily="2" charset="0"/>
            </a:endParaRPr>
          </a:p>
        </p:txBody>
      </p:sp>
      <p:pic>
        <p:nvPicPr>
          <p:cNvPr id="6150" name="Picture 6" descr="Resultado de imagen de fotos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5838"/>
            <a:ext cx="1550920" cy="1550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131032" y="3850771"/>
            <a:ext cx="1833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i="1" dirty="0" smtClean="0">
                <a:latin typeface="Massallera" panose="02000000000000000000" pitchFamily="2" charset="0"/>
              </a:rPr>
              <a:t>L’escola no es fa responsable de les imatges que poden aparèixer als grups de WhatsApp.</a:t>
            </a:r>
            <a:endParaRPr lang="ca-ES" sz="1600" i="1" dirty="0">
              <a:latin typeface="Massaller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00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PARES/MARES DELEGATS/DES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37889" name="1 Marcador de contenido"/>
          <p:cNvSpPr>
            <a:spLocks noGrp="1"/>
          </p:cNvSpPr>
          <p:nvPr>
            <p:ph idx="1"/>
          </p:nvPr>
        </p:nvSpPr>
        <p:spPr>
          <a:xfrm>
            <a:off x="539552" y="1268413"/>
            <a:ext cx="8604448" cy="5400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Són els representants de les famílies del grup- classe i l’enllaç entre les famílies i la tutora. 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Col·laboren en la preparació i organització de les festes de l’escola (o s’encarreguen de delegar aquesta tasca a les altres famílies). 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Assisteixen a les reunions de pares i mares delegats/es i l’Equip Directiu i transmeten les informacions a les famílies.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ca-ES" sz="2400" b="1" dirty="0" smtClean="0">
                <a:solidFill>
                  <a:srgbClr val="FFC000"/>
                </a:solidFill>
                <a:latin typeface="Massallera" panose="02000000000000000000" pitchFamily="2" charset="0"/>
                <a:cs typeface="Arial" pitchFamily="34" charset="0"/>
              </a:rPr>
              <a:t>CAL ESCOLLIR DUES PERSONES REPRESENTANTS.</a:t>
            </a:r>
            <a:endParaRPr lang="ca-ES" sz="2400" b="1" dirty="0">
              <a:solidFill>
                <a:srgbClr val="FFC000"/>
              </a:solidFill>
              <a:latin typeface="Massallera" panose="02000000000000000000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82089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3 CuadroTexto"/>
          <p:cNvSpPr txBox="1">
            <a:spLocks noChangeArrowheads="1"/>
          </p:cNvSpPr>
          <p:nvPr/>
        </p:nvSpPr>
        <p:spPr bwMode="auto">
          <a:xfrm>
            <a:off x="1619672" y="273189"/>
            <a:ext cx="5760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haroni"/>
                <a:cs typeface="Aharoni"/>
              </a:rPr>
              <a:t>FELIÇ CURS </a:t>
            </a: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haroni"/>
                <a:cs typeface="Aharoni"/>
              </a:rPr>
              <a:t>23</a:t>
            </a: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Aharoni"/>
                <a:cs typeface="Aharoni"/>
              </a:rPr>
              <a:t>-24!!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91"/>
          <a:stretch/>
        </p:blipFill>
        <p:spPr>
          <a:xfrm>
            <a:off x="1475656" y="476673"/>
            <a:ext cx="6120680" cy="5400600"/>
          </a:xfrm>
          <a:ln w="1905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400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38758" y="166361"/>
            <a:ext cx="7633742" cy="9583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GUIÓ DE LA REUNIÓ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46886" y="908720"/>
            <a:ext cx="7816924" cy="594928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Dinàmica: La seva mà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Els i les mestres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Horari 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SEP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Deures</a:t>
            </a:r>
            <a:endParaRPr lang="ca-ES" sz="72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Avaluació</a:t>
            </a:r>
          </a:p>
          <a:p>
            <a:pPr marL="274320" indent="-274320">
              <a:lnSpc>
                <a:spcPct val="170000"/>
              </a:lnSpc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Entrevistes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Eines de comunicació </a:t>
            </a:r>
            <a:endParaRPr lang="ca-ES" sz="7200" dirty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Salut (assistència sanitària- medicaments)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Sortides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Hàbits i normes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a-ES" sz="72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Pares/mares delegats/es</a:t>
            </a:r>
            <a:endParaRPr lang="ca-ES" sz="7200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a-E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82385"/>
            <a:ext cx="7888932" cy="814367"/>
          </a:xfrm>
        </p:spPr>
        <p:txBody>
          <a:bodyPr/>
          <a:lstStyle/>
          <a:p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DINÀMICA: LA SEVA MÀ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Resultado de imagen de DIBUJO MANO NIÃ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633536"/>
            <a:ext cx="4002634" cy="4459759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5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ELS I LES MESTRES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1756403"/>
              </p:ext>
            </p:extLst>
          </p:nvPr>
        </p:nvGraphicFramePr>
        <p:xfrm>
          <a:off x="714348" y="1285860"/>
          <a:ext cx="8105554" cy="53172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59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6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TUTORES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1r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A Esther  </a:t>
                      </a:r>
                      <a:r>
                        <a:rPr lang="ca-ES" sz="2000" b="1" baseline="0" dirty="0" err="1" smtClean="0">
                          <a:latin typeface="Massallera" panose="02000000000000000000" pitchFamily="2" charset="0"/>
                          <a:cs typeface="Arial" pitchFamily="34" charset="0"/>
                        </a:rPr>
                        <a:t>Padin</a:t>
                      </a:r>
                      <a:endParaRPr lang="ca-ES" sz="2000" b="1" baseline="0" dirty="0" smtClean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1r B Rosa  Blasco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REFORÇ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Montse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 </a:t>
                      </a:r>
                      <a:r>
                        <a:rPr lang="ca-ES" sz="2000" b="1" baseline="0" dirty="0" err="1" smtClean="0">
                          <a:latin typeface="Massallera" panose="02000000000000000000" pitchFamily="2" charset="0"/>
                          <a:cs typeface="Arial" pitchFamily="34" charset="0"/>
                        </a:rPr>
                        <a:t>Orensanz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209238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18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EDUCACIÓ</a:t>
                      </a:r>
                      <a:r>
                        <a:rPr lang="ca-ES" sz="18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ESPECIAL</a:t>
                      </a:r>
                      <a:endParaRPr lang="ca-ES" sz="18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Mireia  Córdoba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99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EDUCACIÓ FÍSICA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Cristina  </a:t>
                      </a:r>
                      <a:r>
                        <a:rPr lang="ca-ES" sz="2000" b="1" dirty="0" err="1" smtClean="0">
                          <a:latin typeface="Massallera" panose="02000000000000000000" pitchFamily="2" charset="0"/>
                        </a:rPr>
                        <a:t>Romano</a:t>
                      </a: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 (Alba  Celis)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MÚSICA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Laia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 Simon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ANGLÈS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Marta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 </a:t>
                      </a:r>
                      <a:r>
                        <a:rPr lang="ca-ES" sz="2000" b="1" baseline="0" dirty="0" err="1" smtClean="0">
                          <a:latin typeface="Massallera" panose="02000000000000000000" pitchFamily="2" charset="0"/>
                          <a:cs typeface="Arial" pitchFamily="34" charset="0"/>
                        </a:rPr>
                        <a:t>Aguilà</a:t>
                      </a:r>
                      <a:r>
                        <a:rPr lang="ca-ES" sz="2000" b="1" baseline="0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 (Rosa)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6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</a:rPr>
                        <a:t>RELIGIÓ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smtClean="0">
                          <a:latin typeface="Massallera" panose="02000000000000000000" pitchFamily="2" charset="0"/>
                          <a:cs typeface="Arial" pitchFamily="34" charset="0"/>
                        </a:rPr>
                        <a:t>-----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63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VETLLADOR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2000" b="1" dirty="0" smtClean="0">
                          <a:latin typeface="Massallera" panose="02000000000000000000" pitchFamily="2" charset="0"/>
                          <a:cs typeface="Arial" pitchFamily="34" charset="0"/>
                        </a:rPr>
                        <a:t>Isaac  </a:t>
                      </a:r>
                      <a:r>
                        <a:rPr lang="ca-ES" sz="2000" b="1" dirty="0" err="1" smtClean="0">
                          <a:latin typeface="Massallera" panose="02000000000000000000" pitchFamily="2" charset="0"/>
                          <a:cs typeface="Arial" pitchFamily="34" charset="0"/>
                        </a:rPr>
                        <a:t>Buenaposada</a:t>
                      </a:r>
                      <a:endParaRPr lang="ca-ES" sz="2000" b="1" dirty="0">
                        <a:latin typeface="Massallera" panose="02000000000000000000" pitchFamily="2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21493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43042" y="357166"/>
            <a:ext cx="4490498" cy="903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HORARI  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428728" y="1643050"/>
          <a:ext cx="6715172" cy="4429157"/>
        </p:xfrm>
        <a:graphic>
          <a:graphicData uri="http://schemas.openxmlformats.org/drawingml/2006/table">
            <a:tbl>
              <a:tblPr/>
              <a:tblGrid>
                <a:gridCol w="913861"/>
                <a:gridCol w="1034354"/>
                <a:gridCol w="136728"/>
                <a:gridCol w="1198174"/>
                <a:gridCol w="1167711"/>
                <a:gridCol w="1137250"/>
                <a:gridCol w="1127094"/>
              </a:tblGrid>
              <a:tr h="5268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HORARI </a:t>
                      </a:r>
                      <a:endParaRPr lang="es-ES" sz="1300" dirty="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DILLUNS</a:t>
                      </a:r>
                      <a:endParaRPr lang="es-ES" sz="130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DIMARTS</a:t>
                      </a:r>
                      <a:endParaRPr lang="es-ES" sz="130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DIMECRES</a:t>
                      </a:r>
                      <a:endParaRPr lang="es-ES" sz="130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DIJOUS</a:t>
                      </a:r>
                      <a:endParaRPr lang="es-ES" sz="130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DIVENDRES</a:t>
                      </a:r>
                      <a:endParaRPr lang="es-ES" sz="130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77397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9:00</a:t>
                      </a:r>
                      <a:endParaRPr lang="es-ES" sz="1300"/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10:00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MATES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VALORS/</a:t>
                      </a:r>
                      <a:endParaRPr lang="es-ES" sz="1300"/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RELIGIÓ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CATALÀ </a:t>
                      </a:r>
                      <a:endParaRPr lang="es-ES" sz="1300"/>
                    </a:p>
                    <a:p>
                      <a:pPr fontAlgn="ctr"/>
                      <a:r>
                        <a:rPr lang="es-ES" sz="1300"/>
                        <a:t/>
                      </a:r>
                      <a:br>
                        <a:rPr lang="es-ES" sz="1300"/>
                      </a:b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MATES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MATES  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7397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10:00</a:t>
                      </a:r>
                      <a:endParaRPr lang="es-ES" sz="1300"/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11:00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 CATALÀ </a:t>
                      </a:r>
                      <a:endParaRPr lang="es-ES" sz="1300" dirty="0"/>
                    </a:p>
                    <a:p>
                      <a:pPr fontAlgn="ctr"/>
                      <a:r>
                        <a:rPr lang="es-ES" sz="1300" dirty="0"/>
                        <a:t/>
                      </a:r>
                      <a:br>
                        <a:rPr lang="es-ES" sz="1300" dirty="0"/>
                      </a:br>
                      <a:endParaRPr lang="es-ES" sz="1300" dirty="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MEDI 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MÚSICA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TUTORIA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CATALÀ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680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11:00 11:30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PATI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PATI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PATI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PATI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PATI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680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11:30 12:30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MEDI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CATALÀ 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CASTELLÀ 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MEDI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ANGLÈS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526805">
                <a:tc gridSpan="7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                                                                            </a:t>
                      </a:r>
                      <a:endParaRPr lang="es-ES" sz="1300"/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                                                           DINAR</a:t>
                      </a:r>
                      <a:endParaRPr lang="es-ES" sz="1300"/>
                    </a:p>
                  </a:txBody>
                  <a:tcPr marL="66731" marR="66731" marT="44487" marB="444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7397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15:00</a:t>
                      </a:r>
                      <a:endParaRPr lang="es-ES" sz="1300"/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16:30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MATES </a:t>
                      </a:r>
                      <a:endParaRPr lang="es-ES" sz="1300"/>
                    </a:p>
                    <a:p>
                      <a:pPr fontAlgn="ctr"/>
                      <a:r>
                        <a:rPr lang="es-ES" sz="1300"/>
                        <a:t/>
                      </a:r>
                      <a:br>
                        <a:rPr lang="es-ES" sz="1300"/>
                      </a:b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omic Sans MS"/>
                        </a:rPr>
                        <a:t>EDUCACIÓ FÍSICA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Comic Sans MS"/>
                        </a:rPr>
                        <a:t>ANGLÈS</a:t>
                      </a:r>
                      <a:endParaRPr lang="es-ES" sz="1300" dirty="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CASTELLÀ</a:t>
                      </a:r>
                      <a:endParaRPr lang="es-ES" sz="130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Comic Sans MS"/>
                        </a:rPr>
                        <a:t>PLÀSTICA</a:t>
                      </a:r>
                      <a:endParaRPr lang="es-ES" sz="1300" dirty="0"/>
                    </a:p>
                  </a:txBody>
                  <a:tcPr marL="66731" marR="66731" marT="44487" marB="444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72264" y="35716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1r A</a:t>
            </a:r>
            <a:endParaRPr lang="es-E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428604"/>
            <a:ext cx="3704680" cy="97491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itchFamily="49" charset="0"/>
              </a:rPr>
              <a:t>    </a:t>
            </a:r>
            <a:r>
              <a:rPr lang="es-E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itchFamily="49" charset="0"/>
              </a:rPr>
              <a:t>Horari</a:t>
            </a:r>
            <a:r>
              <a:rPr lang="es-ES" dirty="0" smtClean="0"/>
              <a:t> 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1714488"/>
          <a:ext cx="6643734" cy="4429157"/>
        </p:xfrm>
        <a:graphic>
          <a:graphicData uri="http://schemas.openxmlformats.org/drawingml/2006/table">
            <a:tbl>
              <a:tblPr/>
              <a:tblGrid>
                <a:gridCol w="613315"/>
                <a:gridCol w="1228475"/>
                <a:gridCol w="1228475"/>
                <a:gridCol w="1219248"/>
                <a:gridCol w="1216173"/>
                <a:gridCol w="1138048"/>
              </a:tblGrid>
              <a:tr h="223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DILLUNS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DIMARTS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DIMECRES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DIJOUS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DIVENDRES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2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>
                          <a:latin typeface="Calibri"/>
                          <a:ea typeface="Calibri"/>
                          <a:cs typeface="Times New Roman"/>
                        </a:rPr>
                        <a:t>9:00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>
                          <a:latin typeface="Calibri"/>
                          <a:ea typeface="Calibri"/>
                          <a:cs typeface="Times New Roman"/>
                        </a:rPr>
                        <a:t>9:30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>
                          <a:latin typeface="Calibri"/>
                          <a:ea typeface="Calibri"/>
                          <a:cs typeface="Times New Roman"/>
                        </a:rPr>
                        <a:t>LECTURA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 smtClean="0">
                          <a:latin typeface="Calibri"/>
                          <a:ea typeface="Calibri"/>
                          <a:cs typeface="Times New Roman"/>
                        </a:rPr>
                        <a:t>VALORS/REL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MÚSICA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>
                          <a:latin typeface="Calibri"/>
                          <a:ea typeface="Calibri"/>
                          <a:cs typeface="Times New Roman"/>
                        </a:rPr>
                        <a:t>LECTURA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b="1">
                          <a:latin typeface="Calibri"/>
                          <a:ea typeface="Calibri"/>
                          <a:cs typeface="Times New Roman"/>
                        </a:rPr>
                        <a:t>LECTURA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59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9:00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10:00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MATES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 smtClean="0">
                          <a:latin typeface="Calibri"/>
                          <a:ea typeface="Calibri"/>
                          <a:cs typeface="Times New Roman"/>
                        </a:rPr>
                        <a:t>CATALÀ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smtClean="0">
                          <a:latin typeface="Calibri"/>
                          <a:ea typeface="Calibri"/>
                          <a:cs typeface="Times New Roman"/>
                        </a:rPr>
                        <a:t>CATALÀ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9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10:00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11:00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CATALÀ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MEDI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ANGLÈS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MATES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latin typeface="Calibri"/>
                          <a:ea typeface="Calibri"/>
                          <a:cs typeface="Times New Roman"/>
                        </a:rPr>
                        <a:t>MATES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>
                          <a:latin typeface="Calibri"/>
                          <a:ea typeface="Calibri"/>
                          <a:cs typeface="Times New Roman"/>
                        </a:rPr>
                        <a:t>(SEP)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83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000" b="1" dirty="0" smtClean="0">
                          <a:latin typeface="Calibri"/>
                          <a:ea typeface="Calibri"/>
                          <a:cs typeface="Times New Roman"/>
                        </a:rPr>
                        <a:t>11:00</a:t>
                      </a: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</a:t>
                      </a: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PATI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11:30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12:30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MEDI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latin typeface="Calibri"/>
                          <a:ea typeface="Calibri"/>
                          <a:cs typeface="Times New Roman"/>
                        </a:rPr>
                        <a:t>CATALÀ (SEP)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CASTELLÀ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MEDI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TUTORIA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4178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64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15:00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1">
                          <a:latin typeface="Calibri"/>
                          <a:ea typeface="Calibri"/>
                          <a:cs typeface="Times New Roman"/>
                        </a:rPr>
                        <a:t>16:30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smtClean="0">
                          <a:latin typeface="Calibri"/>
                          <a:ea typeface="Calibri"/>
                          <a:cs typeface="Times New Roman"/>
                        </a:rPr>
                        <a:t>ANGLÈS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 smtClean="0">
                          <a:latin typeface="Calibri"/>
                          <a:ea typeface="Calibri"/>
                          <a:cs typeface="Times New Roman"/>
                        </a:rPr>
                        <a:t>CASTELLÀ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600" b="1" dirty="0" smtClean="0">
                          <a:latin typeface="Calibri"/>
                          <a:ea typeface="Calibri"/>
                          <a:cs typeface="Times New Roman"/>
                        </a:rPr>
                        <a:t>MATES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>
                          <a:latin typeface="Calibri"/>
                          <a:ea typeface="Calibri"/>
                          <a:cs typeface="Times New Roman"/>
                        </a:rPr>
                        <a:t>ED. FÍSICA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/>
                          <a:ea typeface="Calibri"/>
                          <a:cs typeface="Times New Roman"/>
                        </a:rPr>
                        <a:t>PLÀSTICA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7" marR="59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357950" y="42860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1r B</a:t>
            </a:r>
            <a:endParaRPr lang="es-E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28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SEP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14348" y="1571612"/>
            <a:ext cx="8178702" cy="4019908"/>
          </a:xfrm>
        </p:spPr>
        <p:txBody>
          <a:bodyPr>
            <a:noAutofit/>
          </a:bodyPr>
          <a:lstStyle/>
          <a:p>
            <a:pPr marL="0" lvl="1" indent="-274320" algn="just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 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ca-ES" sz="20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QUÈ ÉS</a:t>
            </a:r>
            <a:r>
              <a:rPr lang="ca-ES" sz="2000" b="1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? </a:t>
            </a:r>
            <a:r>
              <a:rPr lang="ca-ES" sz="2000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El Suport Escolar Personalitzat s’ofereix a alumnes amb alguna dificultat concreta en matemàtiques o llengua catalana. Es farà una valoració trimestral segons l’adquisició dels objectius.</a:t>
            </a:r>
          </a:p>
          <a:p>
            <a:pPr marL="0" lvl="1" indent="-274320" algn="just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Wingdings 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ca-ES" sz="2000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Aquest  curs  es  farà  dins  l’horari  escolar.</a:t>
            </a:r>
            <a:endParaRPr lang="ca-ES" sz="2000" b="1" u="sng" dirty="0" smtClean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  <a:p>
            <a:pPr marL="0" lvl="1" indent="-274320" eaLnBrk="1" fontAlgn="auto" hangingPunct="1">
              <a:lnSpc>
                <a:spcPct val="170000"/>
              </a:lnSpc>
              <a:spcBef>
                <a:spcPts val="799"/>
              </a:spcBef>
              <a:spcAft>
                <a:spcPts val="0"/>
              </a:spcAft>
              <a:buClr>
                <a:srgbClr val="FF9900"/>
              </a:buClr>
              <a:buSzPct val="10000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lang="ca-ES" sz="2000" dirty="0" smtClean="0">
              <a:solidFill>
                <a:schemeClr val="tx1"/>
              </a:solidFill>
              <a:latin typeface="Massallera" panose="02000000000000000000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haroni" pitchFamily="2" charset="-79"/>
              </a:rPr>
              <a:t>DEURES</a:t>
            </a:r>
            <a:endParaRPr lang="ca-ES" b="1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haroni" pitchFamily="2" charset="-79"/>
            </a:endParaRPr>
          </a:p>
        </p:txBody>
      </p:sp>
      <p:sp>
        <p:nvSpPr>
          <p:cNvPr id="23553" name="1 Marcador de contenido"/>
          <p:cNvSpPr>
            <a:spLocks noGrp="1"/>
          </p:cNvSpPr>
          <p:nvPr>
            <p:ph idx="1"/>
          </p:nvPr>
        </p:nvSpPr>
        <p:spPr>
          <a:xfrm>
            <a:off x="683568" y="1560196"/>
            <a:ext cx="7888932" cy="35935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S’ acorda posar deures els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divendres</a:t>
            </a: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 i es tornen fets el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dilluns</a:t>
            </a: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(una fitxa de català o matemàtiques).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També se’ls donarà un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llibre de lectura</a:t>
            </a: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 adequat al nivell de cadascú.</a:t>
            </a:r>
          </a:p>
          <a:p>
            <a:pPr eaLnBrk="1" hangingPunct="1">
              <a:lnSpc>
                <a:spcPct val="150000"/>
              </a:lnSpc>
            </a:pPr>
            <a:r>
              <a:rPr lang="ca-ES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Aquests estaran desats dins la </a:t>
            </a: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carpeta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b="1" u="sng" dirty="0" smtClean="0">
                <a:solidFill>
                  <a:schemeClr val="tx1"/>
                </a:solidFill>
                <a:latin typeface="Massallera" panose="02000000000000000000" pitchFamily="2" charset="0"/>
                <a:cs typeface="Arial" pitchFamily="34" charset="0"/>
              </a:rPr>
              <a:t>groga</a:t>
            </a:r>
            <a:r>
              <a:rPr lang="ca-E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Resultado de imagen de carpeta ama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37651" cy="2016224"/>
          </a:xfrm>
          <a:prstGeom prst="rect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1625</TotalTime>
  <Words>646</Words>
  <Application>Microsoft Office PowerPoint</Application>
  <PresentationFormat>Presentación en pantalla (4:3)</PresentationFormat>
  <Paragraphs>200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Badge</vt:lpstr>
      <vt:lpstr>             REUNIÓ PER A LES FAMÍLIES DE PRIMER            </vt:lpstr>
      <vt:lpstr>Diapositiva 2</vt:lpstr>
      <vt:lpstr>GUIÓ DE LA REUNIÓ</vt:lpstr>
      <vt:lpstr>DINÀMICA: LA SEVA MÀ</vt:lpstr>
      <vt:lpstr>ELS I LES MESTRES</vt:lpstr>
      <vt:lpstr>HORARI  </vt:lpstr>
      <vt:lpstr>    Horari  </vt:lpstr>
      <vt:lpstr>SEP</vt:lpstr>
      <vt:lpstr>DEURES</vt:lpstr>
      <vt:lpstr>AVALUACIÓ</vt:lpstr>
      <vt:lpstr>ENTREVISTES</vt:lpstr>
      <vt:lpstr>EINES COMUNICACIÓ  FAMÍLIA- ESCOLA   ESCOLA- FAMÍLIA</vt:lpstr>
      <vt:lpstr>SALUT (assistència i medicaments)</vt:lpstr>
      <vt:lpstr>SORTIDES</vt:lpstr>
      <vt:lpstr>HÀBITS I NORMES</vt:lpstr>
      <vt:lpstr>PARES/MARES DELEGATS/DES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Benvinguts de nou  CURS</dc:title>
  <dc:creator>super</dc:creator>
  <cp:lastModifiedBy>prof</cp:lastModifiedBy>
  <cp:revision>153</cp:revision>
  <dcterms:created xsi:type="dcterms:W3CDTF">2015-09-04T08:32:08Z</dcterms:created>
  <dcterms:modified xsi:type="dcterms:W3CDTF">2023-10-02T12:13:12Z</dcterms:modified>
</cp:coreProperties>
</file>