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85" r:id="rId3"/>
    <p:sldId id="257" r:id="rId4"/>
    <p:sldId id="286" r:id="rId5"/>
    <p:sldId id="258" r:id="rId6"/>
    <p:sldId id="259" r:id="rId7"/>
    <p:sldId id="260" r:id="rId8"/>
    <p:sldId id="263" r:id="rId9"/>
    <p:sldId id="272" r:id="rId10"/>
    <p:sldId id="262" r:id="rId11"/>
    <p:sldId id="269" r:id="rId12"/>
    <p:sldId id="270" r:id="rId13"/>
    <p:sldId id="271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88000" autoAdjust="0"/>
  </p:normalViewPr>
  <p:slideViewPr>
    <p:cSldViewPr>
      <p:cViewPr varScale="1">
        <p:scale>
          <a:sx n="96" d="100"/>
          <a:sy n="96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D51EC09-073A-4105-9D9E-BC3DBFB5280D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D9ABA67-5D5B-4708-8F81-8702A1832724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835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0B7AD6-5FD5-4F00-B328-85EBD78A0240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39BFF-2F9D-44C8-B433-97643C4A9421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827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5A620-8917-459F-89DF-90149EC0EB3E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9710-710B-45B1-8985-200E82135271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826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83770-3339-4B2C-B8F9-68B5F3F270C6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3C9C1-5325-42D1-AB39-03322531A818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476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082C00-A7E4-4A40-A10A-F6A1CA21DCA8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256782-9316-4FD4-B1D1-902CB617DCCD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77205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18BC7-9186-472D-B7D6-EA45FE54F115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8A779-640F-444F-A654-76B9A2AC786F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92620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0D38E-C1AA-40F6-ABA2-A60E6657EC00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B9A25-481C-4504-92BC-86CFDF66EB11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90970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3F8A7-697E-4948-9F80-43024440CE1F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ABF36-01C3-4BA9-9D6A-16C52F6BDFAE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964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9A69B-1C9A-48FA-801D-D8556E4FA505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54762-A211-4E74-ACC3-68843E004E72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805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fld id="{5320930C-03B7-4374-B868-CA701449D54F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>
              <a:defRPr/>
            </a:pPr>
            <a:fld id="{54EAD607-C96C-4BA5-84A3-7CD468310145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43048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fld id="{90326686-B834-46A5-8B11-7C71EF3E8D97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pPr>
              <a:defRPr/>
            </a:pPr>
            <a:fld id="{48429576-0FEB-4A7A-AEF0-DA216B82E5D6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323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673F8A7-697E-4948-9F80-43024440CE1F}" type="datetimeFigureOut">
              <a:rPr lang="ca-ES" smtClean="0"/>
              <a:pPr>
                <a:defRPr/>
              </a:pPr>
              <a:t>02/10/2019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C98ABF36-01C3-4BA9-9D6A-16C52F6BDFAE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86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ids safari de dibujos animados — Vector de stock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4775"/>
            <a:ext cx="7406308" cy="5294763"/>
          </a:xfrm>
          <a:prstGeom prst="rect">
            <a:avLst/>
          </a:prstGeom>
          <a:noFill/>
          <a:effectLst>
            <a:outerShdw blurRad="939800" dist="38100" dir="1398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74043" y="1484784"/>
            <a:ext cx="4862254" cy="26642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sz="6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REUNIÓ PER A LES FAMÍLIES DE PRIMER</a:t>
            </a:r>
            <a:r>
              <a:rPr lang="ca-ES" b="1" dirty="0" smtClean="0"/>
              <a:t/>
            </a:r>
            <a:br>
              <a:rPr lang="ca-ES" b="1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sz="67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5877273"/>
            <a:ext cx="9036496" cy="844204"/>
          </a:xfrm>
        </p:spPr>
        <p:txBody>
          <a:bodyPr>
            <a:noAutofit/>
          </a:bodyPr>
          <a:lstStyle/>
          <a:p>
            <a:r>
              <a:rPr lang="ca-ES" sz="2400" i="1" cap="none" dirty="0">
                <a:latin typeface="Massallera" panose="02000000000000000000" pitchFamily="2" charset="0"/>
              </a:rPr>
              <a:t>B</a:t>
            </a:r>
            <a:r>
              <a:rPr lang="ca-ES" sz="2400" i="1" cap="none" dirty="0" smtClean="0">
                <a:latin typeface="Massallera" panose="02000000000000000000" pitchFamily="2" charset="0"/>
              </a:rPr>
              <a:t>envinguts a un nou cicle, una nova aventura que ens permetrà créixer junts.</a:t>
            </a:r>
            <a:endParaRPr lang="ca-ES" sz="2400" i="1" cap="none" dirty="0">
              <a:latin typeface="Massallera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5300" y="0"/>
            <a:ext cx="80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   ESCOLA SOBIRANS            2019 - 2020</a:t>
            </a:r>
            <a:endParaRPr lang="ca-ES" sz="3200" b="1" dirty="0"/>
          </a:p>
        </p:txBody>
      </p:sp>
      <p:pic>
        <p:nvPicPr>
          <p:cNvPr id="7" name="Imagen 6" descr="Descripció: logok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7" r="34850"/>
          <a:stretch>
            <a:fillRect/>
          </a:stretch>
        </p:blipFill>
        <p:spPr bwMode="auto">
          <a:xfrm>
            <a:off x="495300" y="116632"/>
            <a:ext cx="381000" cy="609600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3" name="AutoShape 2" descr="Resultat d'imatges de dibujos arqueologos"/>
          <p:cNvSpPr>
            <a:spLocks noChangeAspect="1" noChangeArrowheads="1"/>
          </p:cNvSpPr>
          <p:nvPr/>
        </p:nvSpPr>
        <p:spPr bwMode="auto">
          <a:xfrm>
            <a:off x="155575" y="-1265238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t d'imatges de dibujos arqueologos"/>
          <p:cNvSpPr>
            <a:spLocks noChangeAspect="1" noChangeArrowheads="1"/>
          </p:cNvSpPr>
          <p:nvPr/>
        </p:nvSpPr>
        <p:spPr bwMode="auto">
          <a:xfrm>
            <a:off x="307975" y="-1112838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Mapa de los arqueólogos frente a — Vector de stock"/>
          <p:cNvSpPr>
            <a:spLocks noChangeAspect="1" noChangeArrowheads="1"/>
          </p:cNvSpPr>
          <p:nvPr/>
        </p:nvSpPr>
        <p:spPr bwMode="auto">
          <a:xfrm>
            <a:off x="155575" y="-2125663"/>
            <a:ext cx="6286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ENTREVISTES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ca-ES" altLang="es-ES" sz="2100" b="1" dirty="0" smtClean="0">
              <a:solidFill>
                <a:schemeClr val="bg2">
                  <a:lumMod val="50000"/>
                </a:schemeClr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Horari  d'entrevistes  amb  la  MESTRA TUTORA:</a:t>
            </a:r>
          </a:p>
          <a:p>
            <a:pPr marL="365760" lvl="1" indent="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ca-ES" altLang="es-ES" sz="2200" b="1" dirty="0" smtClean="0">
                <a:solidFill>
                  <a:schemeClr val="accent1">
                    <a:lumMod val="75000"/>
                  </a:schemeClr>
                </a:solidFill>
                <a:latin typeface="Massallera" panose="02000000000000000000" pitchFamily="2" charset="0"/>
                <a:cs typeface="Arial" pitchFamily="34" charset="0"/>
              </a:rPr>
              <a:t>DIJOUS : 11:30 – 12:30 </a:t>
            </a: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	</a:t>
            </a: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Demanda  d’entrevista  a  través  de  l’agenda.</a:t>
            </a: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Els  pares/mares  separats  reben  una  sola convocatòria  d’entrevista. </a:t>
            </a: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Entrevistes  amb  l’Equip  Directiu.</a:t>
            </a: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Mestre/tutora         </a:t>
            </a:r>
            <a:r>
              <a:rPr lang="ca-ES" altLang="es-ES" sz="2200" b="1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</a:t>
            </a: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ap d’estudis        Directora </a:t>
            </a:r>
            <a:endParaRPr lang="ca-ES" altLang="es-ES" sz="2200" b="1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365760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endParaRPr lang="ca-ES" altLang="es-ES" sz="15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7432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ca-ES" sz="2100" dirty="0" smtClean="0">
              <a:solidFill>
                <a:schemeClr val="tx1"/>
              </a:solidFill>
              <a:latin typeface="Massallera" panose="02000000000000000000" pitchFamily="2" charset="0"/>
            </a:endParaRPr>
          </a:p>
          <a:p>
            <a:pPr marL="640080" lvl="1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ca-ES" altLang="es-ES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ca-ES" altLang="es-ES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a-ES" dirty="0"/>
          </a:p>
        </p:txBody>
      </p:sp>
      <p:sp>
        <p:nvSpPr>
          <p:cNvPr id="5" name="4 Flecha derecha"/>
          <p:cNvSpPr/>
          <p:nvPr/>
        </p:nvSpPr>
        <p:spPr>
          <a:xfrm>
            <a:off x="3563888" y="494116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Flecha derecha"/>
          <p:cNvSpPr/>
          <p:nvPr/>
        </p:nvSpPr>
        <p:spPr>
          <a:xfrm>
            <a:off x="6588224" y="494116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1482" y="116632"/>
            <a:ext cx="8704262" cy="80952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EINES COMUNICACIÓ </a:t>
            </a:r>
            <a:br>
              <a:rPr lang="ca-E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</a:br>
            <a:r>
              <a:rPr lang="ca-E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FAMÍLIA- ESCOLA   </a:t>
            </a:r>
            <a:r>
              <a:rPr lang="ca-ES" sz="36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ESCOLA</a:t>
            </a:r>
            <a:r>
              <a:rPr lang="ca-E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- FAMÍLIA</a:t>
            </a:r>
            <a:endParaRPr lang="ca-ES" sz="3600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3" cy="5256584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AGENDA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altLang="es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Els alumnes utilitzen l’agenda per  anotar comentaris puntuals de la vida a l’aula.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altLang="es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Cal que es tingui present cada apartat de l’agenda i el seu ús.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altLang="es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Assistència - justificants.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Revisar l’agenda dels vostres fills/es cada dia per si hi ha anotacions dels mestres que cal que retorneu signades.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BLOCS DE LES AULES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WEB DE L’ESCOLA</a:t>
            </a:r>
            <a:r>
              <a:rPr lang="ca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 www.escolasobirans.cat  </a:t>
            </a:r>
            <a:endParaRPr lang="ca-ES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</p:txBody>
      </p:sp>
      <p:pic>
        <p:nvPicPr>
          <p:cNvPr id="4100" name="Picture 4" descr="Resultado de imagen de ordenador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9" b="14029"/>
          <a:stretch/>
        </p:blipFill>
        <p:spPr bwMode="auto">
          <a:xfrm>
            <a:off x="6827031" y="5157192"/>
            <a:ext cx="2283187" cy="1538078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6843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SALUT </a:t>
            </a:r>
            <a:r>
              <a:rPr lang="ca-E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(</a:t>
            </a:r>
            <a:r>
              <a:rPr lang="ca-ES" sz="3100" b="1" cap="none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assistència i medicaments</a:t>
            </a:r>
            <a:r>
              <a:rPr lang="ca-E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)</a:t>
            </a:r>
            <a:endParaRPr lang="ca-ES" sz="3100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268760"/>
            <a:ext cx="6912768" cy="33130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SI UN ALUMNE/A ES FA MAL</a:t>
            </a:r>
            <a:endParaRPr lang="ca-ES" sz="2400" b="1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AL·LÈRGIES O INTOLERÀNCIES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FEBRE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MEDICAMENTS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VISITA MÈDICA</a:t>
            </a:r>
          </a:p>
        </p:txBody>
      </p:sp>
      <p:pic>
        <p:nvPicPr>
          <p:cNvPr id="5122" name="Picture 2" descr="Resultado de imagen de termometro 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710">
            <a:off x="5351821" y="2857717"/>
            <a:ext cx="1097230" cy="156703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botiquin dibuj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r="18890"/>
          <a:stretch/>
        </p:blipFill>
        <p:spPr bwMode="auto">
          <a:xfrm>
            <a:off x="6876256" y="3789040"/>
            <a:ext cx="1482199" cy="131928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de doctora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29" y="4448684"/>
            <a:ext cx="2080295" cy="23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72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SORTIDES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34817" name="1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8208912" cy="5040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1600" b="1" u="sng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MEDI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8/10/2019 (tot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dia)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«</a:t>
            </a:r>
            <a:r>
              <a:rPr lang="ca-ES" sz="1600" b="1" i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LA  VEREMA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» Can Ribas a Bigues i Riells.</a:t>
            </a:r>
          </a:p>
          <a:p>
            <a:pPr>
              <a:lnSpc>
                <a:spcPct val="150000"/>
              </a:lnSpc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CONCERT DE NADAL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16/12/19 (tarda)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Sala Municipal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d’Arenys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de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Munt.</a:t>
            </a:r>
            <a:endParaRPr lang="ca-ES" sz="16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600" b="1" u="sng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TEATRE ANGLÈS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21/10/2019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(matí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) «</a:t>
            </a:r>
            <a:r>
              <a:rPr lang="ca-ES" sz="1600" b="1" i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ALADDIN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» Sala Municipal d’Arenys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de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Munt.</a:t>
            </a:r>
            <a:endParaRPr lang="ca-ES" sz="1600" b="1" u="sng" dirty="0" smtClean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286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TEATRE: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6/11/2019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(matí)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«</a:t>
            </a:r>
            <a:r>
              <a:rPr lang="ca-ES" sz="1600" dirty="0" err="1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Naufrags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» Teatre Principal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   d’Arenys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de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Mar.</a:t>
            </a:r>
            <a:endParaRPr lang="ca-ES" sz="16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BIBLIOTECA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:  3/3/20 (matí)  Arenys de  Munt.</a:t>
            </a:r>
            <a:endParaRPr lang="ca-ES" sz="1600" b="1" u="sng" dirty="0" smtClean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286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</a:t>
            </a:r>
            <a:r>
              <a:rPr lang="ca-ES" sz="1600" b="1" u="sng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MÚSICA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27/3/2019 (tot el dia) «</a:t>
            </a:r>
            <a:r>
              <a:rPr lang="ca-ES" sz="1600" b="1" i="1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PICA-SO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» Auditori de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Barcelona.</a:t>
            </a:r>
            <a:endParaRPr lang="ca-ES" sz="16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SORTIDES </a:t>
            </a:r>
            <a:r>
              <a:rPr lang="ca-ES" sz="1600" b="1" u="sng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 </a:t>
            </a: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L’ENTORN: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Abril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(matí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) Monitors Escola de Natura del Corredor.</a:t>
            </a:r>
            <a:endParaRPr lang="ca-ES" sz="1600" u="sng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a-ES" sz="1800" dirty="0" smtClean="0">
              <a:latin typeface="Massallera" panose="02000000000000000000" pitchFamily="2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a-ES" sz="1800" dirty="0" smtClean="0">
              <a:latin typeface="Massallera" panose="02000000000000000000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HÀBITS I NORMES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6148" name="Picture 4" descr="Resultado de imagen de DIBUJO NIÃ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9" y="980728"/>
            <a:ext cx="5800888" cy="3672408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50474" y="1268760"/>
            <a:ext cx="5577457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000" b="1" dirty="0" smtClean="0">
                <a:latin typeface="Massallera" panose="02000000000000000000" pitchFamily="2" charset="0"/>
              </a:rPr>
              <a:t>AUTÒNOMS		 </a:t>
            </a:r>
            <a:r>
              <a:rPr lang="ca-ES" sz="2000" b="1" dirty="0">
                <a:latin typeface="Massallera" panose="02000000000000000000" pitchFamily="2" charset="0"/>
              </a:rPr>
              <a:t>RESPONSABLES</a:t>
            </a:r>
          </a:p>
          <a:p>
            <a:pPr algn="ctr"/>
            <a:endParaRPr lang="ca-ES" sz="2000" b="1" dirty="0" smtClean="0">
              <a:latin typeface="Massallera" panose="02000000000000000000" pitchFamily="2" charset="0"/>
            </a:endParaRPr>
          </a:p>
          <a:p>
            <a:pPr algn="ctr"/>
            <a:r>
              <a:rPr lang="ca-ES" sz="2000" b="1" dirty="0" smtClean="0">
                <a:latin typeface="Massallera" panose="02000000000000000000" pitchFamily="2" charset="0"/>
              </a:rPr>
              <a:t>RESPECTUOSOS	PUNTUALS</a:t>
            </a:r>
            <a:endParaRPr lang="ca-ES" sz="2000" b="1" dirty="0">
              <a:latin typeface="Massallera" panose="02000000000000000000" pitchFamily="2" charset="0"/>
            </a:endParaRPr>
          </a:p>
          <a:p>
            <a:endParaRPr lang="ca-ES" sz="2000" b="1" dirty="0" smtClean="0">
              <a:latin typeface="Massallera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8759" y="4797152"/>
            <a:ext cx="46413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u="sng" dirty="0" smtClean="0">
                <a:latin typeface="Massallera" panose="02000000000000000000" pitchFamily="2" charset="0"/>
              </a:rPr>
              <a:t>FAMÍLIES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Massallera" panose="02000000000000000000" pitchFamily="2" charset="0"/>
              </a:rPr>
              <a:t>Sortides (autoritzacions)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Massallera" panose="02000000000000000000" pitchFamily="2" charset="0"/>
              </a:rPr>
              <a:t>Pagaments </a:t>
            </a:r>
            <a:endParaRPr lang="ca-ES" sz="2400" dirty="0">
              <a:latin typeface="Massallera" panose="02000000000000000000" pitchFamily="2" charset="0"/>
            </a:endParaRPr>
          </a:p>
        </p:txBody>
      </p:sp>
      <p:pic>
        <p:nvPicPr>
          <p:cNvPr id="6150" name="Picture 6" descr="Resultado de imagen de fotos 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5838"/>
            <a:ext cx="1550920" cy="1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131032" y="3850771"/>
            <a:ext cx="1833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600" i="1" dirty="0" smtClean="0">
                <a:latin typeface="Massallera" panose="02000000000000000000" pitchFamily="2" charset="0"/>
              </a:rPr>
              <a:t>L’escola no es fa responsable de les imatges que poden aparèixer als grups de WhatsApp.</a:t>
            </a:r>
            <a:endParaRPr lang="ca-ES" sz="1600" i="1" dirty="0">
              <a:latin typeface="Massaller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003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PARES/MARES DELEGATS/DES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37889" name="1 Marcador de contenido"/>
          <p:cNvSpPr>
            <a:spLocks noGrp="1"/>
          </p:cNvSpPr>
          <p:nvPr>
            <p:ph idx="1"/>
          </p:nvPr>
        </p:nvSpPr>
        <p:spPr>
          <a:xfrm>
            <a:off x="539552" y="1268413"/>
            <a:ext cx="8604448" cy="5400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Són els representants de les famílies del grup- classe i l’enllaç entre les famílies i la tutora. </a:t>
            </a:r>
          </a:p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Col·laboren en la preparació i organització de les festes de l’escola (o s’encarreguen de delegar aquesta tasca a les altres famílies). </a:t>
            </a:r>
          </a:p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Assisteixen a les reunions de pares i mares delegats/es i l’Equip Directiu i transmeten les informacions a les famílies.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ca-ES" sz="2400" b="1" dirty="0" smtClean="0">
                <a:solidFill>
                  <a:srgbClr val="FFC000"/>
                </a:solidFill>
                <a:latin typeface="Massallera" panose="02000000000000000000" pitchFamily="2" charset="0"/>
                <a:cs typeface="Arial" pitchFamily="34" charset="0"/>
              </a:rPr>
              <a:t>CAL ESCOLLIR DUES PERSONES REPRESENTANTS.</a:t>
            </a:r>
            <a:endParaRPr lang="ca-ES" sz="2400" b="1" dirty="0">
              <a:solidFill>
                <a:srgbClr val="FFC000"/>
              </a:solidFill>
              <a:latin typeface="Massallera" panose="02000000000000000000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82089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3 CuadroTexto"/>
          <p:cNvSpPr txBox="1">
            <a:spLocks noChangeArrowheads="1"/>
          </p:cNvSpPr>
          <p:nvPr/>
        </p:nvSpPr>
        <p:spPr bwMode="auto">
          <a:xfrm>
            <a:off x="1619672" y="273189"/>
            <a:ext cx="5760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haroni"/>
                <a:cs typeface="Aharoni"/>
              </a:rPr>
              <a:t>FELIÇ CURS </a:t>
            </a: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haroni"/>
                <a:cs typeface="Aharoni"/>
              </a:rPr>
              <a:t>19-20!!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"/>
          <a:stretch/>
        </p:blipFill>
        <p:spPr>
          <a:xfrm>
            <a:off x="1475656" y="476673"/>
            <a:ext cx="6120680" cy="5400600"/>
          </a:xfrm>
          <a:ln w="1905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00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38758" y="166361"/>
            <a:ext cx="7633742" cy="95838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GUIÓ DE LA REUNIÓ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46886" y="908720"/>
            <a:ext cx="7816924" cy="594928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Dinàmica: La seva mà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Els i les mestres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Horari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SEP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Deures</a:t>
            </a:r>
            <a:endParaRPr lang="ca-ES" sz="72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Avaluació</a:t>
            </a:r>
          </a:p>
          <a:p>
            <a:pPr marL="274320" indent="-274320">
              <a:lnSpc>
                <a:spcPct val="170000"/>
              </a:lnSpc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Entrevistes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Eines de comunicació </a:t>
            </a:r>
            <a:endParaRPr lang="ca-ES" sz="72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Salut (assistència sanitària- medicaments)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Sortides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Hàbits i normes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Pares/mares delegats/es</a:t>
            </a:r>
            <a:endParaRPr lang="ca-ES" sz="7200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a-E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82385"/>
            <a:ext cx="7888932" cy="814367"/>
          </a:xfrm>
        </p:spPr>
        <p:txBody>
          <a:bodyPr/>
          <a:lstStyle/>
          <a:p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DINÀMICA: LA SEVA MÀ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26" name="Picture 2" descr="Resultado de imagen de DIBUJO MANO NIÃ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633536"/>
            <a:ext cx="4002634" cy="4459759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1436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ELS I LES MESTRES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691477"/>
              </p:ext>
            </p:extLst>
          </p:nvPr>
        </p:nvGraphicFramePr>
        <p:xfrm>
          <a:off x="683568" y="1196753"/>
          <a:ext cx="8136334" cy="51150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77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9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53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TUTORA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+mn-cs"/>
                        </a:rPr>
                        <a:t>Rosa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+mn-cs"/>
                        </a:rPr>
                        <a:t>  Blasco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4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REFORÇ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Sílvia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</a:rPr>
                        <a:t>  Rodríguez,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+mn-cs"/>
                        </a:rPr>
                        <a:t>Cristina Romano  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+mn-cs"/>
                        </a:rPr>
                        <a:t> Susana  Sánchez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2092381"/>
                  </a:ext>
                </a:extLst>
              </a:tr>
              <a:tr h="6353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18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EDUCACIÓ</a:t>
                      </a:r>
                      <a:r>
                        <a:rPr lang="ca-ES" sz="1800" b="1" baseline="0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 ESPECIAL</a:t>
                      </a:r>
                      <a:endParaRPr lang="ca-ES" sz="18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Noemí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  </a:t>
                      </a:r>
                      <a:r>
                        <a:rPr lang="ca-ES" sz="2000" b="1" baseline="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Massallera" panose="02000000000000000000" pitchFamily="2" charset="0"/>
                          <a:cs typeface="Arial" pitchFamily="34" charset="0"/>
                        </a:rPr>
                        <a:t>Espallargas</a:t>
                      </a:r>
                      <a:r>
                        <a:rPr lang="ca-ES" sz="2000" b="1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Massallera" panose="02000000000000000000" pitchFamily="2" charset="0"/>
                          <a:cs typeface="Arial" pitchFamily="34" charset="0"/>
                        </a:rPr>
                        <a:t> </a:t>
                      </a:r>
                      <a:endParaRPr lang="ca-ES" sz="20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68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EDUCACIÓ FÍSICA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Cristina  Romano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MÚSICA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+mn-cs"/>
                        </a:rPr>
                        <a:t>Laia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+mn-cs"/>
                        </a:rPr>
                        <a:t>  Simón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ANGLÈS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Carles  </a:t>
                      </a:r>
                      <a:r>
                        <a:rPr lang="ca-ES" sz="2000" b="1" dirty="0" err="1" smtClean="0">
                          <a:latin typeface="Massallera" panose="02000000000000000000" pitchFamily="2" charset="0"/>
                        </a:rPr>
                        <a:t>Armangué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RELIGIÓ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Sònia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</a:rPr>
                        <a:t>  </a:t>
                      </a:r>
                      <a:r>
                        <a:rPr lang="ca-ES" sz="2000" b="1" baseline="0" dirty="0" err="1" smtClean="0">
                          <a:latin typeface="Massallera" panose="02000000000000000000" pitchFamily="2" charset="0"/>
                        </a:rPr>
                        <a:t>Buisán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horari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96975" y="1697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091158" y="534785"/>
            <a:ext cx="7633742" cy="5899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091158" y="5347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1243558" y="6871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91753"/>
              </p:ext>
            </p:extLst>
          </p:nvPr>
        </p:nvGraphicFramePr>
        <p:xfrm>
          <a:off x="971600" y="1412776"/>
          <a:ext cx="7488831" cy="4969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240"/>
                <a:gridCol w="1268240"/>
                <a:gridCol w="1261045"/>
                <a:gridCol w="1259775"/>
                <a:gridCol w="1255544"/>
                <a:gridCol w="1175987"/>
              </a:tblGrid>
              <a:tr h="230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DILLUNS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DIMARTS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DIMECRES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DIJOUS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DIVENDRES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1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9:00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9:30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600">
                          <a:effectLst/>
                        </a:rPr>
                        <a:t>LECTURA</a:t>
                      </a:r>
                      <a:endParaRPr lang="es-E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600">
                          <a:effectLst/>
                        </a:rPr>
                        <a:t>LECTURA</a:t>
                      </a:r>
                      <a:endParaRPr lang="es-E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600">
                          <a:effectLst/>
                        </a:rPr>
                        <a:t>LECTURA</a:t>
                      </a:r>
                      <a:endParaRPr lang="es-E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600">
                          <a:effectLst/>
                        </a:rPr>
                        <a:t>LECTURA</a:t>
                      </a:r>
                      <a:endParaRPr lang="es-E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600" dirty="0">
                          <a:effectLst/>
                        </a:rPr>
                        <a:t>LECTURA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/>
                </a:tc>
              </a:tr>
              <a:tr h="863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9:30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11:00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  <a:latin typeface="Comic Sans MS" pitchFamily="66" charset="0"/>
                        </a:rPr>
                        <a:t>CATALÀ</a:t>
                      </a:r>
                      <a:endParaRPr lang="es-ES" sz="14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  <a:latin typeface="Comic Sans MS" pitchFamily="66" charset="0"/>
                        </a:rPr>
                        <a:t>MATES</a:t>
                      </a:r>
                      <a:endParaRPr lang="es-ES" sz="1400" b="1" dirty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3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CATALÀ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900" b="1" dirty="0" smtClean="0">
                          <a:effectLst/>
                          <a:latin typeface="Comic Sans MS" pitchFamily="66" charset="0"/>
                        </a:rPr>
                        <a:t>MATES</a:t>
                      </a: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700" b="1" dirty="0">
                          <a:effectLst/>
                          <a:latin typeface="Comic Sans MS" pitchFamily="66" charset="0"/>
                        </a:rPr>
                        <a:t>CATALÀ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rgbClr val="FFFF00"/>
                    </a:solidFill>
                  </a:tcPr>
                </a:tc>
              </a:tr>
              <a:tr h="7100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300" b="1" dirty="0">
                          <a:effectLst/>
                          <a:latin typeface="Comic Sans MS" pitchFamily="66" charset="0"/>
                        </a:rPr>
                        <a:t>CASTELLÀ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300" b="1" dirty="0">
                          <a:effectLst/>
                          <a:latin typeface="Comic Sans MS" pitchFamily="66" charset="0"/>
                        </a:rPr>
                        <a:t>REL/ VALORS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300" b="1" dirty="0">
                          <a:effectLst/>
                          <a:latin typeface="Comic Sans MS" pitchFamily="66" charset="0"/>
                        </a:rPr>
                        <a:t>ANGLÈS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11:00 11:30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900">
                          <a:effectLst/>
                        </a:rPr>
                        <a:t>                                                                                                  PATI</a:t>
                      </a:r>
                      <a:endParaRPr lang="es-E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6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solidFill>
                            <a:schemeClr val="tx1"/>
                          </a:solidFill>
                          <a:effectLst/>
                        </a:rPr>
                        <a:t>11:30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solidFill>
                            <a:schemeClr val="tx1"/>
                          </a:solidFill>
                          <a:effectLst/>
                        </a:rPr>
                        <a:t>12:30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500" b="1" dirty="0">
                          <a:effectLst/>
                          <a:latin typeface="Comic Sans MS" pitchFamily="66" charset="0"/>
                        </a:rPr>
                        <a:t>MEDI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500" b="1" dirty="0">
                          <a:effectLst/>
                          <a:latin typeface="Comic Sans MS" pitchFamily="66" charset="0"/>
                        </a:rPr>
                        <a:t>MÚSICA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500" b="1" dirty="0">
                          <a:effectLst/>
                          <a:latin typeface="Comic Sans MS" pitchFamily="66" charset="0"/>
                        </a:rPr>
                        <a:t>MATES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500" b="1" dirty="0" smtClean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500" b="1" dirty="0" smtClean="0">
                          <a:effectLst/>
                          <a:latin typeface="Comic Sans MS" pitchFamily="66" charset="0"/>
                        </a:rPr>
                        <a:t>CASTELLÀ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500" b="1" dirty="0" smtClean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500" b="1" dirty="0" smtClean="0">
                          <a:effectLst/>
                          <a:latin typeface="Comic Sans MS" pitchFamily="66" charset="0"/>
                        </a:rPr>
                        <a:t>TUTORIA</a:t>
                      </a: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6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291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900">
                          <a:effectLst/>
                        </a:rPr>
                        <a:t>DINAR</a:t>
                      </a:r>
                      <a:endParaRPr lang="es-E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68" marR="4406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15:00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16:30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b="1" dirty="0" smtClean="0">
                          <a:effectLst/>
                          <a:latin typeface="Comic Sans MS" pitchFamily="66" charset="0"/>
                        </a:rPr>
                        <a:t>ANGLÈS </a:t>
                      </a:r>
                      <a:r>
                        <a:rPr lang="ca-ES" sz="1300" b="1" dirty="0" smtClean="0">
                          <a:effectLst/>
                          <a:latin typeface="Comic Sans MS" pitchFamily="66" charset="0"/>
                        </a:rPr>
                        <a:t>                 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300" b="1" dirty="0">
                          <a:effectLst/>
                          <a:highlight>
                            <a:srgbClr val="FF00FF"/>
                          </a:highlight>
                          <a:latin typeface="Comic Sans MS" pitchFamily="66" charset="0"/>
                        </a:rPr>
                        <a:t>RACONS</a:t>
                      </a: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3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300" b="1" dirty="0">
                          <a:effectLst/>
                          <a:latin typeface="Comic Sans MS" pitchFamily="66" charset="0"/>
                        </a:rPr>
                        <a:t>                </a:t>
                      </a:r>
                      <a:r>
                        <a:rPr lang="ca-ES" sz="1300" b="1" dirty="0" smtClean="0">
                          <a:effectLst/>
                          <a:latin typeface="Comic Sans MS" pitchFamily="66" charset="0"/>
                        </a:rPr>
                        <a:t>INF. 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8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700" b="1" dirty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b="1" dirty="0">
                          <a:effectLst/>
                          <a:latin typeface="Comic Sans MS" pitchFamily="66" charset="0"/>
                        </a:rPr>
                        <a:t>MEDI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  <a:latin typeface="Comic Sans MS" pitchFamily="66" charset="0"/>
                        </a:rPr>
                        <a:t>PLÀSTICA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  <a:latin typeface="Comic Sans MS" pitchFamily="66" charset="0"/>
                        </a:rPr>
                        <a:t>ED. FÍSICA</a:t>
                      </a:r>
                      <a:endParaRPr lang="es-ES" sz="7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068" marR="44068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 flipV="1">
            <a:off x="3491880" y="5013176"/>
            <a:ext cx="1224136" cy="13597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SEP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329238"/>
          </a:xfrm>
        </p:spPr>
        <p:txBody>
          <a:bodyPr>
            <a:noAutofit/>
          </a:bodyPr>
          <a:lstStyle/>
          <a:p>
            <a:pPr marL="0" lvl="1" indent="-274320" algn="just" eaLnBrk="1" fontAlgn="auto" hangingPunct="1">
              <a:lnSpc>
                <a:spcPct val="17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 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ca-ES" sz="20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QUÈ ÉS? </a:t>
            </a:r>
            <a:r>
              <a:rPr lang="ca-ES" sz="20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 Suport Escolar Personalitzat s’ofereix a alumnes amb alguna dificultat concreta en matemàtiques o llengua catalana. Es farà una valoració trimestral segons l’adquisició dels objectius.</a:t>
            </a:r>
          </a:p>
          <a:p>
            <a:pPr marL="0" lvl="1" indent="-274320" algn="just" eaLnBrk="1" fontAlgn="auto" hangingPunct="1">
              <a:lnSpc>
                <a:spcPct val="17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 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lang="ca-ES" sz="2000" u="sng" dirty="0" smtClean="0">
              <a:solidFill>
                <a:schemeClr val="tx1"/>
              </a:solidFill>
              <a:effectLst>
                <a:outerShdw dist="17961" dir="2700000">
                  <a:scrgbClr r="0" g="0" b="0"/>
                </a:outerShdw>
              </a:effectLst>
              <a:latin typeface="Massallera" panose="02000000000000000000" pitchFamily="2" charset="0"/>
              <a:cs typeface="Arial" pitchFamily="34" charset="0"/>
            </a:endParaRPr>
          </a:p>
          <a:p>
            <a:pPr marL="0" lvl="1" indent="-274320" eaLnBrk="1" fontAlgn="auto" hangingPunct="1">
              <a:lnSpc>
                <a:spcPct val="17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 2"/>
              <a:buChar char="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ca-ES" sz="20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Dins l'horari escolar </a:t>
            </a:r>
            <a:r>
              <a:rPr lang="ca-ES" sz="20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( suport dins l'aula en les àrees de matemàtiques, llengua catalana i tècniques d’estudi).</a:t>
            </a:r>
          </a:p>
          <a:p>
            <a:pPr marL="0" lvl="1" indent="-274320" eaLnBrk="1" fontAlgn="auto" hangingPunct="1">
              <a:lnSpc>
                <a:spcPct val="17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 2"/>
              <a:buChar char="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ca-ES" sz="20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Fora de l'horari escolar</a:t>
            </a:r>
            <a:r>
              <a:rPr lang="ca-ES" sz="20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( 8’15- 9’00h dimarts i  dijous). </a:t>
            </a:r>
            <a:r>
              <a:rPr lang="ca-ES" sz="20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Comença el 15 d’octubre.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DEURES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3553" name="1 Marcador de contenido"/>
          <p:cNvSpPr>
            <a:spLocks noGrp="1"/>
          </p:cNvSpPr>
          <p:nvPr>
            <p:ph idx="1"/>
          </p:nvPr>
        </p:nvSpPr>
        <p:spPr>
          <a:xfrm>
            <a:off x="683568" y="1560196"/>
            <a:ext cx="7888932" cy="359359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S’ acorda posar deures els </a:t>
            </a: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divendres</a:t>
            </a: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i es tornen fets el </a:t>
            </a: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dilluns</a:t>
            </a: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(una fitxa de català o matemàtiques).</a:t>
            </a:r>
          </a:p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També se’ls donarà un </a:t>
            </a: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llibre de lectura</a:t>
            </a: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adequat al nivell de cadascú.</a:t>
            </a:r>
          </a:p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Aquests estaran desats dins la </a:t>
            </a: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carpeta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groga</a:t>
            </a:r>
            <a:r>
              <a:rPr lang="ca-E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Resultado de imagen de carpeta amar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337651" cy="2016224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AVALUACIÓ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8136904" cy="497046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Partim d’una avaluació continuada i globalitzada. 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16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Comissió d’avaluació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Promocionen al curs següent els alumnes que han assolit els objectius del curs. 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16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Informes.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16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Nomenclatura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per a les qualificacions:</a:t>
            </a:r>
          </a:p>
          <a:p>
            <a:pPr marL="731520" lvl="1" indent="-274320">
              <a:lnSpc>
                <a:spcPct val="160000"/>
              </a:lnSpc>
              <a:buFont typeface="Wingdings 2"/>
              <a:buChar char=""/>
              <a:defRPr/>
            </a:pPr>
            <a:r>
              <a:rPr lang="ca-ES" sz="1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AE (Assoliment d’Excel·lència) </a:t>
            </a:r>
          </a:p>
          <a:p>
            <a:pPr marL="731520" lvl="1" indent="-274320">
              <a:lnSpc>
                <a:spcPct val="160000"/>
              </a:lnSpc>
              <a:buFont typeface="Wingdings 2"/>
              <a:buChar char=""/>
              <a:defRPr/>
            </a:pPr>
            <a:r>
              <a:rPr lang="ca-ES" sz="1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AN (Assoliment de Notable)</a:t>
            </a:r>
          </a:p>
          <a:p>
            <a:pPr marL="731520" lvl="1" indent="-274320">
              <a:lnSpc>
                <a:spcPct val="160000"/>
              </a:lnSpc>
              <a:buFont typeface="Wingdings 2"/>
              <a:buChar char=""/>
              <a:defRPr/>
            </a:pPr>
            <a:r>
              <a:rPr lang="ca-ES" sz="1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AS (Assoliment satisfactori) </a:t>
            </a:r>
            <a:endParaRPr lang="ca-ES" sz="14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731520" lvl="1" indent="-274320">
              <a:lnSpc>
                <a:spcPct val="160000"/>
              </a:lnSpc>
              <a:buFont typeface="Wingdings 2"/>
              <a:buChar char=""/>
              <a:defRPr/>
            </a:pPr>
            <a:r>
              <a:rPr lang="ca-ES" sz="1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NA (No Assoliment).</a:t>
            </a:r>
          </a:p>
          <a:p>
            <a:pPr marL="457200" lvl="1" indent="0">
              <a:lnSpc>
                <a:spcPct val="160000"/>
              </a:lnSpc>
              <a:buNone/>
              <a:defRPr/>
            </a:pPr>
            <a:endParaRPr lang="ca-ES" sz="1400" dirty="0">
              <a:latin typeface="Massallera" panose="02000000000000000000" pitchFamily="2" charset="0"/>
              <a:cs typeface="Arial" pitchFamily="34" charset="0"/>
            </a:endParaRPr>
          </a:p>
          <a:p>
            <a:pPr marL="0" lvl="1" indent="0" algn="ctr">
              <a:lnSpc>
                <a:spcPct val="160000"/>
              </a:lnSpc>
              <a:buNone/>
              <a:defRPr/>
            </a:pPr>
            <a:r>
              <a:rPr lang="ca-ES" sz="2000" b="1" dirty="0">
                <a:solidFill>
                  <a:srgbClr val="FFC000"/>
                </a:solidFill>
                <a:latin typeface="Massallera" panose="02000000000000000000" pitchFamily="2" charset="0"/>
              </a:rPr>
              <a:t>ÉS CONVENIENT QUE ELS INFORMES I ELS ÀLBUMS ELS COMENTEU AMB ELS VOSTRES FILLS/ES.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a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1620</TotalTime>
  <Words>613</Words>
  <Application>Microsoft Office PowerPoint</Application>
  <PresentationFormat>Presentació en pantalla (4:3)</PresentationFormat>
  <Paragraphs>169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17" baseType="lpstr">
      <vt:lpstr>Badge</vt:lpstr>
      <vt:lpstr>             REUNIÓ PER A LES FAMÍLIES DE PRIMER            </vt:lpstr>
      <vt:lpstr>Presentació del PowerPoint</vt:lpstr>
      <vt:lpstr>GUIÓ DE LA REUNIÓ</vt:lpstr>
      <vt:lpstr>DINÀMICA: LA SEVA MÀ</vt:lpstr>
      <vt:lpstr>ELS I LES MESTRES</vt:lpstr>
      <vt:lpstr>horari</vt:lpstr>
      <vt:lpstr>SEP</vt:lpstr>
      <vt:lpstr>DEURES</vt:lpstr>
      <vt:lpstr>AVALUACIÓ</vt:lpstr>
      <vt:lpstr>ENTREVISTES</vt:lpstr>
      <vt:lpstr>EINES COMUNICACIÓ  FAMÍLIA- ESCOLA   ESCOLA- FAMÍLIA</vt:lpstr>
      <vt:lpstr>SALUT (assistència i medicaments)</vt:lpstr>
      <vt:lpstr>SORTIDES</vt:lpstr>
      <vt:lpstr>HÀBITS I NORMES</vt:lpstr>
      <vt:lpstr>PARES/MARES DELEGATS/DES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Benvinguts de nou  CURS</dc:title>
  <dc:creator>super</dc:creator>
  <cp:lastModifiedBy>prof</cp:lastModifiedBy>
  <cp:revision>146</cp:revision>
  <dcterms:created xsi:type="dcterms:W3CDTF">2015-09-04T08:32:08Z</dcterms:created>
  <dcterms:modified xsi:type="dcterms:W3CDTF">2019-10-02T08:40:37Z</dcterms:modified>
</cp:coreProperties>
</file>