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5" d="100"/>
          <a:sy n="105" d="100"/>
        </p:scale>
        <p:origin x="-1758" y="-7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96444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8268cc815_5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88268cc815_5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8268cc815_5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88268cc815_5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88268cc815_5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88268cc815_5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8268cc815_5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88268cc815_5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8268cc815_5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88268cc815_5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8268cc815_5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g88268cc815_5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2381" y="4800600"/>
            <a:ext cx="9141618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11" y="4750737"/>
            <a:ext cx="9141618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Calibri"/>
              <a:buNone/>
              <a:defRPr sz="6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67" name="Google Shape;67;p14"/>
          <p:cNvCxnSpPr/>
          <p:nvPr/>
        </p:nvCxnSpPr>
        <p:spPr>
          <a:xfrm>
            <a:off x="905744" y="325755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822960" y="1384300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822959" y="1384300"/>
            <a:ext cx="370332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2"/>
          </p:nvPr>
        </p:nvSpPr>
        <p:spPr>
          <a:xfrm>
            <a:off x="4663440" y="1384301"/>
            <a:ext cx="370332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sección" type="secHead">
  <p:cSld name="SECTION_HEADER"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/>
          <p:nvPr/>
        </p:nvSpPr>
        <p:spPr>
          <a:xfrm>
            <a:off x="2381" y="4800600"/>
            <a:ext cx="9141618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7"/>
          <p:cNvSpPr/>
          <p:nvPr/>
        </p:nvSpPr>
        <p:spPr>
          <a:xfrm>
            <a:off x="11" y="4750737"/>
            <a:ext cx="9141618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Calibri"/>
              <a:buNone/>
              <a:defRPr sz="6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89" name="Google Shape;89;p17"/>
          <p:cNvCxnSpPr/>
          <p:nvPr/>
        </p:nvCxnSpPr>
        <p:spPr>
          <a:xfrm>
            <a:off x="905744" y="325755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sz="15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2"/>
          </p:nvPr>
        </p:nvSpPr>
        <p:spPr>
          <a:xfrm>
            <a:off x="822960" y="1936750"/>
            <a:ext cx="3703320" cy="2533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3"/>
          </p:nvPr>
        </p:nvSpPr>
        <p:spPr>
          <a:xfrm>
            <a:off x="4663440" y="1384539"/>
            <a:ext cx="3703320" cy="55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sz="15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4"/>
          </p:nvPr>
        </p:nvSpPr>
        <p:spPr>
          <a:xfrm>
            <a:off x="4663440" y="1936750"/>
            <a:ext cx="3703320" cy="2533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 blanco" type="blank">
  <p:cSld name="BLANK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/>
          <p:nvPr/>
        </p:nvSpPr>
        <p:spPr>
          <a:xfrm>
            <a:off x="2381" y="4800600"/>
            <a:ext cx="9141618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0"/>
          <p:cNvSpPr/>
          <p:nvPr/>
        </p:nvSpPr>
        <p:spPr>
          <a:xfrm>
            <a:off x="11" y="4750737"/>
            <a:ext cx="9141618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ido con título" type="objTx">
  <p:cSld name="OBJECT_WITH_CAPTION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/>
          <p:nvPr/>
        </p:nvSpPr>
        <p:spPr>
          <a:xfrm>
            <a:off x="12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1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600450" y="548640"/>
            <a:ext cx="486918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2"/>
          </p:nvPr>
        </p:nvSpPr>
        <p:spPr>
          <a:xfrm>
            <a:off x="342900" y="2194560"/>
            <a:ext cx="2400300" cy="25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dt" idx="10"/>
          </p:nvPr>
        </p:nvSpPr>
        <p:spPr>
          <a:xfrm>
            <a:off x="349134" y="4844839"/>
            <a:ext cx="196388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ftr" idx="11"/>
          </p:nvPr>
        </p:nvSpPr>
        <p:spPr>
          <a:xfrm>
            <a:off x="3600450" y="4844839"/>
            <a:ext cx="34861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n con título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/>
          <p:nvPr/>
        </p:nvSpPr>
        <p:spPr>
          <a:xfrm>
            <a:off x="0" y="3714750"/>
            <a:ext cx="9141618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2"/>
          <p:cNvSpPr/>
          <p:nvPr/>
        </p:nvSpPr>
        <p:spPr>
          <a:xfrm>
            <a:off x="11" y="3686307"/>
            <a:ext cx="9141618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2"/>
          <p:cNvSpPr>
            <a:spLocks noGrp="1"/>
          </p:cNvSpPr>
          <p:nvPr>
            <p:ph type="pic" idx="2"/>
          </p:nvPr>
        </p:nvSpPr>
        <p:spPr>
          <a:xfrm>
            <a:off x="11" y="0"/>
            <a:ext cx="9143988" cy="368630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342900" tIns="342900" rIns="0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libri"/>
              <a:buNone/>
              <a:defRPr sz="2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822960" y="4430267"/>
            <a:ext cx="7584948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800"/>
              <a:buNone/>
              <a:defRPr sz="8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 rot="5400000">
            <a:off x="3086100" y="-878839"/>
            <a:ext cx="3017520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0" rIns="34275" bIns="0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3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vertical y texto" type="vertTitleAndTx">
  <p:cSld name="VERTICAL_TITLE_AND_VERTICAL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/>
          <p:nvPr/>
        </p:nvSpPr>
        <p:spPr>
          <a:xfrm>
            <a:off x="2381" y="4800600"/>
            <a:ext cx="9141618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4"/>
          <p:cNvSpPr/>
          <p:nvPr/>
        </p:nvSpPr>
        <p:spPr>
          <a:xfrm>
            <a:off x="11" y="4750737"/>
            <a:ext cx="9141618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title"/>
          </p:nvPr>
        </p:nvSpPr>
        <p:spPr>
          <a:xfrm rot="5400000">
            <a:off x="5370480" y="1484279"/>
            <a:ext cx="4318066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 rot="5400000">
            <a:off x="1369979" y="-430246"/>
            <a:ext cx="4318067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0" rIns="34275" bIns="0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 "/>
              <a:defRPr/>
            </a:lvl1pPr>
            <a:lvl2pPr marL="914400" lvl="1" indent="-3175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0" y="4750737"/>
            <a:ext cx="9144000" cy="494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822960" y="214952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822960" y="1384300"/>
            <a:ext cx="75438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100"/>
              <a:buFont typeface="Calibri"/>
              <a:buChar char="◦"/>
              <a:defRPr sz="1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22960" y="4844839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1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cxnSp>
        <p:nvCxnSpPr>
          <p:cNvPr id="58" name="Google Shape;58;p13"/>
          <p:cNvCxnSpPr/>
          <p:nvPr/>
        </p:nvCxnSpPr>
        <p:spPr>
          <a:xfrm>
            <a:off x="895149" y="1303384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ctrTitle"/>
          </p:nvPr>
        </p:nvSpPr>
        <p:spPr>
          <a:xfrm>
            <a:off x="1086889" y="953885"/>
            <a:ext cx="7498081" cy="193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6F7B62"/>
              </a:buClr>
              <a:buSzPts val="5400"/>
              <a:buFont typeface="Calibri"/>
              <a:buNone/>
            </a:pPr>
            <a:r>
              <a:rPr lang="es" sz="5400">
                <a:solidFill>
                  <a:srgbClr val="6F7B62"/>
                </a:solidFill>
                <a:latin typeface="Calibri"/>
                <a:ea typeface="Calibri"/>
                <a:cs typeface="Calibri"/>
                <a:sym typeface="Calibri"/>
              </a:rPr>
              <a:t>PLA D’OBERTURA </a:t>
            </a:r>
            <a:br>
              <a:rPr lang="es" sz="5400">
                <a:solidFill>
                  <a:srgbClr val="6F7B6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400">
                <a:solidFill>
                  <a:srgbClr val="6F7B62"/>
                </a:solidFill>
                <a:latin typeface="Calibri"/>
                <a:ea typeface="Calibri"/>
                <a:cs typeface="Calibri"/>
                <a:sym typeface="Calibri"/>
              </a:rPr>
              <a:t>ESCOLA  SANT MARTÍ</a:t>
            </a:r>
            <a:endParaRPr sz="5400">
              <a:solidFill>
                <a:srgbClr val="6F7B6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5"/>
          <p:cNvSpPr txBox="1">
            <a:spLocks noGrp="1"/>
          </p:cNvSpPr>
          <p:nvPr>
            <p:ph type="subTitle" idx="1"/>
          </p:nvPr>
        </p:nvSpPr>
        <p:spPr>
          <a:xfrm>
            <a:off x="1143000" y="3323013"/>
            <a:ext cx="6858000" cy="62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s" sz="3000">
                <a:latin typeface="Calibri"/>
                <a:ea typeface="Calibri"/>
                <a:cs typeface="Calibri"/>
                <a:sym typeface="Calibri"/>
              </a:rPr>
              <a:t>JUNY 2020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oogle Shape;148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7054" y="1111063"/>
            <a:ext cx="1257300" cy="721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1388060" y="253534"/>
            <a:ext cx="7252037" cy="96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600"/>
              <a:buFont typeface="Calibri"/>
              <a:buNone/>
            </a:pPr>
            <a:r>
              <a:rPr lang="es" sz="3900">
                <a:solidFill>
                  <a:srgbClr val="00B050"/>
                </a:solidFill>
              </a:rPr>
              <a:t>INDICACIONS GENERALS</a:t>
            </a:r>
            <a:endParaRPr sz="3900">
              <a:solidFill>
                <a:srgbClr val="00B050"/>
              </a:solidFill>
            </a:endParaRPr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1399031" y="1352896"/>
            <a:ext cx="7456017" cy="3360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63500" lvl="0" indent="-635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Char char="•"/>
            </a:pPr>
            <a:r>
              <a:rPr lang="es" sz="1000">
                <a:solidFill>
                  <a:srgbClr val="6F7B62"/>
                </a:solidFill>
              </a:rPr>
              <a:t> </a:t>
            </a:r>
            <a:r>
              <a:rPr lang="es" sz="1200">
                <a:solidFill>
                  <a:srgbClr val="2EC115"/>
                </a:solidFill>
              </a:rPr>
              <a:t>Continua l’ensenyament telemàtic.</a:t>
            </a:r>
            <a:endParaRPr sz="1100"/>
          </a:p>
          <a:p>
            <a:pPr marL="63500" lvl="0" indent="-762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 L’assistència a l’escola és voluntària.</a:t>
            </a:r>
            <a:endParaRPr sz="1100"/>
          </a:p>
          <a:p>
            <a:pPr marL="63500" lvl="0" indent="-762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 Les famílies vigilaran diàriament l’estat de salut dels seus fills i filles.  </a:t>
            </a:r>
            <a:endParaRPr sz="1100"/>
          </a:p>
          <a:p>
            <a:pPr marL="63500" lvl="0" indent="-762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 Els han de prendre la temperatura diàriament abans de venir al centre. </a:t>
            </a:r>
            <a:endParaRPr sz="1100"/>
          </a:p>
          <a:p>
            <a:pPr marL="63500" lvl="1" indent="-762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 És obligatori aportar la declaració responsable.</a:t>
            </a:r>
            <a:endParaRPr sz="1100"/>
          </a:p>
          <a:p>
            <a:pPr marL="63500" lvl="0" indent="-762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 Al centre prendrem les mesures de seguretat que tenim al nostre abast: </a:t>
            </a:r>
            <a:endParaRPr sz="1100"/>
          </a:p>
          <a:p>
            <a:pPr marL="292100" lvl="1" indent="-139700" algn="l" rtl="0">
              <a:lnSpc>
                <a:spcPct val="7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S’estableixen entrades i sortides diferenciades per grups.</a:t>
            </a:r>
            <a:endParaRPr sz="1100"/>
          </a:p>
          <a:p>
            <a:pPr marL="292100" lvl="1" indent="-139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Neteja i desinfecció diària de les aules i d’altres espais.</a:t>
            </a:r>
            <a:endParaRPr sz="1100"/>
          </a:p>
          <a:p>
            <a:pPr marL="292100" lvl="1" indent="-139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Ús de mascaretes: han de portar de casa.</a:t>
            </a:r>
            <a:endParaRPr sz="1100"/>
          </a:p>
          <a:p>
            <a:pPr marL="292100" lvl="1" indent="-139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Establiment de distancia seguretat.</a:t>
            </a:r>
            <a:endParaRPr sz="1100"/>
          </a:p>
          <a:p>
            <a:pPr marL="292100" lvl="1" indent="-1397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Rentat mans.</a:t>
            </a:r>
            <a:endParaRPr sz="1100"/>
          </a:p>
          <a:p>
            <a:pPr marL="63500" lvl="0" indent="-76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 b="1">
                <a:solidFill>
                  <a:srgbClr val="2EC115"/>
                </a:solidFill>
              </a:rPr>
              <a:t>Requisits per poder assistir al centre:</a:t>
            </a:r>
            <a:endParaRPr sz="1200" b="1">
              <a:solidFill>
                <a:srgbClr val="2EC115"/>
              </a:solidFill>
            </a:endParaRPr>
          </a:p>
          <a:p>
            <a:pPr marL="292100" lvl="1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Absència de simptomatologia compatible amb la COVID-19.</a:t>
            </a:r>
            <a:endParaRPr sz="1200">
              <a:solidFill>
                <a:srgbClr val="2EC115"/>
              </a:solidFill>
            </a:endParaRPr>
          </a:p>
          <a:p>
            <a:pPr marL="292100" lvl="1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Que no hagin estat positius en els darres 14 dies ni en contacte amb cap positiu.</a:t>
            </a:r>
            <a:endParaRPr sz="1200">
              <a:solidFill>
                <a:srgbClr val="2EC115"/>
              </a:solidFill>
            </a:endParaRPr>
          </a:p>
          <a:p>
            <a:pPr marL="292100" lvl="1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 b="1">
                <a:solidFill>
                  <a:srgbClr val="2EC115"/>
                </a:solidFill>
              </a:rPr>
              <a:t>Calendari vacunal </a:t>
            </a:r>
            <a:r>
              <a:rPr lang="es" sz="1200">
                <a:solidFill>
                  <a:srgbClr val="2EC115"/>
                </a:solidFill>
              </a:rPr>
              <a:t>al dia.</a:t>
            </a:r>
            <a:endParaRPr sz="1100"/>
          </a:p>
          <a:p>
            <a:pPr marL="292100" lvl="1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</a:pPr>
            <a:r>
              <a:rPr lang="es" sz="1200">
                <a:solidFill>
                  <a:srgbClr val="2EC115"/>
                </a:solidFill>
              </a:rPr>
              <a:t>Valorar en cas d’existencia de malaltia crónica.</a:t>
            </a:r>
            <a:endParaRPr sz="1100"/>
          </a:p>
          <a:p>
            <a:pPr marL="63500" lvl="0" indent="0" algn="l" rtl="0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>
              <a:solidFill>
                <a:srgbClr val="57D779"/>
              </a:solidFill>
            </a:endParaRPr>
          </a:p>
          <a:p>
            <a:pPr marL="63500" lvl="0" indent="-381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400"/>
              <a:buFont typeface="Arial"/>
              <a:buNone/>
            </a:pPr>
            <a:endParaRPr sz="400">
              <a:solidFill>
                <a:srgbClr val="57D77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title"/>
          </p:nvPr>
        </p:nvSpPr>
        <p:spPr>
          <a:xfrm>
            <a:off x="1415492" y="214952"/>
            <a:ext cx="6951268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739B"/>
              </a:buClr>
              <a:buSzPts val="3600"/>
              <a:buFont typeface="Calibri"/>
              <a:buNone/>
            </a:pPr>
            <a:r>
              <a:rPr lang="es" sz="4000">
                <a:solidFill>
                  <a:srgbClr val="3F739B"/>
                </a:solidFill>
              </a:rPr>
              <a:t>EDUCACIÓ INFANTIL</a:t>
            </a:r>
            <a:endParaRPr sz="4000">
              <a:solidFill>
                <a:srgbClr val="3F739B"/>
              </a:solidFill>
            </a:endParaRPr>
          </a:p>
        </p:txBody>
      </p:sp>
      <p:sp>
        <p:nvSpPr>
          <p:cNvPr id="160" name="Google Shape;160;p27"/>
          <p:cNvSpPr txBox="1">
            <a:spLocks noGrp="1"/>
          </p:cNvSpPr>
          <p:nvPr>
            <p:ph type="body" idx="2"/>
          </p:nvPr>
        </p:nvSpPr>
        <p:spPr>
          <a:xfrm>
            <a:off x="1536193" y="1484053"/>
            <a:ext cx="5533782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6350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00"/>
              <a:buChar char=" "/>
            </a:pPr>
            <a:r>
              <a:rPr lang="es" sz="1100">
                <a:solidFill>
                  <a:srgbClr val="3F739B"/>
                </a:solidFill>
              </a:rPr>
              <a:t>Característiques:</a:t>
            </a:r>
            <a:endParaRPr sz="1100"/>
          </a:p>
          <a:p>
            <a:pPr marL="63500" lvl="0" indent="-95250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s" sz="1100" b="1">
                <a:solidFill>
                  <a:srgbClr val="3F739B"/>
                </a:solidFill>
              </a:rPr>
              <a:t> Acollida </a:t>
            </a:r>
            <a:r>
              <a:rPr lang="es" sz="1100">
                <a:solidFill>
                  <a:srgbClr val="3F739B"/>
                </a:solidFill>
              </a:rPr>
              <a:t>per a l’alumnat d’Educació Infantil.</a:t>
            </a:r>
            <a:endParaRPr sz="1100"/>
          </a:p>
          <a:p>
            <a:pPr marL="63500" lvl="0" indent="-95250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s" sz="1100">
                <a:solidFill>
                  <a:srgbClr val="3F739B"/>
                </a:solidFill>
              </a:rPr>
              <a:t> Famílies en què tots dos progenitors treballen.</a:t>
            </a:r>
            <a:endParaRPr sz="1100"/>
          </a:p>
          <a:p>
            <a:pPr marL="63500" lvl="0" indent="-95250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s" sz="1100">
                <a:solidFill>
                  <a:srgbClr val="3F739B"/>
                </a:solidFill>
              </a:rPr>
              <a:t> Horari de 9 a 13 hores. </a:t>
            </a:r>
            <a:endParaRPr sz="1100"/>
          </a:p>
          <a:p>
            <a:pPr marL="63500" lvl="0" indent="-95250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s" sz="1100">
                <a:solidFill>
                  <a:srgbClr val="3F739B"/>
                </a:solidFill>
              </a:rPr>
              <a:t> Entrades i sortides per l’Avinguda Sant Iscle.</a:t>
            </a:r>
            <a:endParaRPr sz="1100"/>
          </a:p>
          <a:p>
            <a:pPr marL="63500" lvl="0" indent="-95250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s" sz="1100">
                <a:solidFill>
                  <a:srgbClr val="3F739B"/>
                </a:solidFill>
              </a:rPr>
              <a:t> Mestres:  un per a cada grup d’alumnes.</a:t>
            </a:r>
            <a:endParaRPr sz="1100"/>
          </a:p>
          <a:p>
            <a:pPr marL="63500" lvl="0" indent="-95250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s" sz="1100">
                <a:solidFill>
                  <a:srgbClr val="3F739B"/>
                </a:solidFill>
              </a:rPr>
              <a:t> Espais: aules d’educació infantil</a:t>
            </a:r>
            <a:endParaRPr sz="1100"/>
          </a:p>
          <a:p>
            <a:pPr marL="63500" lvl="0" indent="-95250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s" sz="1100">
                <a:solidFill>
                  <a:srgbClr val="3F739B"/>
                </a:solidFill>
              </a:rPr>
              <a:t> Alumnes:   0</a:t>
            </a:r>
            <a:endParaRPr sz="1100"/>
          </a:p>
          <a:p>
            <a:pPr marL="419100" lvl="0" indent="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100">
              <a:solidFill>
                <a:srgbClr val="3F739B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SzPts val="1500"/>
              <a:buNone/>
            </a:pP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>
            <a:spLocks noGrp="1"/>
          </p:cNvSpPr>
          <p:nvPr>
            <p:ph type="title"/>
          </p:nvPr>
        </p:nvSpPr>
        <p:spPr>
          <a:xfrm>
            <a:off x="1186559" y="211763"/>
            <a:ext cx="7541805" cy="108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s" sz="3500">
                <a:solidFill>
                  <a:srgbClr val="C00000"/>
                </a:solidFill>
              </a:rPr>
              <a:t>EDUCACIÓ PRIMÀRIA: PRIMER A CINQUÈ</a:t>
            </a:r>
            <a:endParaRPr sz="3500">
              <a:solidFill>
                <a:srgbClr val="C00000"/>
              </a:solidFill>
            </a:endParaRPr>
          </a:p>
        </p:txBody>
      </p:sp>
      <p:sp>
        <p:nvSpPr>
          <p:cNvPr id="166" name="Google Shape;166;p28"/>
          <p:cNvSpPr txBox="1">
            <a:spLocks noGrp="1"/>
          </p:cNvSpPr>
          <p:nvPr>
            <p:ph type="body" idx="2"/>
          </p:nvPr>
        </p:nvSpPr>
        <p:spPr>
          <a:xfrm>
            <a:off x="1256386" y="1299830"/>
            <a:ext cx="6759245" cy="3500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s" sz="1300">
                <a:solidFill>
                  <a:srgbClr val="F20000"/>
                </a:solidFill>
              </a:rPr>
              <a:t>Característiques:</a:t>
            </a:r>
            <a:endParaRPr sz="1100"/>
          </a:p>
          <a:p>
            <a:pPr marL="63500" lvl="0" indent="-8255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 Objectiu: </a:t>
            </a:r>
            <a:endParaRPr sz="1100"/>
          </a:p>
          <a:p>
            <a:pPr marL="419100" lvl="2" indent="-1333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 atenció  personalitzada amb  acompanyament d’un tutor,  amb cita prèvia, </a:t>
            </a:r>
            <a:endParaRPr sz="1300">
              <a:solidFill>
                <a:srgbClr val="F20000"/>
              </a:solidFill>
            </a:endParaRPr>
          </a:p>
          <a:p>
            <a:pPr marL="419100" lvl="2" indent="-1333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 atenció tutorial en grups reduïts. </a:t>
            </a:r>
            <a:endParaRPr sz="1300">
              <a:solidFill>
                <a:srgbClr val="F20000"/>
              </a:solidFill>
            </a:endParaRPr>
          </a:p>
          <a:p>
            <a:pPr marL="63500" lvl="0" indent="-825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 Mestres: un per cada grup.</a:t>
            </a:r>
            <a:endParaRPr sz="1300">
              <a:solidFill>
                <a:srgbClr val="F20000"/>
              </a:solidFill>
            </a:endParaRPr>
          </a:p>
          <a:p>
            <a:pPr marL="63500" lvl="0" indent="-8255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 Espais:  els de cada grup.</a:t>
            </a:r>
            <a:endParaRPr sz="1100"/>
          </a:p>
          <a:p>
            <a:pPr marL="63500" lvl="0" indent="-8255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 Dies: </a:t>
            </a:r>
            <a:endParaRPr sz="1100"/>
          </a:p>
          <a:p>
            <a:pPr marL="419100" lvl="2" indent="-1333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cada tutor o tutora destina un dia a la setmana a l’atenció en grup, </a:t>
            </a:r>
            <a:endParaRPr sz="1100"/>
          </a:p>
          <a:p>
            <a:pPr marL="419100" lvl="2" indent="-1333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un altre dia a la setmana per a l’atenció personalitzada.</a:t>
            </a:r>
            <a:endParaRPr sz="1100"/>
          </a:p>
          <a:p>
            <a:pPr marL="63500" lvl="0" indent="-825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 Entrades i sortides: </a:t>
            </a:r>
            <a:endParaRPr sz="1100"/>
          </a:p>
          <a:p>
            <a:pPr marL="419100" lvl="2" indent="-1333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Cicle Mitjà i Cicle Superior pel carrer de l’Ave Maria. </a:t>
            </a:r>
            <a:endParaRPr sz="1100"/>
          </a:p>
          <a:p>
            <a:pPr marL="419100" lvl="2" indent="-1333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s" sz="1300">
                <a:solidFill>
                  <a:srgbClr val="F20000"/>
                </a:solidFill>
              </a:rPr>
              <a:t>Cicle Inicial per l’Avinguda Sant Iscle.</a:t>
            </a:r>
            <a:endParaRPr sz="1100"/>
          </a:p>
          <a:p>
            <a:pPr marL="6350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Arial"/>
              <a:buNone/>
            </a:pPr>
            <a:endParaRPr sz="1400">
              <a:solidFill>
                <a:srgbClr val="8D4120"/>
              </a:solidFill>
            </a:endParaRPr>
          </a:p>
          <a:p>
            <a:pPr marL="63500" lvl="0" indent="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1400"/>
              <a:buFont typeface="Arial"/>
              <a:buNone/>
            </a:pPr>
            <a:endParaRPr sz="1400">
              <a:solidFill>
                <a:srgbClr val="8D412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>
            <a:spLocks noGrp="1"/>
          </p:cNvSpPr>
          <p:nvPr>
            <p:ph type="title"/>
          </p:nvPr>
        </p:nvSpPr>
        <p:spPr>
          <a:xfrm>
            <a:off x="1275675" y="222327"/>
            <a:ext cx="7166700" cy="10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20000"/>
              </a:buClr>
              <a:buSzPts val="3600"/>
              <a:buFont typeface="Calibri"/>
              <a:buNone/>
            </a:pPr>
            <a:r>
              <a:rPr lang="es" sz="3900">
                <a:solidFill>
                  <a:srgbClr val="F20000"/>
                </a:solidFill>
              </a:rPr>
              <a:t>ALUMNES I HORARIS</a:t>
            </a:r>
            <a:endParaRPr sz="3900">
              <a:solidFill>
                <a:srgbClr val="F20000"/>
              </a:solidFill>
            </a:endParaRPr>
          </a:p>
        </p:txBody>
      </p:sp>
      <p:sp>
        <p:nvSpPr>
          <p:cNvPr id="172" name="Google Shape;172;p29"/>
          <p:cNvSpPr txBox="1">
            <a:spLocks noGrp="1"/>
          </p:cNvSpPr>
          <p:nvPr>
            <p:ph type="body" idx="1"/>
          </p:nvPr>
        </p:nvSpPr>
        <p:spPr>
          <a:xfrm>
            <a:off x="3080187" y="1217886"/>
            <a:ext cx="5214445" cy="312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>
              <a:solidFill>
                <a:srgbClr val="F20000"/>
              </a:solidFill>
            </a:endParaRPr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5è:     -Atenció en grups reduïts:   dimarts      11-12:30   </a:t>
            </a:r>
            <a:endParaRPr sz="1100"/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           - Atenció tutorial :                 divendres  9-12:30</a:t>
            </a:r>
            <a:endParaRPr sz="1100"/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4t:      -Atenció en grups reduïts:   dimarts      11-12:30   </a:t>
            </a:r>
            <a:endParaRPr sz="1100"/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           -Atenció tutorial:                   dijous          9-12:30</a:t>
            </a:r>
            <a:endParaRPr sz="1100"/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3r:     - Atenció en grups reduïts:   dilluns         11-12:30</a:t>
            </a:r>
            <a:endParaRPr sz="1100"/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           - Atenció tutorial:                  dimecres    9-12:30</a:t>
            </a:r>
            <a:endParaRPr sz="1100"/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2n:     -Atenció en grups reduïts:   dimarts       11-12:30</a:t>
            </a:r>
            <a:endParaRPr sz="1100"/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           -Atenció tutorial:                   divendres   9-12:30</a:t>
            </a:r>
            <a:endParaRPr sz="1100"/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1r:      -Atenció en grups reduïts:   dilluns          11-12:30</a:t>
            </a:r>
            <a:endParaRPr sz="1100"/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           - Atenció tutorial:                 dimecres      9-12:30</a:t>
            </a:r>
            <a:endParaRPr sz="1100"/>
          </a:p>
          <a:p>
            <a:pPr marL="63500" lvl="0" indent="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endParaRPr sz="1400"/>
          </a:p>
          <a:p>
            <a:pPr marL="63500" lvl="0" indent="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endParaRPr sz="1400"/>
          </a:p>
        </p:txBody>
      </p:sp>
      <p:sp>
        <p:nvSpPr>
          <p:cNvPr id="173" name="Google Shape;173;p29"/>
          <p:cNvSpPr txBox="1">
            <a:spLocks noGrp="1"/>
          </p:cNvSpPr>
          <p:nvPr>
            <p:ph type="body" idx="2"/>
          </p:nvPr>
        </p:nvSpPr>
        <p:spPr>
          <a:xfrm>
            <a:off x="1182414" y="1513489"/>
            <a:ext cx="1885949" cy="2947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63500" lvl="0" indent="-88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5è:   7 alumnes</a:t>
            </a:r>
            <a:endParaRPr sz="1100"/>
          </a:p>
          <a:p>
            <a:pPr marL="63500" lvl="0" indent="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endParaRPr sz="1400">
              <a:solidFill>
                <a:srgbClr val="F20000"/>
              </a:solidFill>
            </a:endParaRPr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4t:    4 alumnes</a:t>
            </a:r>
            <a:endParaRPr sz="1100"/>
          </a:p>
          <a:p>
            <a:pPr marL="0" lvl="0" indent="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endParaRPr sz="1400">
              <a:solidFill>
                <a:srgbClr val="F20000"/>
              </a:solidFill>
            </a:endParaRPr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3r:    5 alumnes</a:t>
            </a:r>
            <a:endParaRPr sz="1400">
              <a:solidFill>
                <a:srgbClr val="F20000"/>
              </a:solidFill>
            </a:endParaRPr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            </a:t>
            </a:r>
            <a:endParaRPr sz="1100"/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2n:    2 alumnes      </a:t>
            </a:r>
            <a:endParaRPr sz="1400">
              <a:solidFill>
                <a:srgbClr val="F20000"/>
              </a:solidFill>
            </a:endParaRPr>
          </a:p>
          <a:p>
            <a:pPr marL="63500" lvl="0" indent="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endParaRPr sz="1400">
              <a:solidFill>
                <a:srgbClr val="F20000"/>
              </a:solidFill>
            </a:endParaRPr>
          </a:p>
          <a:p>
            <a:pPr marL="63500" lvl="0" indent="-88900" algn="l" rtl="0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1400"/>
              <a:buChar char=" "/>
            </a:pPr>
            <a:r>
              <a:rPr lang="es" sz="1400">
                <a:solidFill>
                  <a:srgbClr val="F20000"/>
                </a:solidFill>
              </a:rPr>
              <a:t>1r:    6 alumnes</a:t>
            </a:r>
            <a:endParaRPr sz="1400">
              <a:solidFill>
                <a:srgbClr val="F2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title"/>
          </p:nvPr>
        </p:nvSpPr>
        <p:spPr>
          <a:xfrm>
            <a:off x="1471353" y="0"/>
            <a:ext cx="6950270" cy="1309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24108"/>
              </a:buClr>
              <a:buSzPts val="3600"/>
              <a:buFont typeface="Calibri"/>
              <a:buNone/>
            </a:pPr>
            <a:r>
              <a:rPr lang="es" sz="1100">
                <a:solidFill>
                  <a:srgbClr val="724108"/>
                </a:solidFill>
              </a:rPr>
              <a:t/>
            </a:r>
            <a:br>
              <a:rPr lang="es" sz="1100">
                <a:solidFill>
                  <a:srgbClr val="724108"/>
                </a:solidFill>
              </a:rPr>
            </a:br>
            <a:r>
              <a:rPr lang="es" sz="3900">
                <a:solidFill>
                  <a:srgbClr val="3E1B59"/>
                </a:solidFill>
              </a:rPr>
              <a:t>EDUCACIÓ PRIMÀRIA: SISÈ </a:t>
            </a:r>
            <a:endParaRPr sz="3900">
              <a:solidFill>
                <a:srgbClr val="3E1B59"/>
              </a:solidFill>
            </a:endParaRPr>
          </a:p>
        </p:txBody>
      </p:sp>
      <p:sp>
        <p:nvSpPr>
          <p:cNvPr id="179" name="Google Shape;179;p30"/>
          <p:cNvSpPr txBox="1">
            <a:spLocks noGrp="1"/>
          </p:cNvSpPr>
          <p:nvPr>
            <p:ph type="body" idx="1"/>
          </p:nvPr>
        </p:nvSpPr>
        <p:spPr>
          <a:xfrm>
            <a:off x="1529748" y="1291856"/>
            <a:ext cx="5583433" cy="3421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" sz="1400">
                <a:solidFill>
                  <a:srgbClr val="5B1B52"/>
                </a:solidFill>
              </a:rPr>
              <a:t>Característiques:</a:t>
            </a:r>
            <a:endParaRPr sz="1400">
              <a:solidFill>
                <a:srgbClr val="5B1B52"/>
              </a:solidFill>
            </a:endParaRPr>
          </a:p>
          <a:p>
            <a:pPr marL="63500" lvl="0" indent="-88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s" sz="1400" b="1">
                <a:solidFill>
                  <a:srgbClr val="5B1B52"/>
                </a:solidFill>
              </a:rPr>
              <a:t>  </a:t>
            </a:r>
            <a:r>
              <a:rPr lang="es" sz="1400">
                <a:solidFill>
                  <a:srgbClr val="5B1B52"/>
                </a:solidFill>
              </a:rPr>
              <a:t>Suport lectiu i d’orientació.                 </a:t>
            </a:r>
            <a:endParaRPr sz="1400" b="1">
              <a:solidFill>
                <a:srgbClr val="5B1B52"/>
              </a:solidFill>
            </a:endParaRPr>
          </a:p>
          <a:p>
            <a:pPr marL="63500" lvl="0" indent="-88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s" sz="1400">
                <a:solidFill>
                  <a:srgbClr val="5B1B52"/>
                </a:solidFill>
              </a:rPr>
              <a:t>  Objectiu: </a:t>
            </a:r>
            <a:endParaRPr sz="1100"/>
          </a:p>
          <a:p>
            <a:pPr marL="419100" lvl="2" indent="-1397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s" sz="1400">
                <a:solidFill>
                  <a:srgbClr val="5B1B52"/>
                </a:solidFill>
              </a:rPr>
              <a:t> donar suport a la finalització d’etapa i </a:t>
            </a:r>
            <a:endParaRPr sz="1100"/>
          </a:p>
          <a:p>
            <a:pPr marL="419100" lvl="2" indent="-1397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s" sz="1400">
                <a:solidFill>
                  <a:srgbClr val="5B1B52"/>
                </a:solidFill>
              </a:rPr>
              <a:t> tancar l’acompanyament personalitzat del seu pas a secundària.</a:t>
            </a:r>
            <a:endParaRPr sz="1400">
              <a:solidFill>
                <a:srgbClr val="5B1B52"/>
              </a:solidFill>
            </a:endParaRPr>
          </a:p>
          <a:p>
            <a:pPr marL="63500" lvl="0" indent="-88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s" sz="1400">
                <a:solidFill>
                  <a:srgbClr val="5B1B52"/>
                </a:solidFill>
              </a:rPr>
              <a:t>  Grup de 13 alumnes.</a:t>
            </a:r>
            <a:endParaRPr sz="1100"/>
          </a:p>
          <a:p>
            <a:pPr marL="63500" lvl="0" indent="-88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s" sz="1400">
                <a:solidFill>
                  <a:srgbClr val="5B1B52"/>
                </a:solidFill>
              </a:rPr>
              <a:t>  Mestra:  tutora del grup.</a:t>
            </a:r>
            <a:endParaRPr sz="1100"/>
          </a:p>
          <a:p>
            <a:pPr marL="63500" lvl="0" indent="-88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s" sz="1400">
                <a:solidFill>
                  <a:srgbClr val="5B1B52"/>
                </a:solidFill>
              </a:rPr>
              <a:t>  Dies: dimecres</a:t>
            </a:r>
            <a:endParaRPr sz="1100"/>
          </a:p>
          <a:p>
            <a:pPr marL="63500" lvl="0" indent="-88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s" sz="1400">
                <a:solidFill>
                  <a:srgbClr val="5B1B52"/>
                </a:solidFill>
              </a:rPr>
              <a:t>  Tutoria amb cita prèvia:  dijous</a:t>
            </a:r>
            <a:endParaRPr sz="1100"/>
          </a:p>
          <a:p>
            <a:pPr marL="63500" lvl="0" indent="-88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s" sz="1400">
                <a:solidFill>
                  <a:srgbClr val="5B1B52"/>
                </a:solidFill>
              </a:rPr>
              <a:t>  Aula: de sisè</a:t>
            </a:r>
            <a:endParaRPr sz="1100"/>
          </a:p>
          <a:p>
            <a:pPr marL="63500" lvl="0" indent="-88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s" sz="1400">
                <a:solidFill>
                  <a:srgbClr val="5B1B52"/>
                </a:solidFill>
              </a:rPr>
              <a:t>  Entrades i sortides pel carrer de l’Ave Maria. 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Presentació en pantalla (16:9)</PresentationFormat>
  <Paragraphs>74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Títols de les diapositives</vt:lpstr>
      </vt:variant>
      <vt:variant>
        <vt:i4>6</vt:i4>
      </vt:variant>
    </vt:vector>
  </HeadingPairs>
  <TitlesOfParts>
    <vt:vector size="8" baseType="lpstr">
      <vt:lpstr>Simple Light</vt:lpstr>
      <vt:lpstr>Retrospección</vt:lpstr>
      <vt:lpstr>PLA D’OBERTURA  ESCOLA  SANT MARTÍ</vt:lpstr>
      <vt:lpstr>INDICACIONS GENERALS</vt:lpstr>
      <vt:lpstr>EDUCACIÓ INFANTIL</vt:lpstr>
      <vt:lpstr>EDUCACIÓ PRIMÀRIA: PRIMER A CINQUÈ</vt:lpstr>
      <vt:lpstr>ALUMNES I HORARIS</vt:lpstr>
      <vt:lpstr> EDUCACIÓ PRIMÀRIA: SISÈ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 D’OBERTURA  ESCOLA  SANT MARTÍ</dc:title>
  <dc:creator>Prof</dc:creator>
  <cp:lastModifiedBy>Prof</cp:lastModifiedBy>
  <cp:revision>1</cp:revision>
  <dcterms:modified xsi:type="dcterms:W3CDTF">2020-06-05T11:11:21Z</dcterms:modified>
</cp:coreProperties>
</file>