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90" r:id="rId2"/>
    <p:sldMasterId id="2147483692" r:id="rId3"/>
    <p:sldMasterId id="2147483688" r:id="rId4"/>
  </p:sldMasterIdLst>
  <p:notesMasterIdLst>
    <p:notesMasterId r:id="rId14"/>
  </p:notesMasterIdLst>
  <p:sldIdLst>
    <p:sldId id="256" r:id="rId5"/>
    <p:sldId id="262" r:id="rId6"/>
    <p:sldId id="267" r:id="rId7"/>
    <p:sldId id="266" r:id="rId8"/>
    <p:sldId id="272" r:id="rId9"/>
    <p:sldId id="273" r:id="rId10"/>
    <p:sldId id="275" r:id="rId11"/>
    <p:sldId id="271" r:id="rId12"/>
    <p:sldId id="263" r:id="rId13"/>
  </p:sldIdLst>
  <p:sldSz cx="107997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809D"/>
    <a:srgbClr val="70AD47"/>
    <a:srgbClr val="77B960"/>
    <a:srgbClr val="FFC000"/>
    <a:srgbClr val="FFFFFF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1"/>
    <p:restoredTop sz="94532"/>
  </p:normalViewPr>
  <p:slideViewPr>
    <p:cSldViewPr snapToGrid="0" snapToObjects="1">
      <p:cViewPr varScale="1">
        <p:scale>
          <a:sx n="109" d="100"/>
          <a:sy n="109" d="100"/>
        </p:scale>
        <p:origin x="1482" y="132"/>
      </p:cViewPr>
      <p:guideLst>
        <p:guide orient="horz" pos="2160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22927521064164"/>
          <c:y val="0.14542639770938898"/>
          <c:w val="0.44907371669508106"/>
          <c:h val="0.76062117235345583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3D-4C5D-AB1A-322659229B93}"/>
              </c:ext>
            </c:extLst>
          </c:dPt>
          <c:dPt>
            <c:idx val="1"/>
            <c:bubble3D val="0"/>
            <c:spPr>
              <a:solidFill>
                <a:srgbClr val="77B960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B3D-4C5D-AB1A-322659229B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64-CE41-893A-A4125F1983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64-CE41-893A-A4125F1983BF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55.7</c:v>
                </c:pt>
                <c:pt idx="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D-4C5D-AB1A-322659229B9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E9-4C64-84B1-E6691157E4A6}"/>
              </c:ext>
            </c:extLst>
          </c:dPt>
          <c:dPt>
            <c:idx val="1"/>
            <c:invertIfNegative val="0"/>
            <c:bubble3D val="0"/>
            <c:spPr>
              <a:solidFill>
                <a:srgbClr val="77B9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0E9-4C64-84B1-E6691157E4A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E9-4C64-84B1-E6691157E4A6}"/>
              </c:ext>
            </c:extLst>
          </c:dPt>
          <c:cat>
            <c:strRef>
              <c:f>Hoja1!$A$2:$A$4</c:f>
              <c:strCache>
                <c:ptCount val="3"/>
                <c:pt idx="0">
                  <c:v>Baixa</c:v>
                </c:pt>
                <c:pt idx="1">
                  <c:v>Mitja</c:v>
                </c:pt>
                <c:pt idx="2">
                  <c:v>Alta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48.4</c:v>
                </c:pt>
                <c:pt idx="1">
                  <c:v>31.5</c:v>
                </c:pt>
                <c:pt idx="2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9-4C64-84B1-E6691157E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10"/>
        <c:axId val="390724952"/>
        <c:axId val="390727576"/>
      </c:barChart>
      <c:catAx>
        <c:axId val="39072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0727576"/>
        <c:crosses val="autoZero"/>
        <c:auto val="1"/>
        <c:lblAlgn val="ctr"/>
        <c:lblOffset val="100"/>
        <c:noMultiLvlLbl val="0"/>
      </c:catAx>
      <c:valAx>
        <c:axId val="390727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0724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29566303015116"/>
          <c:y val="0.14542639770938898"/>
          <c:w val="0.51300710597205956"/>
          <c:h val="0.8490187892213542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56809D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11-8447-8375-1E55755CE6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11-8447-8375-1E55755CE6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11-8447-8375-1E55755CE6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11-8447-8375-1E55755CE6F6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60.6</c:v>
                </c:pt>
                <c:pt idx="1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1-8447-8375-1E55755CE6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29566303015116"/>
          <c:y val="0.14542639770938898"/>
          <c:w val="0.51300710597205956"/>
          <c:h val="0.8490187892213542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0"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70AD47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11-8447-8375-1E55755CE6F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11-8447-8375-1E55755CE6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11-8447-8375-1E55755CE6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0">
                <a:solidFill>
                  <a:schemeClr val="lt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11-8447-8375-1E55755CE6F6}"/>
              </c:ext>
            </c:extLst>
          </c:dPt>
          <c:dLbls>
            <c:delete val="1"/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11-8447-8375-1E55755CE6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A53CF-3401-6D46-96AF-8B4EBA4AD007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96EA6-9A3A-5742-A8F6-1F1AFDC504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8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5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29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6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96EA6-9A3A-5742-A8F6-1F1AFDC5045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20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862E9E2-59D5-C448-A120-23F8508A9713}"/>
              </a:ext>
            </a:extLst>
          </p:cNvPr>
          <p:cNvSpPr/>
          <p:nvPr userDrawn="1"/>
        </p:nvSpPr>
        <p:spPr>
          <a:xfrm>
            <a:off x="-1" y="5402179"/>
            <a:ext cx="10799763" cy="113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737006A-440D-254D-8521-2B219A45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734887-93D9-6843-83E7-0265467BDB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C48E0CE-2508-BD47-A4BB-9ED7943F31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C5EE0D-385B-CA4F-92ED-CAC774FC1E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DD3CD9B-C950-4341-BDBB-751545360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EA24F8-DAD8-4949-A1C6-7DFEE3403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06D835-EC49-FF4B-944D-9307BF303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 userDrawn="1"/>
        </p:nvSpPr>
        <p:spPr>
          <a:xfrm>
            <a:off x="2748882" y="6039819"/>
            <a:ext cx="237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9338F4-8692-E34F-8720-F72E515EF480}"/>
              </a:ext>
            </a:extLst>
          </p:cNvPr>
          <p:cNvSpPr>
            <a:spLocks noGrp="1"/>
          </p:cNvSpPr>
          <p:nvPr userDrawn="1"/>
        </p:nvSpPr>
        <p:spPr>
          <a:xfrm>
            <a:off x="5166171" y="6039818"/>
            <a:ext cx="840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3C1DE7E-9DB2-CC4C-8B7D-F68F4CA32C2B}"/>
              </a:ext>
            </a:extLst>
          </p:cNvPr>
          <p:cNvSpPr/>
          <p:nvPr userDrawn="1"/>
        </p:nvSpPr>
        <p:spPr>
          <a:xfrm>
            <a:off x="-1" y="5402179"/>
            <a:ext cx="10799763" cy="113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1F2BE57-8EE5-7E48-89C6-B62AC592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B4EFBE1-068E-DF4C-A5E6-290136B19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D5938F-6F30-9249-84AD-C90378F42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F5429A8-ACFC-6D4D-86C1-2454B69E79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 userDrawn="1"/>
        </p:nvSpPr>
        <p:spPr>
          <a:xfrm>
            <a:off x="2748882" y="6039819"/>
            <a:ext cx="237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99338F4-8692-E34F-8720-F72E515EF480}"/>
              </a:ext>
            </a:extLst>
          </p:cNvPr>
          <p:cNvSpPr>
            <a:spLocks noGrp="1"/>
          </p:cNvSpPr>
          <p:nvPr userDrawn="1"/>
        </p:nvSpPr>
        <p:spPr>
          <a:xfrm>
            <a:off x="5166171" y="6039818"/>
            <a:ext cx="840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4914B79-B557-884D-A687-D0A326884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CBEDFB-7EB8-1541-9A2C-90AE8DB33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F54D747-5AC9-0944-B30F-6BDBE7A03A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56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bg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 userDrawn="1"/>
        </p:nvSpPr>
        <p:spPr>
          <a:xfrm>
            <a:off x="2748882" y="6039819"/>
            <a:ext cx="237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96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tx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3EB44B-8073-674E-8B66-ED446ABB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791" y="6049692"/>
            <a:ext cx="840988" cy="365125"/>
          </a:xfrm>
        </p:spPr>
        <p:txBody>
          <a:bodyPr/>
          <a:lstStyle/>
          <a:p>
            <a:fld id="{52976076-E99B-8147-BFBE-A4756BE27951}" type="datetimeFigureOut">
              <a:rPr lang="es-ES" smtClean="0"/>
              <a:t>01/06/2021</a:t>
            </a:fld>
            <a:endParaRPr lang="es-E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5D1F68-EFCA-0949-B068-7B9D067E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839" y="6049692"/>
            <a:ext cx="237175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9338F4-8692-E34F-8720-F72E515E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1128" y="6049691"/>
            <a:ext cx="840988" cy="365125"/>
          </a:xfrm>
        </p:spPr>
        <p:txBody>
          <a:bodyPr/>
          <a:lstStyle/>
          <a:p>
            <a:fld id="{33464FB2-2382-4746-B81B-822153BBA1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76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22363"/>
            <a:ext cx="8099822" cy="2387600"/>
          </a:xfrm>
          <a:prstGeom prst="rect">
            <a:avLst/>
          </a:prstGeom>
        </p:spPr>
        <p:txBody>
          <a:bodyPr anchor="b"/>
          <a:lstStyle>
            <a:lvl1pPr algn="l">
              <a:defRPr sz="5315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602038"/>
            <a:ext cx="809982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26">
                <a:solidFill>
                  <a:schemeClr val="tx1"/>
                </a:solidFill>
              </a:defRPr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6B71BA-9F9C-204A-849C-4ECA6FFC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791" y="6049692"/>
            <a:ext cx="840988" cy="365125"/>
          </a:xfrm>
        </p:spPr>
        <p:txBody>
          <a:bodyPr/>
          <a:lstStyle/>
          <a:p>
            <a:fld id="{52976076-E99B-8147-BFBE-A4756BE27951}" type="datetimeFigureOut">
              <a:rPr lang="es-ES" smtClean="0"/>
              <a:t>01/06/2021</a:t>
            </a:fld>
            <a:endParaRPr lang="es-E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C1DB77-A26D-A842-BB8D-042CCF747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23839" y="6049692"/>
            <a:ext cx="237175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0B2C30-AD85-5242-A884-1BE0E1C6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41128" y="6049691"/>
            <a:ext cx="840988" cy="365125"/>
          </a:xfrm>
        </p:spPr>
        <p:txBody>
          <a:bodyPr/>
          <a:lstStyle/>
          <a:p>
            <a:fld id="{33464FB2-2382-4746-B81B-822153BBA1B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63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8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4597701-46A1-C046-B628-C1021AE58E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159" y="475343"/>
            <a:ext cx="482600" cy="81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8472F5-FA00-844F-8D86-12EF0A80DF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4" r:id="rId2"/>
    <p:sldLayoutId id="2147483697" r:id="rId3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B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5D893B8-A295-654E-B319-CE8BB710B6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751798-D0EC-634B-86F9-4F73F9870F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6" r:id="rId2"/>
    <p:sldLayoutId id="2147483695" r:id="rId3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B9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076-E99B-8147-BFBE-A4756BE27951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356351"/>
            <a:ext cx="364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4FB2-2382-4746-B81B-822153BBA1B7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D893B8-A295-654E-B319-CE8BB710B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A14BF8-1139-A843-BACD-6C3BA022A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98BF16E-01C9-354D-8CC6-59B581BC609C}"/>
              </a:ext>
            </a:extLst>
          </p:cNvPr>
          <p:cNvSpPr/>
          <p:nvPr userDrawn="1"/>
        </p:nvSpPr>
        <p:spPr>
          <a:xfrm>
            <a:off x="-1" y="206188"/>
            <a:ext cx="10799764" cy="545950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20A7F06-BD45-F543-A481-4EE2F0118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3F22FD4-907D-CA4E-A556-99CA7D4A2B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A5F4EAF-DA56-8C4F-8E6B-A48B6F1073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1EA994-31D8-ED4C-B2D4-4D26E7DE35D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68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4D373CC-B1D9-6F4A-AA2F-0DD4D4738D4E}"/>
              </a:ext>
            </a:extLst>
          </p:cNvPr>
          <p:cNvSpPr/>
          <p:nvPr userDrawn="1"/>
        </p:nvSpPr>
        <p:spPr>
          <a:xfrm>
            <a:off x="-1" y="206188"/>
            <a:ext cx="10799764" cy="545950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076-E99B-8147-BFBE-A4756BE27951}" type="datetimeFigureOut">
              <a:rPr lang="es-ES" smtClean="0"/>
              <a:t>01/06/2021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6356351"/>
            <a:ext cx="3644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6356351"/>
            <a:ext cx="2429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4FB2-2382-4746-B81B-822153BBA1B7}" type="slidenum">
              <a:rPr lang="es-ES" smtClean="0"/>
              <a:t>‹Nº›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5D893B8-A295-654E-B319-CE8BB710B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884" y="475343"/>
            <a:ext cx="482600" cy="8128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7A14BF8-1139-A843-BACD-6C3BA022A5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1228BB-9599-1C46-9E90-24D303B00F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2370826" y="-669073"/>
            <a:ext cx="969340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D92A818-A991-A147-8088-D0318C6DDF2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89320" y="5838645"/>
            <a:ext cx="1485393" cy="7347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F4C6DEB-801F-124B-AF18-15E2FF556F7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86454" y="5364506"/>
            <a:ext cx="1335894" cy="12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chart" Target="../charts/chart3.xml"/><Relationship Id="rId5" Type="http://schemas.openxmlformats.org/officeDocument/2006/relationships/image" Target="../media/image14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8.sv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2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4.svg"/><Relationship Id="rId18" Type="http://schemas.openxmlformats.org/officeDocument/2006/relationships/image" Target="../media/image30.png"/><Relationship Id="rId26" Type="http://schemas.openxmlformats.org/officeDocument/2006/relationships/image" Target="../media/image10.jp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27.png"/><Relationship Id="rId17" Type="http://schemas.openxmlformats.org/officeDocument/2006/relationships/image" Target="../media/image48.svg"/><Relationship Id="rId25" Type="http://schemas.openxmlformats.org/officeDocument/2006/relationships/image" Target="../media/image56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42.svg"/><Relationship Id="rId24" Type="http://schemas.openxmlformats.org/officeDocument/2006/relationships/image" Target="../media/image33.pn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10" Type="http://schemas.openxmlformats.org/officeDocument/2006/relationships/image" Target="../media/image26.png"/><Relationship Id="rId19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4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B4B666D-1AF2-4045-9382-41A66BB26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" t="19602" r="825" b="50282"/>
          <a:stretch/>
        </p:blipFill>
        <p:spPr>
          <a:xfrm>
            <a:off x="-1" y="3096001"/>
            <a:ext cx="10800000" cy="3762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9D97EE3-4380-9B4A-AC90-64289D82D29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2381" y="5133976"/>
            <a:ext cx="10795000" cy="1587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004CFC-9F65-AE46-B06C-6BA61AD5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63" y="248065"/>
            <a:ext cx="8099822" cy="2191871"/>
          </a:xfrm>
        </p:spPr>
        <p:txBody>
          <a:bodyPr/>
          <a:lstStyle/>
          <a:p>
            <a:r>
              <a:rPr lang="es-ES" sz="4800" b="1" dirty="0" smtClean="0"/>
              <a:t>AVALUACIÓ DEL PROJECTE REFUGIS CLIMÀTICS</a:t>
            </a:r>
            <a:endParaRPr lang="es-ES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0A4B05-5FE6-844B-8D14-C3FD53FF8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063" y="2403868"/>
            <a:ext cx="8099822" cy="495323"/>
          </a:xfrm>
        </p:spPr>
        <p:txBody>
          <a:bodyPr/>
          <a:lstStyle/>
          <a:p>
            <a:r>
              <a:rPr lang="es-ES" dirty="0" smtClean="0"/>
              <a:t>Xavier Continente, Silvia Brugueras, </a:t>
            </a:r>
            <a:r>
              <a:rPr lang="es-ES" dirty="0" err="1" smtClean="0"/>
              <a:t>Maria</a:t>
            </a:r>
            <a:r>
              <a:rPr lang="es-ES" dirty="0" smtClean="0"/>
              <a:t> José López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2CFF38E-D723-A241-8F23-C2E3B2163F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025066" y="3096001"/>
            <a:ext cx="1544529" cy="5271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239029-2B0D-1E43-92F5-4DCE8531A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82F05B-4042-7342-A072-ED8A4C736B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00D776F-C621-D54F-9C06-4C28A08E33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1" name="Google Shape;7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65894" y="5650409"/>
            <a:ext cx="2054193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80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Avaluació del projecte “REFUGIS CLIMÀTICS. ADAPTANT ESCOLES AL CANVI CLIMÀTIC A TRAVÉS DEL </a:t>
            </a:r>
            <a:r>
              <a:rPr lang="ca-ES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ca-ES" sz="2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23407" y="2246372"/>
            <a:ext cx="9362848" cy="22046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a-ES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 general de l’avaluació</a:t>
            </a:r>
            <a:endParaRPr lang="ca-ES" sz="2600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Avaluar el procés i l'impacte de les intervencions verd (vegetació), blau (aigua) i gris (adaptació dels edificis) a 11 escoles de primària de Barcelona en termes d’actituds i percepcions vers l'entorn, salut i benestar i activitat física de les persones usuàries.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1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Avaluació del projecte “REFUGIS CLIMÀTICS. ADAPTANT ESCOLES AL CANVI CLIMÀTIC A TRAVÉS DEL </a:t>
            </a:r>
            <a:r>
              <a:rPr lang="ca-ES" sz="2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ca-ES" sz="2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ca-ES" sz="2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</a:t>
            </a:r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23407" y="1476633"/>
            <a:ext cx="9362848" cy="6143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ca-ES" sz="2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avaluem la intervenció?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23407" y="3065199"/>
            <a:ext cx="4362993" cy="2159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Administració d’un qüestionari a l’alumnat del grup motor</a:t>
            </a:r>
          </a:p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Fotoveu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 amb alumnat de 4 escoles seleccionades</a:t>
            </a:r>
          </a:p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Grups de discussió amb professorat</a:t>
            </a: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23261" y="3065199"/>
            <a:ext cx="4362993" cy="2159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Observacions no participants al pati</a:t>
            </a:r>
          </a:p>
          <a:p>
            <a:pPr lvl="0">
              <a:buClr>
                <a:srgbClr val="77B96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Entrevistes breus espontànies a persones usuàries</a:t>
            </a:r>
          </a:p>
          <a:p>
            <a:pPr>
              <a:buClr>
                <a:srgbClr val="77B960"/>
              </a:buClr>
              <a:buFont typeface="Wingdings" panose="05000000000000000000" pitchFamily="2" charset="2"/>
              <a:buChar char="§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123406" y="2426743"/>
            <a:ext cx="4245427" cy="403271"/>
          </a:xfrm>
          <a:prstGeom prst="rect">
            <a:avLst/>
          </a:prstGeom>
          <a:ln>
            <a:noFill/>
          </a:ln>
        </p:spPr>
        <p:txBody>
          <a:bodyPr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ca-ES" sz="2600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 escolar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82043" y="2393905"/>
            <a:ext cx="4245427" cy="403271"/>
          </a:xfrm>
          <a:prstGeom prst="rect">
            <a:avLst/>
          </a:prstGeom>
          <a:ln>
            <a:noFill/>
          </a:ln>
        </p:spPr>
        <p:txBody>
          <a:bodyPr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a-ES" sz="2600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Àmbit comunitari (patis oberts)</a:t>
            </a:r>
          </a:p>
        </p:txBody>
      </p:sp>
    </p:spTree>
    <p:extLst>
      <p:ext uri="{BB962C8B-B14F-4D97-AF65-F5344CB8AC3E}">
        <p14:creationId xmlns:p14="http://schemas.microsoft.com/office/powerpoint/2010/main" val="91865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1586750" y="1465731"/>
            <a:ext cx="9076764" cy="4020670"/>
          </a:xfrm>
          <a:prstGeom prst="roundRect">
            <a:avLst/>
          </a:prstGeom>
          <a:solidFill>
            <a:srgbClr val="568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Resultats preliminars del qüestionari administrat a les 11 escoles participants (novembre, </a:t>
            </a:r>
            <a:r>
              <a:rPr lang="ca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2020)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4087907" y="1586753"/>
            <a:ext cx="13444" cy="37809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1768644" y="2828365"/>
            <a:ext cx="86797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1768644" y="4190999"/>
            <a:ext cx="8679717" cy="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 txBox="1">
            <a:spLocks/>
          </p:cNvSpPr>
          <p:nvPr/>
        </p:nvSpPr>
        <p:spPr>
          <a:xfrm>
            <a:off x="1580386" y="1465731"/>
            <a:ext cx="2534412" cy="1362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586750" y="2828364"/>
            <a:ext cx="2501157" cy="13626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Sexe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1580385" y="4191000"/>
            <a:ext cx="2534413" cy="112058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Socioeconòmica</a:t>
            </a:r>
            <a:r>
              <a:rPr lang="es-E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de les </a:t>
            </a:r>
            <a:r>
              <a:rPr lang="es-E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famílies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arcador de contenido 2"/>
          <p:cNvSpPr txBox="1">
            <a:spLocks/>
          </p:cNvSpPr>
          <p:nvPr/>
        </p:nvSpPr>
        <p:spPr>
          <a:xfrm>
            <a:off x="4114797" y="1465731"/>
            <a:ext cx="6199093" cy="136263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de 6è de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primària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642775868"/>
              </p:ext>
            </p:extLst>
          </p:nvPr>
        </p:nvGraphicFramePr>
        <p:xfrm>
          <a:off x="6038396" y="2805953"/>
          <a:ext cx="2351893" cy="140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Marcador de contenido 2"/>
          <p:cNvSpPr txBox="1">
            <a:spLocks/>
          </p:cNvSpPr>
          <p:nvPr/>
        </p:nvSpPr>
        <p:spPr>
          <a:xfrm>
            <a:off x="8059267" y="3133155"/>
            <a:ext cx="2160494" cy="8652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55,7% </a:t>
            </a:r>
            <a:r>
              <a:rPr lang="es-ES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endParaRPr lang="es-E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2"/>
          <p:cNvSpPr txBox="1">
            <a:spLocks/>
          </p:cNvSpPr>
          <p:nvPr/>
        </p:nvSpPr>
        <p:spPr>
          <a:xfrm>
            <a:off x="4120580" y="3095128"/>
            <a:ext cx="2300033" cy="8652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44,3% </a:t>
            </a:r>
            <a:r>
              <a:rPr lang="es-E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nenes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092884053"/>
              </p:ext>
            </p:extLst>
          </p:nvPr>
        </p:nvGraphicFramePr>
        <p:xfrm>
          <a:off x="5853935" y="4343260"/>
          <a:ext cx="2536354" cy="121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Marcador de contenido 2"/>
          <p:cNvSpPr txBox="1">
            <a:spLocks/>
          </p:cNvSpPr>
          <p:nvPr/>
        </p:nvSpPr>
        <p:spPr>
          <a:xfrm>
            <a:off x="6038396" y="4252591"/>
            <a:ext cx="733807" cy="38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48,4%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6808105" y="4455816"/>
            <a:ext cx="733807" cy="38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31,5%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Marcador de contenido 2"/>
          <p:cNvSpPr txBox="1">
            <a:spLocks/>
          </p:cNvSpPr>
          <p:nvPr/>
        </p:nvSpPr>
        <p:spPr>
          <a:xfrm>
            <a:off x="7541912" y="4582262"/>
            <a:ext cx="733807" cy="38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20,1%</a:t>
            </a:r>
            <a:endParaRPr lang="es-E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Google Shape;7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93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9939A0E6-C37E-3C42-A541-F8B923FFF0E8}"/>
              </a:ext>
            </a:extLst>
          </p:cNvPr>
          <p:cNvSpPr/>
          <p:nvPr/>
        </p:nvSpPr>
        <p:spPr>
          <a:xfrm>
            <a:off x="2256057" y="4609008"/>
            <a:ext cx="7503404" cy="928077"/>
          </a:xfrm>
          <a:prstGeom prst="roundRect">
            <a:avLst/>
          </a:prstGeom>
          <a:solidFill>
            <a:srgbClr val="77B9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2DEF25-57AF-2D42-99DD-4411BE72266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Valoració del pati de l’escola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FDFCC9-C6EC-374C-AEC8-AACA6FB6A599}"/>
              </a:ext>
            </a:extLst>
          </p:cNvPr>
          <p:cNvSpPr txBox="1">
            <a:spLocks/>
          </p:cNvSpPr>
          <p:nvPr/>
        </p:nvSpPr>
        <p:spPr>
          <a:xfrm>
            <a:off x="344327" y="2881995"/>
            <a:ext cx="5055554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cada 10 </a:t>
            </a:r>
            <a:r>
              <a:rPr lang="es-ES" sz="17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7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 que el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l’escola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bon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lloc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estar a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passar-s’ho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Gráfico 9" descr="Hombre">
            <a:extLst>
              <a:ext uri="{FF2B5EF4-FFF2-40B4-BE49-F238E27FC236}">
                <a16:creationId xmlns:a16="http://schemas.microsoft.com/office/drawing/2014/main" id="{20C26E22-8B58-284A-BDB4-14F141579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02165" y="1808126"/>
            <a:ext cx="457200" cy="457200"/>
          </a:xfrm>
          <a:prstGeom prst="rect">
            <a:avLst/>
          </a:prstGeom>
        </p:spPr>
      </p:pic>
      <p:pic>
        <p:nvPicPr>
          <p:cNvPr id="12" name="Gráfico 11" descr="Mujer">
            <a:extLst>
              <a:ext uri="{FF2B5EF4-FFF2-40B4-BE49-F238E27FC236}">
                <a16:creationId xmlns:a16="http://schemas.microsoft.com/office/drawing/2014/main" id="{F3222234-FB3E-1046-87D2-B045AEB29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00192" y="1808126"/>
            <a:ext cx="457200" cy="457200"/>
          </a:xfrm>
          <a:prstGeom prst="rect">
            <a:avLst/>
          </a:prstGeom>
        </p:spPr>
      </p:pic>
      <p:pic>
        <p:nvPicPr>
          <p:cNvPr id="13" name="Gráfico 12" descr="Hombre">
            <a:extLst>
              <a:ext uri="{FF2B5EF4-FFF2-40B4-BE49-F238E27FC236}">
                <a16:creationId xmlns:a16="http://schemas.microsoft.com/office/drawing/2014/main" id="{1C6C4146-B836-7447-B958-8D75E84AE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94401" y="1808126"/>
            <a:ext cx="457200" cy="457200"/>
          </a:xfrm>
          <a:prstGeom prst="rect">
            <a:avLst/>
          </a:prstGeom>
        </p:spPr>
      </p:pic>
      <p:pic>
        <p:nvPicPr>
          <p:cNvPr id="14" name="Gráfico 13" descr="Mujer">
            <a:extLst>
              <a:ext uri="{FF2B5EF4-FFF2-40B4-BE49-F238E27FC236}">
                <a16:creationId xmlns:a16="http://schemas.microsoft.com/office/drawing/2014/main" id="{7E955B7C-9441-B340-BC8D-F3698186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92428" y="1808126"/>
            <a:ext cx="457200" cy="457200"/>
          </a:xfrm>
          <a:prstGeom prst="rect">
            <a:avLst/>
          </a:prstGeom>
        </p:spPr>
      </p:pic>
      <p:pic>
        <p:nvPicPr>
          <p:cNvPr id="15" name="Gráfico 14" descr="Hombre">
            <a:extLst>
              <a:ext uri="{FF2B5EF4-FFF2-40B4-BE49-F238E27FC236}">
                <a16:creationId xmlns:a16="http://schemas.microsoft.com/office/drawing/2014/main" id="{15B9524D-26D6-7140-AF1C-633F1A6D6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03304" y="1807144"/>
            <a:ext cx="457200" cy="457200"/>
          </a:xfrm>
          <a:prstGeom prst="rect">
            <a:avLst/>
          </a:prstGeom>
        </p:spPr>
      </p:pic>
      <p:pic>
        <p:nvPicPr>
          <p:cNvPr id="16" name="Gráfico 15" descr="Mujer">
            <a:extLst>
              <a:ext uri="{FF2B5EF4-FFF2-40B4-BE49-F238E27FC236}">
                <a16:creationId xmlns:a16="http://schemas.microsoft.com/office/drawing/2014/main" id="{5D298A9A-07E5-A641-827F-127B46A73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01331" y="1807144"/>
            <a:ext cx="457200" cy="457200"/>
          </a:xfrm>
          <a:prstGeom prst="rect">
            <a:avLst/>
          </a:prstGeom>
        </p:spPr>
      </p:pic>
      <p:pic>
        <p:nvPicPr>
          <p:cNvPr id="17" name="Gráfico 16" descr="Hombre">
            <a:extLst>
              <a:ext uri="{FF2B5EF4-FFF2-40B4-BE49-F238E27FC236}">
                <a16:creationId xmlns:a16="http://schemas.microsoft.com/office/drawing/2014/main" id="{AE523BD1-89D0-224E-A389-AFC6A096D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795540" y="1807144"/>
            <a:ext cx="457200" cy="457200"/>
          </a:xfrm>
          <a:prstGeom prst="rect">
            <a:avLst/>
          </a:prstGeom>
        </p:spPr>
      </p:pic>
      <p:pic>
        <p:nvPicPr>
          <p:cNvPr id="19" name="Gráfico 18" descr="Hombre">
            <a:extLst>
              <a:ext uri="{FF2B5EF4-FFF2-40B4-BE49-F238E27FC236}">
                <a16:creationId xmlns:a16="http://schemas.microsoft.com/office/drawing/2014/main" id="{B4F3D785-5987-E74C-975A-1A629EBC9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362291" y="1807144"/>
            <a:ext cx="457200" cy="457200"/>
          </a:xfrm>
          <a:prstGeom prst="rect">
            <a:avLst/>
          </a:prstGeom>
        </p:spPr>
      </p:pic>
      <p:pic>
        <p:nvPicPr>
          <p:cNvPr id="20" name="Gráfico 19" descr="Mujer">
            <a:extLst>
              <a:ext uri="{FF2B5EF4-FFF2-40B4-BE49-F238E27FC236}">
                <a16:creationId xmlns:a16="http://schemas.microsoft.com/office/drawing/2014/main" id="{42171813-6B1C-D84B-884D-78771A43BB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60318" y="1807144"/>
            <a:ext cx="457200" cy="457200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EC0C77E-828D-A14E-823B-6CBAA0C065DE}"/>
              </a:ext>
            </a:extLst>
          </p:cNvPr>
          <p:cNvSpPr txBox="1">
            <a:spLocks/>
          </p:cNvSpPr>
          <p:nvPr/>
        </p:nvSpPr>
        <p:spPr>
          <a:xfrm>
            <a:off x="1048478" y="899020"/>
            <a:ext cx="4090178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DBC8B85-A6C4-C847-BC11-86216C4BC2F4}"/>
              </a:ext>
            </a:extLst>
          </p:cNvPr>
          <p:cNvSpPr/>
          <p:nvPr/>
        </p:nvSpPr>
        <p:spPr>
          <a:xfrm>
            <a:off x="6026920" y="1572868"/>
            <a:ext cx="4543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de cada 10 </a:t>
            </a:r>
            <a:r>
              <a:rPr lang="es-ES" sz="17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7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 que li agrada el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s-ES" sz="17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84607BD-4F7F-4242-92FF-1603F40DF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656615"/>
              </p:ext>
            </p:extLst>
          </p:nvPr>
        </p:nvGraphicFramePr>
        <p:xfrm>
          <a:off x="6615222" y="2409428"/>
          <a:ext cx="2945467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2E54A887-D362-4B4D-8477-62028657198A}"/>
              </a:ext>
            </a:extLst>
          </p:cNvPr>
          <p:cNvSpPr txBox="1">
            <a:spLocks/>
          </p:cNvSpPr>
          <p:nvPr/>
        </p:nvSpPr>
        <p:spPr>
          <a:xfrm>
            <a:off x="7706114" y="3262972"/>
            <a:ext cx="1092036" cy="4049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18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63,4%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:a16="http://schemas.microsoft.com/office/drawing/2014/main" id="{4579F5C4-8FE1-8A4E-B849-870597FF76D2}"/>
              </a:ext>
            </a:extLst>
          </p:cNvPr>
          <p:cNvSpPr txBox="1">
            <a:spLocks/>
          </p:cNvSpPr>
          <p:nvPr/>
        </p:nvSpPr>
        <p:spPr>
          <a:xfrm>
            <a:off x="2486751" y="4746181"/>
            <a:ext cx="7694444" cy="70785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 la </a:t>
            </a:r>
            <a:r>
              <a:rPr lang="es-E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</a:t>
            </a: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positiva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l’escola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d’oci</a:t>
            </a:r>
            <a:endParaRPr lang="es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ráfico 15" descr="Mujer">
            <a:extLst>
              <a:ext uri="{FF2B5EF4-FFF2-40B4-BE49-F238E27FC236}">
                <a16:creationId xmlns:a16="http://schemas.microsoft.com/office/drawing/2014/main" id="{5D298A9A-07E5-A641-827F-127B46A73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80377" y="181601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0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3E7099D1-F796-AD48-9F64-3FC59E908374}"/>
              </a:ext>
            </a:extLst>
          </p:cNvPr>
          <p:cNvSpPr/>
          <p:nvPr/>
        </p:nvSpPr>
        <p:spPr>
          <a:xfrm>
            <a:off x="8195054" y="3438496"/>
            <a:ext cx="2352986" cy="19884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CCBA499F-D804-3D4E-82D8-BD02FC092548}"/>
              </a:ext>
            </a:extLst>
          </p:cNvPr>
          <p:cNvSpPr/>
          <p:nvPr/>
        </p:nvSpPr>
        <p:spPr>
          <a:xfrm>
            <a:off x="5711169" y="3438496"/>
            <a:ext cx="2418373" cy="19884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2A799A7F-CF40-6846-863C-106B66BE38CD}"/>
              </a:ext>
            </a:extLst>
          </p:cNvPr>
          <p:cNvSpPr/>
          <p:nvPr/>
        </p:nvSpPr>
        <p:spPr>
          <a:xfrm>
            <a:off x="3485019" y="3422225"/>
            <a:ext cx="2151854" cy="198842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2DEF25-57AF-2D42-99DD-4411BE72266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Valoració de les característiques pati de l’escola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EC0C77E-828D-A14E-823B-6CBAA0C065DE}"/>
              </a:ext>
            </a:extLst>
          </p:cNvPr>
          <p:cNvSpPr txBox="1">
            <a:spLocks/>
          </p:cNvSpPr>
          <p:nvPr/>
        </p:nvSpPr>
        <p:spPr>
          <a:xfrm>
            <a:off x="1048478" y="1026343"/>
            <a:ext cx="4090178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35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23F2F01-BA26-7645-BB8B-5BC6260F3E79}"/>
              </a:ext>
            </a:extLst>
          </p:cNvPr>
          <p:cNvSpPr/>
          <p:nvPr/>
        </p:nvSpPr>
        <p:spPr>
          <a:xfrm>
            <a:off x="466425" y="1901603"/>
            <a:ext cx="67446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10 </a:t>
            </a:r>
            <a:r>
              <a:rPr lang="es-ES" sz="24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valoren </a:t>
            </a:r>
            <a:r>
              <a:rPr lang="es-ES" sz="24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24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seure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d’ombra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r>
              <a:rPr lang="es-ES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Gráfico 3" descr="Cara sonriente con relleno sólido">
            <a:extLst>
              <a:ext uri="{FF2B5EF4-FFF2-40B4-BE49-F238E27FC236}">
                <a16:creationId xmlns:a16="http://schemas.microsoft.com/office/drawing/2014/main" id="{45EEAEC7-0FC3-314A-8E3C-E4877010E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80838" y="1783742"/>
            <a:ext cx="457200" cy="457200"/>
          </a:xfrm>
          <a:prstGeom prst="rect">
            <a:avLst/>
          </a:prstGeom>
        </p:spPr>
      </p:pic>
      <p:pic>
        <p:nvPicPr>
          <p:cNvPr id="27" name="Gráfico 26" descr="Cara sonriente con relleno sólido">
            <a:extLst>
              <a:ext uri="{FF2B5EF4-FFF2-40B4-BE49-F238E27FC236}">
                <a16:creationId xmlns:a16="http://schemas.microsoft.com/office/drawing/2014/main" id="{0E218B8B-1844-DF45-9063-00935FDEB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8038" y="1783742"/>
            <a:ext cx="457200" cy="457200"/>
          </a:xfrm>
          <a:prstGeom prst="rect">
            <a:avLst/>
          </a:prstGeom>
        </p:spPr>
      </p:pic>
      <p:pic>
        <p:nvPicPr>
          <p:cNvPr id="28" name="Gráfico 27" descr="Cara sonriente con relleno sólido">
            <a:extLst>
              <a:ext uri="{FF2B5EF4-FFF2-40B4-BE49-F238E27FC236}">
                <a16:creationId xmlns:a16="http://schemas.microsoft.com/office/drawing/2014/main" id="{F8655A42-4C3F-5A41-A387-CF78B8FD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95238" y="1783742"/>
            <a:ext cx="457200" cy="457200"/>
          </a:xfrm>
          <a:prstGeom prst="rect">
            <a:avLst/>
          </a:prstGeom>
        </p:spPr>
      </p:pic>
      <p:pic>
        <p:nvPicPr>
          <p:cNvPr id="30" name="Gráfico 29" descr="Cara sonriente con relleno sólido">
            <a:extLst>
              <a:ext uri="{FF2B5EF4-FFF2-40B4-BE49-F238E27FC236}">
                <a16:creationId xmlns:a16="http://schemas.microsoft.com/office/drawing/2014/main" id="{C15ED75F-4595-CF45-A145-D2F10B4D9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71729" y="1783742"/>
            <a:ext cx="457200" cy="457200"/>
          </a:xfrm>
          <a:prstGeom prst="rect">
            <a:avLst/>
          </a:prstGeom>
        </p:spPr>
      </p:pic>
      <p:pic>
        <p:nvPicPr>
          <p:cNvPr id="32" name="Gráfico 31" descr="Cara sonriente con relleno sólido">
            <a:extLst>
              <a:ext uri="{FF2B5EF4-FFF2-40B4-BE49-F238E27FC236}">
                <a16:creationId xmlns:a16="http://schemas.microsoft.com/office/drawing/2014/main" id="{238DB79B-44E7-594A-B0D3-C57583977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28929" y="1783742"/>
            <a:ext cx="457200" cy="457200"/>
          </a:xfrm>
          <a:prstGeom prst="rect">
            <a:avLst/>
          </a:prstGeom>
        </p:spPr>
      </p:pic>
      <p:pic>
        <p:nvPicPr>
          <p:cNvPr id="37" name="Gráfico 36" descr="Cara sonriente con relleno sólido">
            <a:extLst>
              <a:ext uri="{FF2B5EF4-FFF2-40B4-BE49-F238E27FC236}">
                <a16:creationId xmlns:a16="http://schemas.microsoft.com/office/drawing/2014/main" id="{6BEEABB4-8E86-554E-8BD1-2C8F68510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74594" y="2240942"/>
            <a:ext cx="457200" cy="457200"/>
          </a:xfrm>
          <a:prstGeom prst="rect">
            <a:avLst/>
          </a:prstGeom>
        </p:spPr>
      </p:pic>
      <p:pic>
        <p:nvPicPr>
          <p:cNvPr id="38" name="Gráfico 37" descr="Cara sonriente con relleno sólido">
            <a:extLst>
              <a:ext uri="{FF2B5EF4-FFF2-40B4-BE49-F238E27FC236}">
                <a16:creationId xmlns:a16="http://schemas.microsoft.com/office/drawing/2014/main" id="{4115686F-6667-BD43-B1C5-FCA2317ED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31794" y="2240942"/>
            <a:ext cx="457200" cy="457200"/>
          </a:xfrm>
          <a:prstGeom prst="rect">
            <a:avLst/>
          </a:prstGeom>
        </p:spPr>
      </p:pic>
      <p:pic>
        <p:nvPicPr>
          <p:cNvPr id="39" name="Gráfico 38" descr="Cara sonriente con relleno sólido">
            <a:extLst>
              <a:ext uri="{FF2B5EF4-FFF2-40B4-BE49-F238E27FC236}">
                <a16:creationId xmlns:a16="http://schemas.microsoft.com/office/drawing/2014/main" id="{3968DAB3-A6F1-654B-83FA-83C414A4C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88994" y="2240942"/>
            <a:ext cx="457200" cy="457200"/>
          </a:xfrm>
          <a:prstGeom prst="rect">
            <a:avLst/>
          </a:prstGeom>
        </p:spPr>
      </p:pic>
      <p:pic>
        <p:nvPicPr>
          <p:cNvPr id="40" name="Gráfico 39" descr="Cara sonriente con relleno sólido">
            <a:extLst>
              <a:ext uri="{FF2B5EF4-FFF2-40B4-BE49-F238E27FC236}">
                <a16:creationId xmlns:a16="http://schemas.microsoft.com/office/drawing/2014/main" id="{FD69AA88-7EAB-DB4F-897C-53FA6816C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65485" y="2240942"/>
            <a:ext cx="457200" cy="457200"/>
          </a:xfrm>
          <a:prstGeom prst="rect">
            <a:avLst/>
          </a:prstGeom>
        </p:spPr>
      </p:pic>
      <p:pic>
        <p:nvPicPr>
          <p:cNvPr id="41" name="Gráfico 40" descr="Cara sonriente con relleno sólido">
            <a:extLst>
              <a:ext uri="{FF2B5EF4-FFF2-40B4-BE49-F238E27FC236}">
                <a16:creationId xmlns:a16="http://schemas.microsoft.com/office/drawing/2014/main" id="{6A3FC3F7-55B3-8147-B7E0-4E3FF96F6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522685" y="2240942"/>
            <a:ext cx="457200" cy="457200"/>
          </a:xfrm>
          <a:prstGeom prst="rect">
            <a:avLst/>
          </a:prstGeom>
        </p:spPr>
      </p:pic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0E489DFA-E18B-3E44-B5F0-DAAAC61AADB2}"/>
              </a:ext>
            </a:extLst>
          </p:cNvPr>
          <p:cNvSpPr txBox="1">
            <a:spLocks/>
          </p:cNvSpPr>
          <p:nvPr/>
        </p:nvSpPr>
        <p:spPr>
          <a:xfrm>
            <a:off x="3562308" y="3460298"/>
            <a:ext cx="1918380" cy="5782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llocs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seure</a:t>
            </a:r>
            <a:endParaRPr lang="es-ES" sz="1600" dirty="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Marcador de contenido 2">
            <a:extLst>
              <a:ext uri="{FF2B5EF4-FFF2-40B4-BE49-F238E27FC236}">
                <a16:creationId xmlns:a16="http://schemas.microsoft.com/office/drawing/2014/main" id="{20576A6F-46FA-AF47-BF37-A6CA5CC9B2BB}"/>
              </a:ext>
            </a:extLst>
          </p:cNvPr>
          <p:cNvSpPr txBox="1">
            <a:spLocks/>
          </p:cNvSpPr>
          <p:nvPr/>
        </p:nvSpPr>
        <p:spPr>
          <a:xfrm>
            <a:off x="5776681" y="3543876"/>
            <a:ext cx="2313811" cy="5782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àrees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plantes i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oberts</a:t>
            </a:r>
            <a:endParaRPr lang="es-ES" sz="1600" dirty="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Marcador de contenido 2">
            <a:extLst>
              <a:ext uri="{FF2B5EF4-FFF2-40B4-BE49-F238E27FC236}">
                <a16:creationId xmlns:a16="http://schemas.microsoft.com/office/drawing/2014/main" id="{C9BBD3E9-9D7F-D946-95A3-3660E6725906}"/>
              </a:ext>
            </a:extLst>
          </p:cNvPr>
          <p:cNvSpPr txBox="1">
            <a:spLocks/>
          </p:cNvSpPr>
          <p:nvPr/>
        </p:nvSpPr>
        <p:spPr>
          <a:xfrm>
            <a:off x="8119164" y="3577926"/>
            <a:ext cx="2428875" cy="57822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ombra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-se del sol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674ED18-44A7-3046-8563-ABC9015B1976}"/>
              </a:ext>
            </a:extLst>
          </p:cNvPr>
          <p:cNvSpPr/>
          <p:nvPr/>
        </p:nvSpPr>
        <p:spPr>
          <a:xfrm>
            <a:off x="-8133" y="3653222"/>
            <a:ext cx="3224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millora</a:t>
            </a:r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notablement</a:t>
            </a:r>
            <a:r>
              <a:rPr lang="es-ES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</a:t>
            </a:r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positiva </a:t>
            </a:r>
            <a:r>
              <a:rPr lang="es-ES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les </a:t>
            </a:r>
            <a:r>
              <a:rPr lang="es-ES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característiques</a:t>
            </a:r>
            <a:r>
              <a:rPr lang="es-ES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</a:t>
            </a:r>
            <a:endParaRPr lang="es-ES" dirty="0">
              <a:solidFill>
                <a:srgbClr val="77B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0D2DC55-215B-AC4B-B553-4E967D808F80}"/>
              </a:ext>
            </a:extLst>
          </p:cNvPr>
          <p:cNvCxnSpPr>
            <a:cxnSpLocks/>
          </p:cNvCxnSpPr>
          <p:nvPr/>
        </p:nvCxnSpPr>
        <p:spPr>
          <a:xfrm flipV="1">
            <a:off x="4025144" y="4226894"/>
            <a:ext cx="0" cy="312516"/>
          </a:xfrm>
          <a:prstGeom prst="straightConnector1">
            <a:avLst/>
          </a:prstGeom>
          <a:ln w="38100">
            <a:solidFill>
              <a:srgbClr val="77B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arcador de contenido 2">
            <a:extLst>
              <a:ext uri="{FF2B5EF4-FFF2-40B4-BE49-F238E27FC236}">
                <a16:creationId xmlns:a16="http://schemas.microsoft.com/office/drawing/2014/main" id="{0A7D4E9F-3F96-BB4B-A9A4-E445B6995E75}"/>
              </a:ext>
            </a:extLst>
          </p:cNvPr>
          <p:cNvSpPr txBox="1">
            <a:spLocks/>
          </p:cNvSpPr>
          <p:nvPr/>
        </p:nvSpPr>
        <p:spPr>
          <a:xfrm>
            <a:off x="4076571" y="4226894"/>
            <a:ext cx="1204163" cy="404938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22,1%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6DD7FE7-86B6-E147-A9DC-4904FA130255}"/>
              </a:ext>
            </a:extLst>
          </p:cNvPr>
          <p:cNvCxnSpPr>
            <a:cxnSpLocks/>
          </p:cNvCxnSpPr>
          <p:nvPr/>
        </p:nvCxnSpPr>
        <p:spPr>
          <a:xfrm flipV="1">
            <a:off x="6403341" y="4253387"/>
            <a:ext cx="0" cy="312516"/>
          </a:xfrm>
          <a:prstGeom prst="straightConnector1">
            <a:avLst/>
          </a:prstGeom>
          <a:ln w="38100">
            <a:solidFill>
              <a:srgbClr val="77B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arcador de contenido 2">
            <a:extLst>
              <a:ext uri="{FF2B5EF4-FFF2-40B4-BE49-F238E27FC236}">
                <a16:creationId xmlns:a16="http://schemas.microsoft.com/office/drawing/2014/main" id="{CAA0582B-736F-6041-87D7-5D9EDEFD249B}"/>
              </a:ext>
            </a:extLst>
          </p:cNvPr>
          <p:cNvSpPr txBox="1">
            <a:spLocks/>
          </p:cNvSpPr>
          <p:nvPr/>
        </p:nvSpPr>
        <p:spPr>
          <a:xfrm>
            <a:off x="6454769" y="4253387"/>
            <a:ext cx="1204160" cy="404938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36,1%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98EDC212-0344-E74B-A739-94CC3FFEBD5C}"/>
              </a:ext>
            </a:extLst>
          </p:cNvPr>
          <p:cNvCxnSpPr>
            <a:cxnSpLocks/>
          </p:cNvCxnSpPr>
          <p:nvPr/>
        </p:nvCxnSpPr>
        <p:spPr>
          <a:xfrm flipV="1">
            <a:off x="8808847" y="4233666"/>
            <a:ext cx="0" cy="312516"/>
          </a:xfrm>
          <a:prstGeom prst="straightConnector1">
            <a:avLst/>
          </a:prstGeom>
          <a:ln w="38100">
            <a:solidFill>
              <a:srgbClr val="77B9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Marcador de contenido 2">
            <a:extLst>
              <a:ext uri="{FF2B5EF4-FFF2-40B4-BE49-F238E27FC236}">
                <a16:creationId xmlns:a16="http://schemas.microsoft.com/office/drawing/2014/main" id="{3EEDE2FD-8732-A247-BC18-4C2031223EAD}"/>
              </a:ext>
            </a:extLst>
          </p:cNvPr>
          <p:cNvSpPr txBox="1">
            <a:spLocks/>
          </p:cNvSpPr>
          <p:nvPr/>
        </p:nvSpPr>
        <p:spPr>
          <a:xfrm>
            <a:off x="8860274" y="4233666"/>
            <a:ext cx="1204155" cy="404938"/>
          </a:xfrm>
          <a:prstGeom prst="rect">
            <a:avLst/>
          </a:prstGeom>
          <a:ln>
            <a:noFill/>
          </a:ln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30,6%</a:t>
            </a:r>
          </a:p>
        </p:txBody>
      </p:sp>
      <p:pic>
        <p:nvPicPr>
          <p:cNvPr id="8" name="Gráfico 7" descr="Mesa y sillas">
            <a:extLst>
              <a:ext uri="{FF2B5EF4-FFF2-40B4-BE49-F238E27FC236}">
                <a16:creationId xmlns:a16="http://schemas.microsoft.com/office/drawing/2014/main" id="{6E8BC333-327F-4240-8C5D-1B9AF04B7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51372" y="4667319"/>
            <a:ext cx="630609" cy="630609"/>
          </a:xfrm>
          <a:prstGeom prst="rect">
            <a:avLst/>
          </a:prstGeom>
        </p:spPr>
      </p:pic>
      <p:pic>
        <p:nvPicPr>
          <p:cNvPr id="11" name="Gráfico 10" descr="Hoja">
            <a:extLst>
              <a:ext uri="{FF2B5EF4-FFF2-40B4-BE49-F238E27FC236}">
                <a16:creationId xmlns:a16="http://schemas.microsoft.com/office/drawing/2014/main" id="{7017CB04-0409-9D48-8FB4-23C954E2E7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618281" y="4768835"/>
            <a:ext cx="630609" cy="630609"/>
          </a:xfrm>
          <a:prstGeom prst="rect">
            <a:avLst/>
          </a:prstGeom>
        </p:spPr>
      </p:pic>
      <p:pic>
        <p:nvPicPr>
          <p:cNvPr id="22" name="Gráfico 21" descr="Sombrilla">
            <a:extLst>
              <a:ext uri="{FF2B5EF4-FFF2-40B4-BE49-F238E27FC236}">
                <a16:creationId xmlns:a16="http://schemas.microsoft.com/office/drawing/2014/main" id="{E5168ED9-2E93-BD4E-98D3-E2EE33159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81898" y="4714691"/>
            <a:ext cx="630609" cy="63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3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2DEF25-57AF-2D42-99DD-4411BE722661}"/>
              </a:ext>
            </a:extLst>
          </p:cNvPr>
          <p:cNvSpPr/>
          <p:nvPr/>
        </p:nvSpPr>
        <p:spPr>
          <a:xfrm>
            <a:off x="1002165" y="472329"/>
            <a:ext cx="9484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Creences sobre el canvi climàtic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FDFCC9-C6EC-374C-AEC8-AACA6FB6A599}"/>
              </a:ext>
            </a:extLst>
          </p:cNvPr>
          <p:cNvSpPr txBox="1">
            <a:spLocks/>
          </p:cNvSpPr>
          <p:nvPr/>
        </p:nvSpPr>
        <p:spPr>
          <a:xfrm>
            <a:off x="-37230" y="1811070"/>
            <a:ext cx="3310905" cy="10514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sz="20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</a:p>
          <a:p>
            <a:pPr marL="0" lvl="0" indent="0" algn="ctr">
              <a:buNone/>
            </a:pPr>
            <a:r>
              <a:rPr lang="es-ES" sz="16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6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preocupades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climàtic</a:t>
            </a:r>
            <a:endParaRPr lang="es-ES" sz="1600" dirty="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EC0C77E-828D-A14E-823B-6CBAA0C065DE}"/>
              </a:ext>
            </a:extLst>
          </p:cNvPr>
          <p:cNvSpPr txBox="1">
            <a:spLocks/>
          </p:cNvSpPr>
          <p:nvPr/>
        </p:nvSpPr>
        <p:spPr>
          <a:xfrm>
            <a:off x="1048478" y="980045"/>
            <a:ext cx="4090178" cy="5782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sz="2000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</a:t>
            </a:r>
            <a:r>
              <a:rPr lang="es-ES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2000" b="1" dirty="0" err="1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</a:t>
            </a:r>
            <a:r>
              <a:rPr lang="es-ES" sz="2000" b="1" dirty="0">
                <a:solidFill>
                  <a:srgbClr val="77B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DBC8B85-A6C4-C847-BC11-86216C4BC2F4}"/>
              </a:ext>
            </a:extLst>
          </p:cNvPr>
          <p:cNvSpPr/>
          <p:nvPr/>
        </p:nvSpPr>
        <p:spPr>
          <a:xfrm>
            <a:off x="3151441" y="4060573"/>
            <a:ext cx="372996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ES" sz="20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lvl="0" algn="ctr">
              <a:spcBef>
                <a:spcPts val="1000"/>
              </a:spcBef>
            </a:pPr>
            <a:r>
              <a:rPr lang="es-ES" sz="16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6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creuen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climàtic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afectarà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a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generacions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584607BD-4F7F-4242-92FF-1603F40DF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794538"/>
              </p:ext>
            </p:extLst>
          </p:nvPr>
        </p:nvGraphicFramePr>
        <p:xfrm>
          <a:off x="3723796" y="1897946"/>
          <a:ext cx="2945467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 descr="Mano abierta con planta">
            <a:extLst>
              <a:ext uri="{FF2B5EF4-FFF2-40B4-BE49-F238E27FC236}">
                <a16:creationId xmlns:a16="http://schemas.microsoft.com/office/drawing/2014/main" id="{8315BE08-FF26-B545-BE09-3019E86DE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4021" y="3056664"/>
            <a:ext cx="416439" cy="416439"/>
          </a:xfrm>
          <a:prstGeom prst="rect">
            <a:avLst/>
          </a:prstGeom>
        </p:spPr>
      </p:pic>
      <p:pic>
        <p:nvPicPr>
          <p:cNvPr id="27" name="Gráfico 26" descr="Mano abierta con planta">
            <a:extLst>
              <a:ext uri="{FF2B5EF4-FFF2-40B4-BE49-F238E27FC236}">
                <a16:creationId xmlns:a16="http://schemas.microsoft.com/office/drawing/2014/main" id="{0F758CCF-352A-484A-8A3F-B7C5ADA4C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77" y="4368395"/>
            <a:ext cx="416439" cy="416439"/>
          </a:xfrm>
          <a:prstGeom prst="rect">
            <a:avLst/>
          </a:prstGeom>
        </p:spPr>
      </p:pic>
      <p:pic>
        <p:nvPicPr>
          <p:cNvPr id="28" name="Gráfico 27" descr="Mano abierta con planta">
            <a:extLst>
              <a:ext uri="{FF2B5EF4-FFF2-40B4-BE49-F238E27FC236}">
                <a16:creationId xmlns:a16="http://schemas.microsoft.com/office/drawing/2014/main" id="{55A0A634-AC1C-A748-9FCF-1868FEBD0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79" y="3391202"/>
            <a:ext cx="416439" cy="416439"/>
          </a:xfrm>
          <a:prstGeom prst="rect">
            <a:avLst/>
          </a:prstGeom>
        </p:spPr>
      </p:pic>
      <p:pic>
        <p:nvPicPr>
          <p:cNvPr id="30" name="Gráfico 29" descr="Mano abierta con planta">
            <a:extLst>
              <a:ext uri="{FF2B5EF4-FFF2-40B4-BE49-F238E27FC236}">
                <a16:creationId xmlns:a16="http://schemas.microsoft.com/office/drawing/2014/main" id="{1B39F59E-30C3-7342-BE14-A945C8350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78" y="3725740"/>
            <a:ext cx="416439" cy="416439"/>
          </a:xfrm>
          <a:prstGeom prst="rect">
            <a:avLst/>
          </a:prstGeom>
        </p:spPr>
      </p:pic>
      <p:pic>
        <p:nvPicPr>
          <p:cNvPr id="32" name="Gráfico 31" descr="Mano abierta con planta">
            <a:extLst>
              <a:ext uri="{FF2B5EF4-FFF2-40B4-BE49-F238E27FC236}">
                <a16:creationId xmlns:a16="http://schemas.microsoft.com/office/drawing/2014/main" id="{B19AD93E-7813-5A4F-9421-9461D8AEE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4478" y="4051471"/>
            <a:ext cx="416439" cy="416439"/>
          </a:xfrm>
          <a:prstGeom prst="rect">
            <a:avLst/>
          </a:prstGeom>
        </p:spPr>
      </p:pic>
      <p:pic>
        <p:nvPicPr>
          <p:cNvPr id="36" name="Gráfico 35" descr="Mano abierta con planta">
            <a:extLst>
              <a:ext uri="{FF2B5EF4-FFF2-40B4-BE49-F238E27FC236}">
                <a16:creationId xmlns:a16="http://schemas.microsoft.com/office/drawing/2014/main" id="{56184712-D27F-814B-868C-FCAADDA9F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9545" y="2995572"/>
            <a:ext cx="416439" cy="416439"/>
          </a:xfrm>
          <a:prstGeom prst="rect">
            <a:avLst/>
          </a:prstGeom>
        </p:spPr>
      </p:pic>
      <p:pic>
        <p:nvPicPr>
          <p:cNvPr id="37" name="Gráfico 36" descr="Mano abierta con planta">
            <a:extLst>
              <a:ext uri="{FF2B5EF4-FFF2-40B4-BE49-F238E27FC236}">
                <a16:creationId xmlns:a16="http://schemas.microsoft.com/office/drawing/2014/main" id="{1B121B34-1DFF-E24B-851E-CC2B75E0E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10001" y="4307303"/>
            <a:ext cx="416439" cy="416439"/>
          </a:xfrm>
          <a:prstGeom prst="rect">
            <a:avLst/>
          </a:prstGeom>
        </p:spPr>
      </p:pic>
      <p:pic>
        <p:nvPicPr>
          <p:cNvPr id="38" name="Gráfico 37" descr="Mano abierta con planta">
            <a:extLst>
              <a:ext uri="{FF2B5EF4-FFF2-40B4-BE49-F238E27FC236}">
                <a16:creationId xmlns:a16="http://schemas.microsoft.com/office/drawing/2014/main" id="{C0E4087A-2A7B-774C-8550-9B8FE22E2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0003" y="3330110"/>
            <a:ext cx="416439" cy="416439"/>
          </a:xfrm>
          <a:prstGeom prst="rect">
            <a:avLst/>
          </a:prstGeom>
        </p:spPr>
      </p:pic>
      <p:pic>
        <p:nvPicPr>
          <p:cNvPr id="39" name="Gráfico 38" descr="Mano abierta con planta">
            <a:extLst>
              <a:ext uri="{FF2B5EF4-FFF2-40B4-BE49-F238E27FC236}">
                <a16:creationId xmlns:a16="http://schemas.microsoft.com/office/drawing/2014/main" id="{0A56C5D0-5288-FC46-9B6D-055059454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0002" y="3664648"/>
            <a:ext cx="416439" cy="416439"/>
          </a:xfrm>
          <a:prstGeom prst="rect">
            <a:avLst/>
          </a:prstGeom>
        </p:spPr>
      </p:pic>
      <p:pic>
        <p:nvPicPr>
          <p:cNvPr id="40" name="Gráfico 39" descr="Mano abierta con planta">
            <a:extLst>
              <a:ext uri="{FF2B5EF4-FFF2-40B4-BE49-F238E27FC236}">
                <a16:creationId xmlns:a16="http://schemas.microsoft.com/office/drawing/2014/main" id="{3E7EF45A-CAC7-0542-A95B-3B812BBB5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0002" y="3990379"/>
            <a:ext cx="416439" cy="416439"/>
          </a:xfrm>
          <a:prstGeom prst="rect">
            <a:avLst/>
          </a:prstGeom>
        </p:spPr>
      </p:pic>
      <p:sp>
        <p:nvSpPr>
          <p:cNvPr id="41" name="Rectángulo 40">
            <a:extLst>
              <a:ext uri="{FF2B5EF4-FFF2-40B4-BE49-F238E27FC236}">
                <a16:creationId xmlns:a16="http://schemas.microsoft.com/office/drawing/2014/main" id="{C119A9FE-0AC1-3D4D-922B-E895C4C9243C}"/>
              </a:ext>
            </a:extLst>
          </p:cNvPr>
          <p:cNvSpPr/>
          <p:nvPr/>
        </p:nvSpPr>
        <p:spPr>
          <a:xfrm>
            <a:off x="7069801" y="1621652"/>
            <a:ext cx="3729962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20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</a:t>
            </a:r>
            <a:r>
              <a:rPr lang="es-ES" sz="24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lvl="0" algn="ctr">
              <a:spcBef>
                <a:spcPts val="1000"/>
              </a:spcBef>
            </a:pPr>
            <a:r>
              <a:rPr lang="es-ES" sz="1600" b="1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nens</a:t>
            </a:r>
            <a:r>
              <a:rPr lang="es-ES" sz="1600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nenes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creuen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activitats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humanes poden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ajudar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combatre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sz="1600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climàtic</a:t>
            </a:r>
            <a:endParaRPr lang="es-ES" sz="1600" dirty="0">
              <a:solidFill>
                <a:srgbClr val="568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D3F8109-FCFF-2F4C-8706-8103DC8D8E7D}"/>
              </a:ext>
            </a:extLst>
          </p:cNvPr>
          <p:cNvSpPr/>
          <p:nvPr/>
        </p:nvSpPr>
        <p:spPr>
          <a:xfrm>
            <a:off x="8411327" y="3343976"/>
            <a:ext cx="1300383" cy="1246505"/>
          </a:xfrm>
          <a:prstGeom prst="ellipse">
            <a:avLst/>
          </a:prstGeom>
          <a:solidFill>
            <a:schemeClr val="bg1"/>
          </a:solidFill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9BC27D6B-899A-6049-ABE8-F64E1E6D4524}"/>
              </a:ext>
            </a:extLst>
          </p:cNvPr>
          <p:cNvSpPr txBox="1">
            <a:spLocks/>
          </p:cNvSpPr>
          <p:nvPr/>
        </p:nvSpPr>
        <p:spPr>
          <a:xfrm>
            <a:off x="8503105" y="3787910"/>
            <a:ext cx="1300382" cy="40493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ES" b="1" dirty="0">
                <a:solidFill>
                  <a:srgbClr val="568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79,3%</a:t>
            </a:r>
          </a:p>
        </p:txBody>
      </p:sp>
    </p:spTree>
    <p:extLst>
      <p:ext uri="{BB962C8B-B14F-4D97-AF65-F5344CB8AC3E}">
        <p14:creationId xmlns:p14="http://schemas.microsoft.com/office/powerpoint/2010/main" val="323378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002165" y="472329"/>
            <a:ext cx="948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200" b="1" dirty="0">
                <a:latin typeface="Arial" panose="020B0604020202020204" pitchFamily="34" charset="0"/>
                <a:cs typeface="Arial" panose="020B0604020202020204" pitchFamily="34" charset="0"/>
              </a:rPr>
              <a:t>Properament disposarem d’informació d’indicadors en salut i benestar...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C80BD298-C0A5-0348-8815-DE197B95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fld id="{F68327C5-B821-4FE9-A59A-A60D9EB59A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8" name="Slide Number Placeholder 3">
            <a:extLst>
              <a:ext uri="{FF2B5EF4-FFF2-40B4-BE49-F238E27FC236}">
                <a16:creationId xmlns:a16="http://schemas.microsoft.com/office/drawing/2014/main" id="{669EF8C5-0FE6-734B-9CBB-B60F183ACAFD}"/>
              </a:ext>
            </a:extLst>
          </p:cNvPr>
          <p:cNvSpPr txBox="1">
            <a:spLocks/>
          </p:cNvSpPr>
          <p:nvPr/>
        </p:nvSpPr>
        <p:spPr>
          <a:xfrm>
            <a:off x="1300440" y="5681727"/>
            <a:ext cx="439241" cy="390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8327C5-B821-4FE9-A59A-A60D9EB59A9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9" name="Group 17">
            <a:extLst>
              <a:ext uri="{FF2B5EF4-FFF2-40B4-BE49-F238E27FC236}">
                <a16:creationId xmlns:a16="http://schemas.microsoft.com/office/drawing/2014/main" id="{813D7B9C-E2EB-1243-85C4-BDC7CA9A5495}"/>
              </a:ext>
            </a:extLst>
          </p:cNvPr>
          <p:cNvGrpSpPr>
            <a:grpSpLocks noChangeAspect="1"/>
          </p:cNvGrpSpPr>
          <p:nvPr/>
        </p:nvGrpSpPr>
        <p:grpSpPr>
          <a:xfrm>
            <a:off x="3780232" y="1592116"/>
            <a:ext cx="3319736" cy="3552444"/>
            <a:chOff x="3744913" y="1404938"/>
            <a:chExt cx="4687887" cy="5016500"/>
          </a:xfrm>
        </p:grpSpPr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B286EAC8-16E6-A043-B78C-22116E337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4984750"/>
              <a:ext cx="1241425" cy="1436688"/>
            </a:xfrm>
            <a:custGeom>
              <a:avLst/>
              <a:gdLst>
                <a:gd name="T0" fmla="*/ 3601 w 6040"/>
                <a:gd name="T1" fmla="*/ 1006 h 6990"/>
                <a:gd name="T2" fmla="*/ 3020 w 6040"/>
                <a:gd name="T3" fmla="*/ 0 h 6990"/>
                <a:gd name="T4" fmla="*/ 2439 w 6040"/>
                <a:gd name="T5" fmla="*/ 1006 h 6990"/>
                <a:gd name="T6" fmla="*/ 0 w 6040"/>
                <a:gd name="T7" fmla="*/ 3970 h 6990"/>
                <a:gd name="T8" fmla="*/ 3020 w 6040"/>
                <a:gd name="T9" fmla="*/ 6990 h 6990"/>
                <a:gd name="T10" fmla="*/ 6040 w 6040"/>
                <a:gd name="T11" fmla="*/ 3970 h 6990"/>
                <a:gd name="T12" fmla="*/ 3601 w 6040"/>
                <a:gd name="T13" fmla="*/ 1006 h 6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0" h="6990">
                  <a:moveTo>
                    <a:pt x="3601" y="1006"/>
                  </a:moveTo>
                  <a:lnTo>
                    <a:pt x="3020" y="0"/>
                  </a:lnTo>
                  <a:lnTo>
                    <a:pt x="2439" y="1006"/>
                  </a:lnTo>
                  <a:cubicBezTo>
                    <a:pt x="1049" y="1277"/>
                    <a:pt x="0" y="2500"/>
                    <a:pt x="0" y="3970"/>
                  </a:cubicBezTo>
                  <a:cubicBezTo>
                    <a:pt x="0" y="5638"/>
                    <a:pt x="1352" y="6990"/>
                    <a:pt x="3020" y="6990"/>
                  </a:cubicBezTo>
                  <a:cubicBezTo>
                    <a:pt x="4688" y="6990"/>
                    <a:pt x="6040" y="5638"/>
                    <a:pt x="6040" y="3970"/>
                  </a:cubicBezTo>
                  <a:cubicBezTo>
                    <a:pt x="6040" y="2500"/>
                    <a:pt x="4991" y="1277"/>
                    <a:pt x="3601" y="10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53E33F0F-D07E-4048-B487-315D30F91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350" y="1404938"/>
              <a:ext cx="1241425" cy="1436688"/>
            </a:xfrm>
            <a:custGeom>
              <a:avLst/>
              <a:gdLst>
                <a:gd name="T0" fmla="*/ 3601 w 6040"/>
                <a:gd name="T1" fmla="*/ 5985 h 6991"/>
                <a:gd name="T2" fmla="*/ 3020 w 6040"/>
                <a:gd name="T3" fmla="*/ 6991 h 6991"/>
                <a:gd name="T4" fmla="*/ 2439 w 6040"/>
                <a:gd name="T5" fmla="*/ 5985 h 6991"/>
                <a:gd name="T6" fmla="*/ 0 w 6040"/>
                <a:gd name="T7" fmla="*/ 3021 h 6991"/>
                <a:gd name="T8" fmla="*/ 3020 w 6040"/>
                <a:gd name="T9" fmla="*/ 0 h 6991"/>
                <a:gd name="T10" fmla="*/ 6040 w 6040"/>
                <a:gd name="T11" fmla="*/ 3021 h 6991"/>
                <a:gd name="T12" fmla="*/ 3601 w 6040"/>
                <a:gd name="T13" fmla="*/ 5985 h 6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40" h="6991">
                  <a:moveTo>
                    <a:pt x="3601" y="5985"/>
                  </a:moveTo>
                  <a:lnTo>
                    <a:pt x="3020" y="6991"/>
                  </a:lnTo>
                  <a:lnTo>
                    <a:pt x="2439" y="5985"/>
                  </a:lnTo>
                  <a:cubicBezTo>
                    <a:pt x="1049" y="5714"/>
                    <a:pt x="0" y="4490"/>
                    <a:pt x="0" y="3021"/>
                  </a:cubicBezTo>
                  <a:cubicBezTo>
                    <a:pt x="0" y="1352"/>
                    <a:pt x="1352" y="0"/>
                    <a:pt x="3020" y="0"/>
                  </a:cubicBezTo>
                  <a:cubicBezTo>
                    <a:pt x="4688" y="0"/>
                    <a:pt x="6040" y="1352"/>
                    <a:pt x="6040" y="3021"/>
                  </a:cubicBezTo>
                  <a:cubicBezTo>
                    <a:pt x="6040" y="4490"/>
                    <a:pt x="4991" y="5714"/>
                    <a:pt x="3601" y="59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F5F076B3-D92C-F74F-9F17-BA5844F94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4167188"/>
              <a:ext cx="1416050" cy="1398588"/>
            </a:xfrm>
            <a:custGeom>
              <a:avLst/>
              <a:gdLst>
                <a:gd name="T0" fmla="*/ 1162 w 6888"/>
                <a:gd name="T1" fmla="*/ 1365 h 6800"/>
                <a:gd name="T2" fmla="*/ 0 w 6888"/>
                <a:gd name="T3" fmla="*/ 1365 h 6800"/>
                <a:gd name="T4" fmla="*/ 581 w 6888"/>
                <a:gd name="T5" fmla="*/ 2372 h 6800"/>
                <a:gd name="T6" fmla="*/ 1928 w 6888"/>
                <a:gd name="T7" fmla="*/ 5966 h 6800"/>
                <a:gd name="T8" fmla="*/ 6054 w 6888"/>
                <a:gd name="T9" fmla="*/ 4861 h 6800"/>
                <a:gd name="T10" fmla="*/ 4948 w 6888"/>
                <a:gd name="T11" fmla="*/ 735 h 6800"/>
                <a:gd name="T12" fmla="*/ 1162 w 6888"/>
                <a:gd name="T13" fmla="*/ 1365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1162" y="1365"/>
                  </a:moveTo>
                  <a:lnTo>
                    <a:pt x="0" y="1365"/>
                  </a:lnTo>
                  <a:lnTo>
                    <a:pt x="581" y="2372"/>
                  </a:lnTo>
                  <a:cubicBezTo>
                    <a:pt x="120" y="3711"/>
                    <a:pt x="655" y="5232"/>
                    <a:pt x="1928" y="5966"/>
                  </a:cubicBezTo>
                  <a:cubicBezTo>
                    <a:pt x="3373" y="6800"/>
                    <a:pt x="5220" y="6305"/>
                    <a:pt x="6054" y="4861"/>
                  </a:cubicBezTo>
                  <a:cubicBezTo>
                    <a:pt x="6888" y="3416"/>
                    <a:pt x="6393" y="1569"/>
                    <a:pt x="4948" y="735"/>
                  </a:cubicBezTo>
                  <a:cubicBezTo>
                    <a:pt x="3676" y="0"/>
                    <a:pt x="2091" y="297"/>
                    <a:pt x="1162" y="13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229CDC4A-C3B7-CB4F-9660-06F0350C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2259013"/>
              <a:ext cx="1416050" cy="1398588"/>
            </a:xfrm>
            <a:custGeom>
              <a:avLst/>
              <a:gdLst>
                <a:gd name="T0" fmla="*/ 6307 w 6888"/>
                <a:gd name="T1" fmla="*/ 4429 h 6800"/>
                <a:gd name="T2" fmla="*/ 6888 w 6888"/>
                <a:gd name="T3" fmla="*/ 5435 h 6800"/>
                <a:gd name="T4" fmla="*/ 5726 w 6888"/>
                <a:gd name="T5" fmla="*/ 5435 h 6800"/>
                <a:gd name="T6" fmla="*/ 1939 w 6888"/>
                <a:gd name="T7" fmla="*/ 6065 h 6800"/>
                <a:gd name="T8" fmla="*/ 834 w 6888"/>
                <a:gd name="T9" fmla="*/ 1939 h 6800"/>
                <a:gd name="T10" fmla="*/ 4960 w 6888"/>
                <a:gd name="T11" fmla="*/ 834 h 6800"/>
                <a:gd name="T12" fmla="*/ 6307 w 6888"/>
                <a:gd name="T13" fmla="*/ 4429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6307" y="4429"/>
                  </a:moveTo>
                  <a:lnTo>
                    <a:pt x="6888" y="5435"/>
                  </a:lnTo>
                  <a:lnTo>
                    <a:pt x="5726" y="5435"/>
                  </a:lnTo>
                  <a:cubicBezTo>
                    <a:pt x="4796" y="6503"/>
                    <a:pt x="3212" y="6800"/>
                    <a:pt x="1939" y="6065"/>
                  </a:cubicBezTo>
                  <a:cubicBezTo>
                    <a:pt x="495" y="5231"/>
                    <a:pt x="0" y="3384"/>
                    <a:pt x="834" y="1939"/>
                  </a:cubicBezTo>
                  <a:cubicBezTo>
                    <a:pt x="1668" y="495"/>
                    <a:pt x="3515" y="0"/>
                    <a:pt x="4960" y="834"/>
                  </a:cubicBezTo>
                  <a:cubicBezTo>
                    <a:pt x="6232" y="1569"/>
                    <a:pt x="6767" y="3089"/>
                    <a:pt x="6307" y="442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8547935D-3156-8441-852E-D7D2825FD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913" y="4167188"/>
              <a:ext cx="1416050" cy="1398588"/>
            </a:xfrm>
            <a:custGeom>
              <a:avLst/>
              <a:gdLst>
                <a:gd name="T0" fmla="*/ 6307 w 6888"/>
                <a:gd name="T1" fmla="*/ 2372 h 6800"/>
                <a:gd name="T2" fmla="*/ 6888 w 6888"/>
                <a:gd name="T3" fmla="*/ 1366 h 6800"/>
                <a:gd name="T4" fmla="*/ 5726 w 6888"/>
                <a:gd name="T5" fmla="*/ 1366 h 6800"/>
                <a:gd name="T6" fmla="*/ 1939 w 6888"/>
                <a:gd name="T7" fmla="*/ 735 h 6800"/>
                <a:gd name="T8" fmla="*/ 834 w 6888"/>
                <a:gd name="T9" fmla="*/ 4861 h 6800"/>
                <a:gd name="T10" fmla="*/ 4960 w 6888"/>
                <a:gd name="T11" fmla="*/ 5966 h 6800"/>
                <a:gd name="T12" fmla="*/ 6307 w 6888"/>
                <a:gd name="T13" fmla="*/ 2372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6307" y="2372"/>
                  </a:moveTo>
                  <a:lnTo>
                    <a:pt x="6888" y="1366"/>
                  </a:lnTo>
                  <a:lnTo>
                    <a:pt x="5726" y="1366"/>
                  </a:lnTo>
                  <a:cubicBezTo>
                    <a:pt x="4796" y="297"/>
                    <a:pt x="3212" y="0"/>
                    <a:pt x="1939" y="735"/>
                  </a:cubicBezTo>
                  <a:cubicBezTo>
                    <a:pt x="495" y="1569"/>
                    <a:pt x="0" y="3416"/>
                    <a:pt x="834" y="4861"/>
                  </a:cubicBezTo>
                  <a:cubicBezTo>
                    <a:pt x="1668" y="6305"/>
                    <a:pt x="3515" y="6800"/>
                    <a:pt x="4960" y="5966"/>
                  </a:cubicBezTo>
                  <a:cubicBezTo>
                    <a:pt x="6232" y="5232"/>
                    <a:pt x="6767" y="3711"/>
                    <a:pt x="6307" y="2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59">
              <a:extLst>
                <a:ext uri="{FF2B5EF4-FFF2-40B4-BE49-F238E27FC236}">
                  <a16:creationId xmlns:a16="http://schemas.microsoft.com/office/drawing/2014/main" id="{0699AAD1-F669-DE43-9B25-5C125AD1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0" y="2259013"/>
              <a:ext cx="1416050" cy="1398588"/>
            </a:xfrm>
            <a:custGeom>
              <a:avLst/>
              <a:gdLst>
                <a:gd name="T0" fmla="*/ 1162 w 6888"/>
                <a:gd name="T1" fmla="*/ 5435 h 6800"/>
                <a:gd name="T2" fmla="*/ 0 w 6888"/>
                <a:gd name="T3" fmla="*/ 5435 h 6800"/>
                <a:gd name="T4" fmla="*/ 581 w 6888"/>
                <a:gd name="T5" fmla="*/ 4428 h 6800"/>
                <a:gd name="T6" fmla="*/ 1928 w 6888"/>
                <a:gd name="T7" fmla="*/ 834 h 6800"/>
                <a:gd name="T8" fmla="*/ 6054 w 6888"/>
                <a:gd name="T9" fmla="*/ 1939 h 6800"/>
                <a:gd name="T10" fmla="*/ 4948 w 6888"/>
                <a:gd name="T11" fmla="*/ 6065 h 6800"/>
                <a:gd name="T12" fmla="*/ 1162 w 6888"/>
                <a:gd name="T13" fmla="*/ 5435 h 6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88" h="6800">
                  <a:moveTo>
                    <a:pt x="1162" y="5435"/>
                  </a:moveTo>
                  <a:lnTo>
                    <a:pt x="0" y="5435"/>
                  </a:lnTo>
                  <a:lnTo>
                    <a:pt x="581" y="4428"/>
                  </a:lnTo>
                  <a:cubicBezTo>
                    <a:pt x="120" y="3089"/>
                    <a:pt x="655" y="1568"/>
                    <a:pt x="1928" y="834"/>
                  </a:cubicBezTo>
                  <a:cubicBezTo>
                    <a:pt x="3373" y="0"/>
                    <a:pt x="5220" y="495"/>
                    <a:pt x="6054" y="1939"/>
                  </a:cubicBezTo>
                  <a:cubicBezTo>
                    <a:pt x="6888" y="3384"/>
                    <a:pt x="6393" y="5231"/>
                    <a:pt x="4948" y="6065"/>
                  </a:cubicBezTo>
                  <a:cubicBezTo>
                    <a:pt x="3676" y="6800"/>
                    <a:pt x="2091" y="6503"/>
                    <a:pt x="1162" y="54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Oval 66">
              <a:extLst>
                <a:ext uri="{FF2B5EF4-FFF2-40B4-BE49-F238E27FC236}">
                  <a16:creationId xmlns:a16="http://schemas.microsoft.com/office/drawing/2014/main" id="{AAD62A07-7AFE-F94A-ADFE-8F9906E98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750" y="3062288"/>
              <a:ext cx="1700213" cy="170021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Oval 68">
              <a:extLst>
                <a:ext uri="{FF2B5EF4-FFF2-40B4-BE49-F238E27FC236}">
                  <a16:creationId xmlns:a16="http://schemas.microsoft.com/office/drawing/2014/main" id="{13E0A666-3E6C-DA46-98E3-7301FFE4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2737" y="3216275"/>
              <a:ext cx="1392238" cy="13922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34290" rIns="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Salut </a:t>
              </a:r>
              <a:r>
                <a:rPr lang="en-US" sz="1400" dirty="0" err="1"/>
                <a:t>i</a:t>
              </a:r>
              <a:r>
                <a:rPr lang="en-US" sz="1400" dirty="0"/>
                <a:t> </a:t>
              </a:r>
              <a:r>
                <a:rPr lang="en-US" sz="1400" dirty="0" err="1"/>
                <a:t>Benestar</a:t>
              </a:r>
              <a:endParaRPr lang="en-US" sz="1400" dirty="0"/>
            </a:p>
          </p:txBody>
        </p:sp>
      </p:grpSp>
      <p:sp>
        <p:nvSpPr>
          <p:cNvPr id="88" name="Freeform: Shape 21">
            <a:extLst>
              <a:ext uri="{FF2B5EF4-FFF2-40B4-BE49-F238E27FC236}">
                <a16:creationId xmlns:a16="http://schemas.microsoft.com/office/drawing/2014/main" id="{0EC24220-D64C-5E4C-A6AA-B448EFA36CD0}"/>
              </a:ext>
            </a:extLst>
          </p:cNvPr>
          <p:cNvSpPr>
            <a:spLocks/>
          </p:cNvSpPr>
          <p:nvPr/>
        </p:nvSpPr>
        <p:spPr bwMode="auto">
          <a:xfrm>
            <a:off x="5071340" y="2208586"/>
            <a:ext cx="736625" cy="400923"/>
          </a:xfrm>
          <a:custGeom>
            <a:avLst/>
            <a:gdLst>
              <a:gd name="connsiteX0" fmla="*/ 491681 w 982167"/>
              <a:gd name="connsiteY0" fmla="*/ 0 h 534564"/>
              <a:gd name="connsiteX1" fmla="*/ 951291 w 982167"/>
              <a:gd name="connsiteY1" fmla="*/ 69487 h 534564"/>
              <a:gd name="connsiteX2" fmla="*/ 982167 w 982167"/>
              <a:gd name="connsiteY2" fmla="*/ 80788 h 534564"/>
              <a:gd name="connsiteX3" fmla="*/ 941503 w 982167"/>
              <a:gd name="connsiteY3" fmla="*/ 138968 h 534564"/>
              <a:gd name="connsiteX4" fmla="*/ 603683 w 982167"/>
              <a:gd name="connsiteY4" fmla="*/ 339361 h 534564"/>
              <a:gd name="connsiteX5" fmla="*/ 490931 w 982167"/>
              <a:gd name="connsiteY5" fmla="*/ 534564 h 534564"/>
              <a:gd name="connsiteX6" fmla="*/ 378179 w 982167"/>
              <a:gd name="connsiteY6" fmla="*/ 339361 h 534564"/>
              <a:gd name="connsiteX7" fmla="*/ 40358 w 982167"/>
              <a:gd name="connsiteY7" fmla="*/ 138968 h 534564"/>
              <a:gd name="connsiteX8" fmla="*/ 0 w 982167"/>
              <a:gd name="connsiteY8" fmla="*/ 81225 h 534564"/>
              <a:gd name="connsiteX9" fmla="*/ 32071 w 982167"/>
              <a:gd name="connsiteY9" fmla="*/ 69487 h 534564"/>
              <a:gd name="connsiteX10" fmla="*/ 491681 w 982167"/>
              <a:gd name="connsiteY10" fmla="*/ 0 h 53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2167" h="534564">
                <a:moveTo>
                  <a:pt x="491681" y="0"/>
                </a:moveTo>
                <a:cubicBezTo>
                  <a:pt x="651732" y="0"/>
                  <a:pt x="806101" y="24327"/>
                  <a:pt x="951291" y="69487"/>
                </a:cubicBezTo>
                <a:lnTo>
                  <a:pt x="982167" y="80788"/>
                </a:lnTo>
                <a:lnTo>
                  <a:pt x="941503" y="138968"/>
                </a:lnTo>
                <a:cubicBezTo>
                  <a:pt x="856890" y="240547"/>
                  <a:pt x="738559" y="313069"/>
                  <a:pt x="603683" y="339361"/>
                </a:cubicBezTo>
                <a:lnTo>
                  <a:pt x="490931" y="534564"/>
                </a:lnTo>
                <a:lnTo>
                  <a:pt x="378179" y="339361"/>
                </a:lnTo>
                <a:cubicBezTo>
                  <a:pt x="243303" y="313069"/>
                  <a:pt x="124971" y="240547"/>
                  <a:pt x="40358" y="138968"/>
                </a:cubicBezTo>
                <a:lnTo>
                  <a:pt x="0" y="81225"/>
                </a:lnTo>
                <a:lnTo>
                  <a:pt x="32071" y="69487"/>
                </a:lnTo>
                <a:cubicBezTo>
                  <a:pt x="177262" y="24327"/>
                  <a:pt x="331630" y="0"/>
                  <a:pt x="491681" y="0"/>
                </a:cubicBez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9" name="Freeform: Shape 22">
            <a:extLst>
              <a:ext uri="{FF2B5EF4-FFF2-40B4-BE49-F238E27FC236}">
                <a16:creationId xmlns:a16="http://schemas.microsoft.com/office/drawing/2014/main" id="{9592A366-2DEC-C349-A526-2860B848C664}"/>
              </a:ext>
            </a:extLst>
          </p:cNvPr>
          <p:cNvSpPr>
            <a:spLocks/>
          </p:cNvSpPr>
          <p:nvPr/>
        </p:nvSpPr>
        <p:spPr bwMode="auto">
          <a:xfrm>
            <a:off x="6097189" y="2500198"/>
            <a:ext cx="479058" cy="637286"/>
          </a:xfrm>
          <a:custGeom>
            <a:avLst/>
            <a:gdLst>
              <a:gd name="connsiteX0" fmla="*/ 146495 w 638744"/>
              <a:gd name="connsiteY0" fmla="*/ 0 h 849714"/>
              <a:gd name="connsiteX1" fmla="*/ 216776 w 638744"/>
              <a:gd name="connsiteY1" fmla="*/ 63876 h 849714"/>
              <a:gd name="connsiteX2" fmla="*/ 638067 w 638744"/>
              <a:gd name="connsiteY2" fmla="*/ 845281 h 849714"/>
              <a:gd name="connsiteX3" fmla="*/ 638744 w 638744"/>
              <a:gd name="connsiteY3" fmla="*/ 849714 h 849714"/>
              <a:gd name="connsiteX4" fmla="*/ 568042 w 638744"/>
              <a:gd name="connsiteY4" fmla="*/ 843588 h 849714"/>
              <a:gd name="connsiteX5" fmla="*/ 225557 w 638744"/>
              <a:gd name="connsiteY5" fmla="*/ 651113 h 849714"/>
              <a:gd name="connsiteX6" fmla="*/ 0 w 638744"/>
              <a:gd name="connsiteY6" fmla="*/ 651113 h 849714"/>
              <a:gd name="connsiteX7" fmla="*/ 112779 w 638744"/>
              <a:gd name="connsiteY7" fmla="*/ 455555 h 849714"/>
              <a:gd name="connsiteX8" fmla="*/ 117292 w 638744"/>
              <a:gd name="connsiteY8" fmla="*/ 62521 h 849714"/>
              <a:gd name="connsiteX9" fmla="*/ 146495 w 638744"/>
              <a:gd name="connsiteY9" fmla="*/ 0 h 8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44" h="849714">
                <a:moveTo>
                  <a:pt x="146495" y="0"/>
                </a:moveTo>
                <a:lnTo>
                  <a:pt x="216776" y="63876"/>
                </a:lnTo>
                <a:cubicBezTo>
                  <a:pt x="426548" y="273648"/>
                  <a:pt x="576302" y="543439"/>
                  <a:pt x="638067" y="845281"/>
                </a:cubicBezTo>
                <a:lnTo>
                  <a:pt x="638744" y="849714"/>
                </a:lnTo>
                <a:lnTo>
                  <a:pt x="568042" y="843588"/>
                </a:lnTo>
                <a:cubicBezTo>
                  <a:pt x="437721" y="821085"/>
                  <a:pt x="315722" y="754815"/>
                  <a:pt x="225557" y="651113"/>
                </a:cubicBezTo>
                <a:lnTo>
                  <a:pt x="0" y="651113"/>
                </a:lnTo>
                <a:lnTo>
                  <a:pt x="112779" y="455555"/>
                </a:lnTo>
                <a:cubicBezTo>
                  <a:pt x="68037" y="325539"/>
                  <a:pt x="71628" y="186687"/>
                  <a:pt x="117292" y="62521"/>
                </a:cubicBezTo>
                <a:lnTo>
                  <a:pt x="146495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0" name="Freeform: Shape 23">
            <a:extLst>
              <a:ext uri="{FF2B5EF4-FFF2-40B4-BE49-F238E27FC236}">
                <a16:creationId xmlns:a16="http://schemas.microsoft.com/office/drawing/2014/main" id="{5FDF6FBE-33A0-E64E-B6E6-A1E63A62B95F}"/>
              </a:ext>
            </a:extLst>
          </p:cNvPr>
          <p:cNvSpPr>
            <a:spLocks/>
          </p:cNvSpPr>
          <p:nvPr/>
        </p:nvSpPr>
        <p:spPr bwMode="auto">
          <a:xfrm>
            <a:off x="4303955" y="2500288"/>
            <a:ext cx="479056" cy="637190"/>
          </a:xfrm>
          <a:custGeom>
            <a:avLst/>
            <a:gdLst>
              <a:gd name="connsiteX0" fmla="*/ 492118 w 638741"/>
              <a:gd name="connsiteY0" fmla="*/ 0 h 849587"/>
              <a:gd name="connsiteX1" fmla="*/ 521304 w 638741"/>
              <a:gd name="connsiteY1" fmla="*/ 62501 h 849587"/>
              <a:gd name="connsiteX2" fmla="*/ 525963 w 638741"/>
              <a:gd name="connsiteY2" fmla="*/ 455631 h 849587"/>
              <a:gd name="connsiteX3" fmla="*/ 638741 w 638741"/>
              <a:gd name="connsiteY3" fmla="*/ 650995 h 849587"/>
              <a:gd name="connsiteX4" fmla="*/ 413184 w 638741"/>
              <a:gd name="connsiteY4" fmla="*/ 650995 h 849587"/>
              <a:gd name="connsiteX5" fmla="*/ 70602 w 638741"/>
              <a:gd name="connsiteY5" fmla="*/ 843470 h 849587"/>
              <a:gd name="connsiteX6" fmla="*/ 0 w 638741"/>
              <a:gd name="connsiteY6" fmla="*/ 849587 h 849587"/>
              <a:gd name="connsiteX7" fmla="*/ 675 w 638741"/>
              <a:gd name="connsiteY7" fmla="*/ 845163 h 849587"/>
              <a:gd name="connsiteX8" fmla="*/ 421966 w 638741"/>
              <a:gd name="connsiteY8" fmla="*/ 63758 h 849587"/>
              <a:gd name="connsiteX9" fmla="*/ 492118 w 638741"/>
              <a:gd name="connsiteY9" fmla="*/ 0 h 84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41" h="849587">
                <a:moveTo>
                  <a:pt x="492118" y="0"/>
                </a:moveTo>
                <a:lnTo>
                  <a:pt x="521304" y="62501"/>
                </a:lnTo>
                <a:cubicBezTo>
                  <a:pt x="566969" y="186666"/>
                  <a:pt x="570609" y="325518"/>
                  <a:pt x="525963" y="455631"/>
                </a:cubicBezTo>
                <a:lnTo>
                  <a:pt x="638741" y="650995"/>
                </a:lnTo>
                <a:lnTo>
                  <a:pt x="413184" y="650995"/>
                </a:lnTo>
                <a:cubicBezTo>
                  <a:pt x="322923" y="754697"/>
                  <a:pt x="200924" y="820967"/>
                  <a:pt x="70602" y="843470"/>
                </a:cubicBezTo>
                <a:lnTo>
                  <a:pt x="0" y="849587"/>
                </a:lnTo>
                <a:lnTo>
                  <a:pt x="675" y="845163"/>
                </a:lnTo>
                <a:cubicBezTo>
                  <a:pt x="62441" y="543321"/>
                  <a:pt x="212194" y="273530"/>
                  <a:pt x="421966" y="63758"/>
                </a:cubicBezTo>
                <a:lnTo>
                  <a:pt x="492118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1" name="Freeform: Shape 24">
            <a:extLst>
              <a:ext uri="{FF2B5EF4-FFF2-40B4-BE49-F238E27FC236}">
                <a16:creationId xmlns:a16="http://schemas.microsoft.com/office/drawing/2014/main" id="{9570D97D-9D20-B848-985D-9C77D7A0F48C}"/>
              </a:ext>
            </a:extLst>
          </p:cNvPr>
          <p:cNvSpPr>
            <a:spLocks/>
          </p:cNvSpPr>
          <p:nvPr/>
        </p:nvSpPr>
        <p:spPr bwMode="auto">
          <a:xfrm>
            <a:off x="6097189" y="3598070"/>
            <a:ext cx="479058" cy="637286"/>
          </a:xfrm>
          <a:custGeom>
            <a:avLst/>
            <a:gdLst>
              <a:gd name="connsiteX0" fmla="*/ 638744 w 638744"/>
              <a:gd name="connsiteY0" fmla="*/ 0 h 849715"/>
              <a:gd name="connsiteX1" fmla="*/ 638067 w 638744"/>
              <a:gd name="connsiteY1" fmla="*/ 4434 h 849715"/>
              <a:gd name="connsiteX2" fmla="*/ 216776 w 638744"/>
              <a:gd name="connsiteY2" fmla="*/ 785839 h 849715"/>
              <a:gd name="connsiteX3" fmla="*/ 146496 w 638744"/>
              <a:gd name="connsiteY3" fmla="*/ 849715 h 849715"/>
              <a:gd name="connsiteX4" fmla="*/ 117292 w 638744"/>
              <a:gd name="connsiteY4" fmla="*/ 787193 h 849715"/>
              <a:gd name="connsiteX5" fmla="*/ 112779 w 638744"/>
              <a:gd name="connsiteY5" fmla="*/ 394159 h 849715"/>
              <a:gd name="connsiteX6" fmla="*/ 0 w 638744"/>
              <a:gd name="connsiteY6" fmla="*/ 198601 h 849715"/>
              <a:gd name="connsiteX7" fmla="*/ 225557 w 638744"/>
              <a:gd name="connsiteY7" fmla="*/ 198601 h 849715"/>
              <a:gd name="connsiteX8" fmla="*/ 568042 w 638744"/>
              <a:gd name="connsiteY8" fmla="*/ 6126 h 849715"/>
              <a:gd name="connsiteX9" fmla="*/ 638744 w 638744"/>
              <a:gd name="connsiteY9" fmla="*/ 0 h 84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44" h="849715">
                <a:moveTo>
                  <a:pt x="638744" y="0"/>
                </a:moveTo>
                <a:lnTo>
                  <a:pt x="638067" y="4434"/>
                </a:lnTo>
                <a:cubicBezTo>
                  <a:pt x="576302" y="306276"/>
                  <a:pt x="426548" y="576067"/>
                  <a:pt x="216776" y="785839"/>
                </a:cubicBezTo>
                <a:lnTo>
                  <a:pt x="146496" y="849715"/>
                </a:lnTo>
                <a:lnTo>
                  <a:pt x="117292" y="787193"/>
                </a:lnTo>
                <a:cubicBezTo>
                  <a:pt x="71628" y="663027"/>
                  <a:pt x="68037" y="524175"/>
                  <a:pt x="112779" y="394159"/>
                </a:cubicBezTo>
                <a:lnTo>
                  <a:pt x="0" y="198601"/>
                </a:lnTo>
                <a:lnTo>
                  <a:pt x="225557" y="198601"/>
                </a:lnTo>
                <a:cubicBezTo>
                  <a:pt x="315722" y="94899"/>
                  <a:pt x="437721" y="28629"/>
                  <a:pt x="568042" y="6126"/>
                </a:cubicBezTo>
                <a:lnTo>
                  <a:pt x="638744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2" name="Freeform: Shape 25">
            <a:extLst>
              <a:ext uri="{FF2B5EF4-FFF2-40B4-BE49-F238E27FC236}">
                <a16:creationId xmlns:a16="http://schemas.microsoft.com/office/drawing/2014/main" id="{EFDEB985-6E34-894F-A15A-F258A15A7A3C}"/>
              </a:ext>
            </a:extLst>
          </p:cNvPr>
          <p:cNvSpPr>
            <a:spLocks/>
          </p:cNvSpPr>
          <p:nvPr/>
        </p:nvSpPr>
        <p:spPr bwMode="auto">
          <a:xfrm>
            <a:off x="4303957" y="3598086"/>
            <a:ext cx="479054" cy="637202"/>
          </a:xfrm>
          <a:custGeom>
            <a:avLst/>
            <a:gdLst>
              <a:gd name="connsiteX0" fmla="*/ 0 w 638739"/>
              <a:gd name="connsiteY0" fmla="*/ 0 h 849602"/>
              <a:gd name="connsiteX1" fmla="*/ 70600 w 638739"/>
              <a:gd name="connsiteY1" fmla="*/ 6126 h 849602"/>
              <a:gd name="connsiteX2" fmla="*/ 413182 w 638739"/>
              <a:gd name="connsiteY2" fmla="*/ 198771 h 849602"/>
              <a:gd name="connsiteX3" fmla="*/ 638739 w 638739"/>
              <a:gd name="connsiteY3" fmla="*/ 198771 h 849602"/>
              <a:gd name="connsiteX4" fmla="*/ 525961 w 638739"/>
              <a:gd name="connsiteY4" fmla="*/ 394135 h 849602"/>
              <a:gd name="connsiteX5" fmla="*/ 521302 w 638739"/>
              <a:gd name="connsiteY5" fmla="*/ 787169 h 849602"/>
              <a:gd name="connsiteX6" fmla="*/ 492147 w 638739"/>
              <a:gd name="connsiteY6" fmla="*/ 849602 h 849602"/>
              <a:gd name="connsiteX7" fmla="*/ 421964 w 638739"/>
              <a:gd name="connsiteY7" fmla="*/ 785815 h 849602"/>
              <a:gd name="connsiteX8" fmla="*/ 673 w 638739"/>
              <a:gd name="connsiteY8" fmla="*/ 4410 h 849602"/>
              <a:gd name="connsiteX9" fmla="*/ 0 w 638739"/>
              <a:gd name="connsiteY9" fmla="*/ 0 h 84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739" h="849602">
                <a:moveTo>
                  <a:pt x="0" y="0"/>
                </a:moveTo>
                <a:lnTo>
                  <a:pt x="70600" y="6126"/>
                </a:lnTo>
                <a:cubicBezTo>
                  <a:pt x="200922" y="28653"/>
                  <a:pt x="322921" y="94972"/>
                  <a:pt x="413182" y="198771"/>
                </a:cubicBezTo>
                <a:lnTo>
                  <a:pt x="638739" y="198771"/>
                </a:lnTo>
                <a:lnTo>
                  <a:pt x="525961" y="394135"/>
                </a:lnTo>
                <a:cubicBezTo>
                  <a:pt x="570607" y="524151"/>
                  <a:pt x="566967" y="663003"/>
                  <a:pt x="521302" y="787169"/>
                </a:cubicBezTo>
                <a:lnTo>
                  <a:pt x="492147" y="849602"/>
                </a:lnTo>
                <a:lnTo>
                  <a:pt x="421964" y="785815"/>
                </a:lnTo>
                <a:cubicBezTo>
                  <a:pt x="212192" y="576043"/>
                  <a:pt x="62439" y="306252"/>
                  <a:pt x="673" y="44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3" name="Freeform: Shape 26">
            <a:extLst>
              <a:ext uri="{FF2B5EF4-FFF2-40B4-BE49-F238E27FC236}">
                <a16:creationId xmlns:a16="http://schemas.microsoft.com/office/drawing/2014/main" id="{0474D56F-3219-D949-A669-3CD9497A028F}"/>
              </a:ext>
            </a:extLst>
          </p:cNvPr>
          <p:cNvSpPr>
            <a:spLocks/>
          </p:cNvSpPr>
          <p:nvPr/>
        </p:nvSpPr>
        <p:spPr bwMode="auto">
          <a:xfrm>
            <a:off x="5071958" y="4127167"/>
            <a:ext cx="735389" cy="399800"/>
          </a:xfrm>
          <a:custGeom>
            <a:avLst/>
            <a:gdLst>
              <a:gd name="connsiteX0" fmla="*/ 490106 w 980518"/>
              <a:gd name="connsiteY0" fmla="*/ 0 h 533066"/>
              <a:gd name="connsiteX1" fmla="*/ 602858 w 980518"/>
              <a:gd name="connsiteY1" fmla="*/ 195231 h 533066"/>
              <a:gd name="connsiteX2" fmla="*/ 940678 w 980518"/>
              <a:gd name="connsiteY2" fmla="*/ 395580 h 533066"/>
              <a:gd name="connsiteX3" fmla="*/ 980518 w 980518"/>
              <a:gd name="connsiteY3" fmla="*/ 452580 h 533066"/>
              <a:gd name="connsiteX4" fmla="*/ 950466 w 980518"/>
              <a:gd name="connsiteY4" fmla="*/ 463579 h 533066"/>
              <a:gd name="connsiteX5" fmla="*/ 490856 w 980518"/>
              <a:gd name="connsiteY5" fmla="*/ 533066 h 533066"/>
              <a:gd name="connsiteX6" fmla="*/ 31246 w 980518"/>
              <a:gd name="connsiteY6" fmla="*/ 463579 h 533066"/>
              <a:gd name="connsiteX7" fmla="*/ 0 w 980518"/>
              <a:gd name="connsiteY7" fmla="*/ 452143 h 533066"/>
              <a:gd name="connsiteX8" fmla="*/ 39533 w 980518"/>
              <a:gd name="connsiteY8" fmla="*/ 395580 h 533066"/>
              <a:gd name="connsiteX9" fmla="*/ 377354 w 980518"/>
              <a:gd name="connsiteY9" fmla="*/ 195231 h 533066"/>
              <a:gd name="connsiteX10" fmla="*/ 490106 w 980518"/>
              <a:gd name="connsiteY10" fmla="*/ 0 h 53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0518" h="533066">
                <a:moveTo>
                  <a:pt x="490106" y="0"/>
                </a:moveTo>
                <a:lnTo>
                  <a:pt x="602858" y="195231"/>
                </a:lnTo>
                <a:cubicBezTo>
                  <a:pt x="737734" y="221527"/>
                  <a:pt x="856065" y="294011"/>
                  <a:pt x="940678" y="395580"/>
                </a:cubicBezTo>
                <a:lnTo>
                  <a:pt x="980518" y="452580"/>
                </a:lnTo>
                <a:lnTo>
                  <a:pt x="950466" y="463579"/>
                </a:lnTo>
                <a:cubicBezTo>
                  <a:pt x="805276" y="508739"/>
                  <a:pt x="650907" y="533066"/>
                  <a:pt x="490856" y="533066"/>
                </a:cubicBezTo>
                <a:cubicBezTo>
                  <a:pt x="330805" y="533066"/>
                  <a:pt x="176437" y="508739"/>
                  <a:pt x="31246" y="463579"/>
                </a:cubicBezTo>
                <a:lnTo>
                  <a:pt x="0" y="452143"/>
                </a:lnTo>
                <a:lnTo>
                  <a:pt x="39533" y="395580"/>
                </a:lnTo>
                <a:cubicBezTo>
                  <a:pt x="124146" y="294011"/>
                  <a:pt x="242478" y="221527"/>
                  <a:pt x="377354" y="195231"/>
                </a:cubicBezTo>
                <a:lnTo>
                  <a:pt x="490106" y="0"/>
                </a:lnTo>
                <a:close/>
              </a:path>
            </a:pathLst>
          </a:cu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95" name="Rectangle 76">
            <a:extLst>
              <a:ext uri="{FF2B5EF4-FFF2-40B4-BE49-F238E27FC236}">
                <a16:creationId xmlns:a16="http://schemas.microsoft.com/office/drawing/2014/main" id="{C88FE2F1-B52F-594E-952D-6A9A007D1631}"/>
              </a:ext>
            </a:extLst>
          </p:cNvPr>
          <p:cNvSpPr/>
          <p:nvPr/>
        </p:nvSpPr>
        <p:spPr>
          <a:xfrm>
            <a:off x="1288294" y="1691527"/>
            <a:ext cx="199822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b="1" dirty="0" err="1">
                <a:latin typeface="arial" panose="020B0604020202020204" pitchFamily="34" charset="0"/>
              </a:rPr>
              <a:t>Qualitat</a:t>
            </a:r>
            <a:r>
              <a:rPr lang="da-DK" b="1" dirty="0">
                <a:latin typeface="arial" panose="020B0604020202020204" pitchFamily="34" charset="0"/>
              </a:rPr>
              <a:t> de Vida</a:t>
            </a:r>
            <a:endParaRPr lang="en-US" b="1" dirty="0"/>
          </a:p>
        </p:txBody>
      </p:sp>
      <p:sp>
        <p:nvSpPr>
          <p:cNvPr id="98" name="Rectangle 79">
            <a:extLst>
              <a:ext uri="{FF2B5EF4-FFF2-40B4-BE49-F238E27FC236}">
                <a16:creationId xmlns:a16="http://schemas.microsoft.com/office/drawing/2014/main" id="{05272B02-B4D2-BB4C-931F-82580BEA0854}"/>
              </a:ext>
            </a:extLst>
          </p:cNvPr>
          <p:cNvSpPr/>
          <p:nvPr/>
        </p:nvSpPr>
        <p:spPr>
          <a:xfrm>
            <a:off x="944290" y="2799485"/>
            <a:ext cx="1958177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da-DK" b="1" dirty="0">
                <a:solidFill>
                  <a:schemeClr val="accent2"/>
                </a:solidFill>
                <a:latin typeface="arial" panose="020B0604020202020204" pitchFamily="34" charset="0"/>
              </a:rPr>
              <a:t>Salut </a:t>
            </a:r>
            <a:r>
              <a:rPr lang="da-DK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autopercebuda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1" name="Rectangle 82">
            <a:extLst>
              <a:ext uri="{FF2B5EF4-FFF2-40B4-BE49-F238E27FC236}">
                <a16:creationId xmlns:a16="http://schemas.microsoft.com/office/drawing/2014/main" id="{9D6C23AC-AEC9-224B-9B96-44FFE72C22A0}"/>
              </a:ext>
            </a:extLst>
          </p:cNvPr>
          <p:cNvSpPr/>
          <p:nvPr/>
        </p:nvSpPr>
        <p:spPr>
          <a:xfrm>
            <a:off x="1031544" y="4455607"/>
            <a:ext cx="199822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da-DK" b="1" dirty="0" err="1">
                <a:solidFill>
                  <a:schemeClr val="accent6"/>
                </a:solidFill>
                <a:latin typeface="arial" panose="020B0604020202020204" pitchFamily="34" charset="0"/>
              </a:rPr>
              <a:t>Activitat</a:t>
            </a:r>
            <a:r>
              <a:rPr lang="da-DK" b="1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da-DK" b="1" dirty="0" err="1">
                <a:solidFill>
                  <a:schemeClr val="accent6"/>
                </a:solidFill>
                <a:latin typeface="arial" panose="020B0604020202020204" pitchFamily="34" charset="0"/>
              </a:rPr>
              <a:t>física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4" name="Rectangle 85">
            <a:extLst>
              <a:ext uri="{FF2B5EF4-FFF2-40B4-BE49-F238E27FC236}">
                <a16:creationId xmlns:a16="http://schemas.microsoft.com/office/drawing/2014/main" id="{40F44556-610F-7649-952B-0345244EEDB2}"/>
              </a:ext>
            </a:extLst>
          </p:cNvPr>
          <p:cNvSpPr/>
          <p:nvPr/>
        </p:nvSpPr>
        <p:spPr>
          <a:xfrm>
            <a:off x="7524234" y="1807273"/>
            <a:ext cx="1998221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da-DK" b="1" dirty="0">
                <a:solidFill>
                  <a:schemeClr val="accent5"/>
                </a:solidFill>
                <a:latin typeface="arial" panose="020B0604020202020204" pitchFamily="34" charset="0"/>
              </a:rPr>
              <a:t>Benestar </a:t>
            </a:r>
            <a:r>
              <a:rPr lang="da-DK" b="1" dirty="0" err="1">
                <a:solidFill>
                  <a:schemeClr val="accent5"/>
                </a:solidFill>
                <a:latin typeface="arial" panose="020B0604020202020204" pitchFamily="34" charset="0"/>
              </a:rPr>
              <a:t>físic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07" name="Rectangle 88">
            <a:extLst>
              <a:ext uri="{FF2B5EF4-FFF2-40B4-BE49-F238E27FC236}">
                <a16:creationId xmlns:a16="http://schemas.microsoft.com/office/drawing/2014/main" id="{BD499618-8587-F54D-AA22-B24697DE6BD9}"/>
              </a:ext>
            </a:extLst>
          </p:cNvPr>
          <p:cNvSpPr/>
          <p:nvPr/>
        </p:nvSpPr>
        <p:spPr>
          <a:xfrm>
            <a:off x="7524234" y="3186983"/>
            <a:ext cx="2881402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da-DK" b="1" dirty="0">
                <a:solidFill>
                  <a:schemeClr val="accent1"/>
                </a:solidFill>
                <a:latin typeface="arial" panose="020B0604020202020204" pitchFamily="34" charset="0"/>
              </a:rPr>
              <a:t>Benestar </a:t>
            </a:r>
            <a:r>
              <a:rPr lang="da-DK" b="1" dirty="0" err="1">
                <a:solidFill>
                  <a:schemeClr val="accent1"/>
                </a:solidFill>
                <a:latin typeface="arial" panose="020B0604020202020204" pitchFamily="34" charset="0"/>
              </a:rPr>
              <a:t>psicològic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0" name="Rectangle 91">
            <a:extLst>
              <a:ext uri="{FF2B5EF4-FFF2-40B4-BE49-F238E27FC236}">
                <a16:creationId xmlns:a16="http://schemas.microsoft.com/office/drawing/2014/main" id="{DBBF09B5-DA2D-0B43-A0F8-57CBB8EB6FB9}"/>
              </a:ext>
            </a:extLst>
          </p:cNvPr>
          <p:cNvSpPr/>
          <p:nvPr/>
        </p:nvSpPr>
        <p:spPr>
          <a:xfrm>
            <a:off x="7908282" y="4324483"/>
            <a:ext cx="2022792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da-DK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Percepció</a:t>
            </a:r>
            <a:r>
              <a:rPr lang="da-DK" b="1" dirty="0">
                <a:solidFill>
                  <a:schemeClr val="accent4"/>
                </a:solidFill>
                <a:latin typeface="arial" panose="020B0604020202020204" pitchFamily="34" charset="0"/>
              </a:rPr>
              <a:t> de </a:t>
            </a:r>
            <a:r>
              <a:rPr lang="da-DK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l’entorn</a:t>
            </a:r>
            <a:r>
              <a:rPr lang="da-DK" b="1" dirty="0">
                <a:solidFill>
                  <a:schemeClr val="accent4"/>
                </a:solidFill>
                <a:latin typeface="arial" panose="020B0604020202020204" pitchFamily="34" charset="0"/>
              </a:rPr>
              <a:t> </a:t>
            </a:r>
            <a:r>
              <a:rPr lang="da-DK" b="1" dirty="0" err="1">
                <a:solidFill>
                  <a:schemeClr val="accent4"/>
                </a:solidFill>
                <a:latin typeface="arial" panose="020B0604020202020204" pitchFamily="34" charset="0"/>
              </a:rPr>
              <a:t>escolar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3" name="Gráfico 2" descr="Ejecutar">
            <a:extLst>
              <a:ext uri="{FF2B5EF4-FFF2-40B4-BE49-F238E27FC236}">
                <a16:creationId xmlns:a16="http://schemas.microsoft.com/office/drawing/2014/main" id="{65969401-2A97-984A-B5F2-E808603C9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210937" y="4593973"/>
            <a:ext cx="457200" cy="457200"/>
          </a:xfrm>
          <a:prstGeom prst="rect">
            <a:avLst/>
          </a:prstGeom>
        </p:spPr>
      </p:pic>
      <p:pic>
        <p:nvPicPr>
          <p:cNvPr id="124" name="Gráfico 123" descr="Ejecutar">
            <a:extLst>
              <a:ext uri="{FF2B5EF4-FFF2-40B4-BE49-F238E27FC236}">
                <a16:creationId xmlns:a16="http://schemas.microsoft.com/office/drawing/2014/main" id="{96D39C09-3E56-E442-91F8-FEEEBF5D5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55000" y="4407308"/>
            <a:ext cx="457200" cy="457200"/>
          </a:xfrm>
          <a:prstGeom prst="rect">
            <a:avLst/>
          </a:prstGeom>
        </p:spPr>
      </p:pic>
      <p:pic>
        <p:nvPicPr>
          <p:cNvPr id="10" name="Gráfico 9" descr="Corazón con pulso">
            <a:extLst>
              <a:ext uri="{FF2B5EF4-FFF2-40B4-BE49-F238E27FC236}">
                <a16:creationId xmlns:a16="http://schemas.microsoft.com/office/drawing/2014/main" id="{E3169DC3-26B6-A844-829B-0025A50C5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21841" y="3846729"/>
            <a:ext cx="501026" cy="501026"/>
          </a:xfrm>
          <a:prstGeom prst="rect">
            <a:avLst/>
          </a:prstGeom>
        </p:spPr>
      </p:pic>
      <p:pic>
        <p:nvPicPr>
          <p:cNvPr id="125" name="Gráfico 124" descr="Corazón con pulso">
            <a:extLst>
              <a:ext uri="{FF2B5EF4-FFF2-40B4-BE49-F238E27FC236}">
                <a16:creationId xmlns:a16="http://schemas.microsoft.com/office/drawing/2014/main" id="{C71ABBED-361B-F543-89F4-388CB0326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17884" y="2913050"/>
            <a:ext cx="501026" cy="501026"/>
          </a:xfrm>
          <a:prstGeom prst="rect">
            <a:avLst/>
          </a:prstGeom>
        </p:spPr>
      </p:pic>
      <p:pic>
        <p:nvPicPr>
          <p:cNvPr id="14" name="Gráfico 13" descr="Latido">
            <a:extLst>
              <a:ext uri="{FF2B5EF4-FFF2-40B4-BE49-F238E27FC236}">
                <a16:creationId xmlns:a16="http://schemas.microsoft.com/office/drawing/2014/main" id="{91A939A2-A170-DE48-8029-47A52D7D7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45663" y="1723422"/>
            <a:ext cx="433024" cy="433024"/>
          </a:xfrm>
          <a:prstGeom prst="rect">
            <a:avLst/>
          </a:prstGeom>
        </p:spPr>
      </p:pic>
      <p:pic>
        <p:nvPicPr>
          <p:cNvPr id="126" name="Gráfico 125" descr="Latido">
            <a:extLst>
              <a:ext uri="{FF2B5EF4-FFF2-40B4-BE49-F238E27FC236}">
                <a16:creationId xmlns:a16="http://schemas.microsoft.com/office/drawing/2014/main" id="{1E003E95-05C8-2840-93D4-39B8D2601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283234" y="1785973"/>
            <a:ext cx="433024" cy="433024"/>
          </a:xfrm>
          <a:prstGeom prst="rect">
            <a:avLst/>
          </a:prstGeom>
        </p:spPr>
      </p:pic>
      <p:pic>
        <p:nvPicPr>
          <p:cNvPr id="19" name="Gráfico 18" descr="Cara riendo con relleno sólido">
            <a:extLst>
              <a:ext uri="{FF2B5EF4-FFF2-40B4-BE49-F238E27FC236}">
                <a16:creationId xmlns:a16="http://schemas.microsoft.com/office/drawing/2014/main" id="{F0E9EDDA-51E8-094A-9156-6D8D1A3A7E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064461" y="2500198"/>
            <a:ext cx="423903" cy="423903"/>
          </a:xfrm>
          <a:prstGeom prst="rect">
            <a:avLst/>
          </a:prstGeom>
        </p:spPr>
      </p:pic>
      <p:pic>
        <p:nvPicPr>
          <p:cNvPr id="127" name="Gráfico 126" descr="Cara riendo con relleno sólido">
            <a:extLst>
              <a:ext uri="{FF2B5EF4-FFF2-40B4-BE49-F238E27FC236}">
                <a16:creationId xmlns:a16="http://schemas.microsoft.com/office/drawing/2014/main" id="{52D37833-9665-5C40-88CA-BCEBF98820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357376" y="1676656"/>
            <a:ext cx="423903" cy="423903"/>
          </a:xfrm>
          <a:prstGeom prst="rect">
            <a:avLst/>
          </a:prstGeom>
        </p:spPr>
      </p:pic>
      <p:pic>
        <p:nvPicPr>
          <p:cNvPr id="129" name="Gráfico 128" descr="Cabeza con engranajes">
            <a:extLst>
              <a:ext uri="{FF2B5EF4-FFF2-40B4-BE49-F238E27FC236}">
                <a16:creationId xmlns:a16="http://schemas.microsoft.com/office/drawing/2014/main" id="{FD2E034D-D4C3-E249-B9A8-A9AA8CC6F63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439015" y="2428819"/>
            <a:ext cx="457200" cy="457200"/>
          </a:xfrm>
          <a:prstGeom prst="rect">
            <a:avLst/>
          </a:prstGeom>
        </p:spPr>
      </p:pic>
      <p:pic>
        <p:nvPicPr>
          <p:cNvPr id="130" name="Gráfico 129" descr="Cabeza con engranajes">
            <a:extLst>
              <a:ext uri="{FF2B5EF4-FFF2-40B4-BE49-F238E27FC236}">
                <a16:creationId xmlns:a16="http://schemas.microsoft.com/office/drawing/2014/main" id="{D39C2041-DBFA-5B4E-B482-16167B688D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524234" y="3137309"/>
            <a:ext cx="457200" cy="457200"/>
          </a:xfrm>
          <a:prstGeom prst="rect">
            <a:avLst/>
          </a:prstGeom>
        </p:spPr>
      </p:pic>
      <p:pic>
        <p:nvPicPr>
          <p:cNvPr id="132" name="Gráfico 131" descr="Centro educativo">
            <a:extLst>
              <a:ext uri="{FF2B5EF4-FFF2-40B4-BE49-F238E27FC236}">
                <a16:creationId xmlns:a16="http://schemas.microsoft.com/office/drawing/2014/main" id="{66DB8491-01EB-A145-AF95-A36FA85A2E8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436661" y="3758159"/>
            <a:ext cx="530007" cy="530007"/>
          </a:xfrm>
          <a:prstGeom prst="rect">
            <a:avLst/>
          </a:prstGeom>
        </p:spPr>
      </p:pic>
      <p:pic>
        <p:nvPicPr>
          <p:cNvPr id="133" name="Gráfico 132" descr="Centro educativo">
            <a:extLst>
              <a:ext uri="{FF2B5EF4-FFF2-40B4-BE49-F238E27FC236}">
                <a16:creationId xmlns:a16="http://schemas.microsoft.com/office/drawing/2014/main" id="{4D567AC6-7A2A-B449-B4BE-EDF947FEB7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7451427" y="4343184"/>
            <a:ext cx="530007" cy="530007"/>
          </a:xfrm>
          <a:prstGeom prst="rect">
            <a:avLst/>
          </a:prstGeom>
        </p:spPr>
      </p:pic>
      <p:pic>
        <p:nvPicPr>
          <p:cNvPr id="38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8592771" y="5873262"/>
            <a:ext cx="2054193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40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24DF76-9D3C-7441-B3E3-841413B935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B8FBD06-3D39-9A45-B95D-1BCD66CB7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062"/>
            <a:ext cx="10799763" cy="54606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BB6ECE-1EEC-1B48-8361-BD1462B6D7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5131012"/>
            <a:ext cx="10799763" cy="159046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2220FFE-703C-D747-983E-2B6DC2CDE5F7}"/>
              </a:ext>
            </a:extLst>
          </p:cNvPr>
          <p:cNvSpPr/>
          <p:nvPr/>
        </p:nvSpPr>
        <p:spPr>
          <a:xfrm>
            <a:off x="-1" y="5402179"/>
            <a:ext cx="10799763" cy="113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5AB191-B7C8-CF4A-B31B-BE52A2BD1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061" y="5567091"/>
            <a:ext cx="2705100" cy="965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4CC63C-0215-4349-8FF7-5D347F65818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33354" y="5581194"/>
            <a:ext cx="1797326" cy="889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251EE74-C2A7-7E47-AF72-6714B9D7067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6445" y="5364506"/>
            <a:ext cx="1319263" cy="1193800"/>
          </a:xfrm>
          <a:prstGeom prst="rect">
            <a:avLst/>
          </a:prstGeom>
        </p:spPr>
      </p:pic>
      <p:pic>
        <p:nvPicPr>
          <p:cNvPr id="11" name="Google Shape;75;p1">
            <a:extLst>
              <a:ext uri="{FF2B5EF4-FFF2-40B4-BE49-F238E27FC236}">
                <a16:creationId xmlns:a16="http://schemas.microsoft.com/office/drawing/2014/main" id="{80BFCC00-3D3A-D440-93C4-924B6036C10B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8274" y="5690214"/>
            <a:ext cx="2054193" cy="750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696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2039</TotalTime>
  <Words>441</Words>
  <Application>Microsoft Office PowerPoint</Application>
  <PresentationFormat>Personalizado</PresentationFormat>
  <Paragraphs>64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Arial</vt:lpstr>
      <vt:lpstr>Calibri</vt:lpstr>
      <vt:lpstr>Hind</vt:lpstr>
      <vt:lpstr>Wingdings</vt:lpstr>
      <vt:lpstr>Tema de Office</vt:lpstr>
      <vt:lpstr>2_Tema de Office</vt:lpstr>
      <vt:lpstr>3_Tema de Office</vt:lpstr>
      <vt:lpstr>1_Tema de Office</vt:lpstr>
      <vt:lpstr>AVALUACIÓ DEL PROJECTE REFUGIS CLIMÀTICS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Sonia Martinez</dc:creator>
  <cp:lastModifiedBy>Xavier Continente García</cp:lastModifiedBy>
  <cp:revision>80</cp:revision>
  <cp:lastPrinted>2019-06-18T10:21:39Z</cp:lastPrinted>
  <dcterms:created xsi:type="dcterms:W3CDTF">2019-06-17T09:49:49Z</dcterms:created>
  <dcterms:modified xsi:type="dcterms:W3CDTF">2021-06-01T08:24:19Z</dcterms:modified>
</cp:coreProperties>
</file>