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handoutMasterIdLst>
    <p:handoutMasterId r:id="rId19"/>
  </p:handoutMasterIdLst>
  <p:sldIdLst>
    <p:sldId id="256" r:id="rId2"/>
    <p:sldId id="257" r:id="rId3"/>
    <p:sldId id="274" r:id="rId4"/>
    <p:sldId id="272" r:id="rId5"/>
    <p:sldId id="275" r:id="rId6"/>
    <p:sldId id="277" r:id="rId7"/>
    <p:sldId id="281" r:id="rId8"/>
    <p:sldId id="282" r:id="rId9"/>
    <p:sldId id="284" r:id="rId10"/>
    <p:sldId id="280" r:id="rId11"/>
    <p:sldId id="276" r:id="rId12"/>
    <p:sldId id="279" r:id="rId13"/>
    <p:sldId id="278" r:id="rId14"/>
    <p:sldId id="259" r:id="rId15"/>
    <p:sldId id="268" r:id="rId16"/>
    <p:sldId id="269" r:id="rId17"/>
    <p:sldId id="271" r:id="rId18"/>
  </p:sldIdLst>
  <p:sldSz cx="9144000" cy="6858000" type="screen4x3"/>
  <p:notesSz cx="666273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2" autoAdjust="0"/>
  </p:normalViewPr>
  <p:slideViewPr>
    <p:cSldViewPr>
      <p:cViewPr>
        <p:scale>
          <a:sx n="77" d="100"/>
          <a:sy n="77" d="100"/>
        </p:scale>
        <p:origin x="-116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B3A24-32CE-485D-ADA1-EECB634441C8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835BE-90A6-46A5-9E8A-5C6CFE3CD73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548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22" name="Subtíto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a-ES" smtClean="0"/>
              <a:t>Feu clic aquí per editar l'estil de subtítols del patró.</a:t>
            </a:r>
            <a:endParaRPr kumimoji="0"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6EB66-889C-43E4-8317-A580688FC821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20" name="Contenidor de peu de pà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Conteni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4279D-D4F7-4EC9-B005-A042A532E39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6EB66-889C-43E4-8317-A580688FC821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4279D-D4F7-4EC9-B005-A042A532E39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6EB66-889C-43E4-8317-A580688FC821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4279D-D4F7-4EC9-B005-A042A532E39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6EB66-889C-43E4-8317-A580688FC821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4279D-D4F7-4EC9-B005-A042A532E39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6EB66-889C-43E4-8317-A580688FC821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4279D-D4F7-4EC9-B005-A042A532E39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6EB66-889C-43E4-8317-A580688FC821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4279D-D4F7-4EC9-B005-A042A532E39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6EB66-889C-43E4-8317-A580688FC821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4279D-D4F7-4EC9-B005-A042A532E39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6EB66-889C-43E4-8317-A580688FC821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4279D-D4F7-4EC9-B005-A042A532E39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6EB66-889C-43E4-8317-A580688FC821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4279D-D4F7-4EC9-B005-A042A532E39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6EB66-889C-43E4-8317-A580688FC821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4279D-D4F7-4EC9-B005-A042A532E39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6EB66-889C-43E4-8317-A580688FC821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4279D-D4F7-4EC9-B005-A042A532E39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a-ES" smtClean="0"/>
              <a:t>Feu clic a la icona per afegir una imatge</a:t>
            </a:r>
            <a:endParaRPr kumimoji="0" lang="en-US" dirty="0"/>
          </a:p>
        </p:txBody>
      </p:sp>
      <p:sp>
        <p:nvSpPr>
          <p:cNvPr id="9" name="Diagrama de flux: procé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agrama de flux: procé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ontenidor de títo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9" name="Contenidor de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  <a:p>
            <a:pPr lvl="1" eaLnBrk="1" latinLnBrk="0" hangingPunct="1"/>
            <a:r>
              <a:rPr kumimoji="0" lang="ca-ES" smtClean="0"/>
              <a:t>Segon nivell</a:t>
            </a:r>
          </a:p>
          <a:p>
            <a:pPr lvl="2" eaLnBrk="1" latinLnBrk="0" hangingPunct="1"/>
            <a:r>
              <a:rPr kumimoji="0" lang="ca-ES" smtClean="0"/>
              <a:t>Tercer nivell</a:t>
            </a:r>
          </a:p>
          <a:p>
            <a:pPr lvl="3" eaLnBrk="1" latinLnBrk="0" hangingPunct="1"/>
            <a:r>
              <a:rPr kumimoji="0" lang="ca-ES" smtClean="0"/>
              <a:t>Quart nivell</a:t>
            </a:r>
          </a:p>
          <a:p>
            <a:pPr lvl="4" eaLnBrk="1" latinLnBrk="0" hangingPunct="1"/>
            <a:r>
              <a:rPr kumimoji="0" lang="ca-ES" smtClean="0"/>
              <a:t>Cinquè nivell</a:t>
            </a:r>
            <a:endParaRPr kumimoji="0" lang="en-US"/>
          </a:p>
        </p:txBody>
      </p:sp>
      <p:sp>
        <p:nvSpPr>
          <p:cNvPr id="24" name="Contenidor de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346EB66-889C-43E4-8317-A580688FC821}" type="datetimeFigureOut">
              <a:rPr lang="es-ES" smtClean="0"/>
              <a:pPr/>
              <a:t>07/09/2020</a:t>
            </a:fld>
            <a:endParaRPr lang="es-ES"/>
          </a:p>
        </p:txBody>
      </p:sp>
      <p:sp>
        <p:nvSpPr>
          <p:cNvPr id="10" name="Contenidor de peu de pà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Contenidor de número de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9E4279D-D4F7-4EC9-B005-A042A532E39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olaquermany.cat/" TargetMode="External"/><Relationship Id="rId2" Type="http://schemas.openxmlformats.org/officeDocument/2006/relationships/hyperlink" Target="mailto:secretaria@escolaquermany.c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5984" y="2714620"/>
            <a:ext cx="7406640" cy="1472184"/>
          </a:xfrm>
        </p:spPr>
        <p:txBody>
          <a:bodyPr>
            <a:noAutofit/>
          </a:bodyPr>
          <a:lstStyle/>
          <a:p>
            <a:r>
              <a:rPr lang="es-ES_tradnl" sz="8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</a:t>
            </a:r>
            <a:r>
              <a:rPr lang="es-ES_tradnl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8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QUERMANY</a:t>
            </a:r>
            <a:endParaRPr lang="es-ES" sz="8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57818" y="4214818"/>
            <a:ext cx="3429024" cy="642942"/>
          </a:xfrm>
        </p:spPr>
        <p:txBody>
          <a:bodyPr>
            <a:normAutofit/>
          </a:bodyPr>
          <a:lstStyle/>
          <a:p>
            <a:r>
              <a:rPr lang="ca-ES" sz="3600" dirty="0" smtClean="0"/>
              <a:t>Curs: 2020-2021</a:t>
            </a:r>
            <a:endParaRPr lang="ca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024744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 err="1" smtClean="0">
                <a:solidFill>
                  <a:srgbClr val="FFC000"/>
                </a:solidFill>
              </a:rPr>
              <a:t>Atenció</a:t>
            </a:r>
            <a:r>
              <a:rPr lang="es-ES" b="1" u="sng" dirty="0" smtClean="0">
                <a:solidFill>
                  <a:srgbClr val="FFC000"/>
                </a:solidFill>
              </a:rPr>
              <a:t> a la </a:t>
            </a:r>
            <a:r>
              <a:rPr lang="es-ES" b="1" u="sng" dirty="0" err="1" smtClean="0">
                <a:solidFill>
                  <a:srgbClr val="FFC000"/>
                </a:solidFill>
              </a:rPr>
              <a:t>diversitat</a:t>
            </a:r>
            <a:endParaRPr lang="es-ES" b="1" u="sng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5852" y="1357298"/>
            <a:ext cx="8496944" cy="3817896"/>
          </a:xfrm>
        </p:spPr>
        <p:txBody>
          <a:bodyPr>
            <a:normAutofit/>
          </a:bodyPr>
          <a:lstStyle/>
          <a:p>
            <a:pPr algn="just"/>
            <a:r>
              <a:rPr lang="ca-ES" sz="1800" dirty="0">
                <a:cs typeface="Arial" pitchFamily="34" charset="0"/>
                <a:sym typeface="Wingdings" pitchFamily="2" charset="2"/>
              </a:rPr>
              <a:t>Les activitats s’adeqüen perquè l’alumnat pugui continuar aprenent</a:t>
            </a:r>
          </a:p>
          <a:p>
            <a:pPr algn="just"/>
            <a:r>
              <a:rPr lang="ca-ES" sz="1800" dirty="0">
                <a:cs typeface="Arial" pitchFamily="34" charset="0"/>
                <a:sym typeface="Wingdings" pitchFamily="2" charset="2"/>
              </a:rPr>
              <a:t>Quan aquesta adequació és insuficient, es realitzen els plans individualitzats (PI)</a:t>
            </a:r>
          </a:p>
          <a:p>
            <a:pPr marL="0" indent="0" algn="just">
              <a:buNone/>
            </a:pPr>
            <a:endParaRPr lang="ca-ES" sz="1800" dirty="0" smtClean="0">
              <a:cs typeface="Arial" pitchFamily="34" charset="0"/>
              <a:sym typeface="Wingdings" pitchFamily="2" charset="2"/>
            </a:endParaRPr>
          </a:p>
          <a:p>
            <a:pPr marL="0" indent="0" algn="just">
              <a:buNone/>
            </a:pPr>
            <a:r>
              <a:rPr lang="ca-ES" sz="1800" u="sng" dirty="0" smtClean="0">
                <a:cs typeface="Arial" pitchFamily="34" charset="0"/>
                <a:sym typeface="Wingdings" pitchFamily="2" charset="2"/>
              </a:rPr>
              <a:t>DESDOBLAMENTS I SUPORTS</a:t>
            </a:r>
            <a:r>
              <a:rPr lang="ca-ES" sz="1800" dirty="0" smtClean="0">
                <a:cs typeface="Arial" pitchFamily="34" charset="0"/>
                <a:sym typeface="Wingdings" pitchFamily="2" charset="2"/>
              </a:rPr>
              <a:t>:</a:t>
            </a:r>
          </a:p>
          <a:p>
            <a:pPr algn="just"/>
            <a:r>
              <a:rPr lang="ca-ES" sz="1800" dirty="0" smtClean="0">
                <a:cs typeface="Arial" pitchFamily="34" charset="0"/>
                <a:sym typeface="Wingdings" pitchFamily="2" charset="2"/>
              </a:rPr>
              <a:t>Es realitzen diversos tipus de desdoblaments</a:t>
            </a:r>
          </a:p>
          <a:p>
            <a:pPr algn="just"/>
            <a:r>
              <a:rPr lang="ca-ES" sz="1800" dirty="0" smtClean="0">
                <a:cs typeface="Arial" pitchFamily="34" charset="0"/>
                <a:sym typeface="Wingdings" pitchFamily="2" charset="2"/>
              </a:rPr>
              <a:t>Suport dins l’aula</a:t>
            </a:r>
          </a:p>
          <a:p>
            <a:pPr algn="just"/>
            <a:r>
              <a:rPr lang="ca-ES" sz="1800" dirty="0" smtClean="0">
                <a:cs typeface="Arial" pitchFamily="34" charset="0"/>
                <a:sym typeface="Wingdings" pitchFamily="2" charset="2"/>
              </a:rPr>
              <a:t>Treball en petit grup</a:t>
            </a:r>
          </a:p>
          <a:p>
            <a:pPr algn="just"/>
            <a:r>
              <a:rPr lang="ca-ES" sz="1800" dirty="0" smtClean="0">
                <a:cs typeface="Arial" pitchFamily="34" charset="0"/>
                <a:sym typeface="Wingdings" pitchFamily="2" charset="2"/>
              </a:rPr>
              <a:t>Treball individualitzat</a:t>
            </a:r>
          </a:p>
          <a:p>
            <a:pPr algn="just"/>
            <a:r>
              <a:rPr lang="ca-ES" sz="1800" dirty="0" smtClean="0">
                <a:cs typeface="Arial" pitchFamily="34" charset="0"/>
                <a:sym typeface="Wingdings" pitchFamily="2" charset="2"/>
              </a:rPr>
              <a:t>Serveis de l’EAP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24" y="3286124"/>
            <a:ext cx="4038576" cy="309337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3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a-ES" b="1" u="sng" dirty="0" smtClean="0">
                <a:solidFill>
                  <a:srgbClr val="FFC000"/>
                </a:solidFill>
              </a:rPr>
              <a:t>Escola i entorn (pendents de la situació </a:t>
            </a:r>
            <a:r>
              <a:rPr lang="ca-ES" b="1" u="sng" dirty="0" err="1" smtClean="0">
                <a:solidFill>
                  <a:srgbClr val="FFC000"/>
                </a:solidFill>
              </a:rPr>
              <a:t>epidemilògica</a:t>
            </a:r>
            <a:r>
              <a:rPr lang="ca-ES" b="1" u="sng" dirty="0" smtClean="0">
                <a:solidFill>
                  <a:srgbClr val="FFC000"/>
                </a:solidFill>
              </a:rPr>
              <a:t>)</a:t>
            </a:r>
            <a:endParaRPr lang="ca-ES" b="1" u="sng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3000372"/>
            <a:ext cx="8001056" cy="407199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a-ES" dirty="0" smtClean="0">
                <a:latin typeface="+mj-lt"/>
                <a:cs typeface="Arial" pitchFamily="34" charset="0"/>
              </a:rPr>
              <a:t>Activitats de natació durant el tercer trimestre (1r i 2n).</a:t>
            </a:r>
          </a:p>
          <a:p>
            <a:pPr>
              <a:buFont typeface="Wingdings" pitchFamily="2" charset="2"/>
              <a:buChar char="Ø"/>
            </a:pPr>
            <a:r>
              <a:rPr lang="ca-ES" dirty="0" smtClean="0">
                <a:latin typeface="+mj-lt"/>
                <a:cs typeface="Arial" pitchFamily="34" charset="0"/>
              </a:rPr>
              <a:t>Activitat de Vela durant el tercer trimestre (5è)</a:t>
            </a:r>
          </a:p>
          <a:p>
            <a:pPr>
              <a:buFont typeface="Wingdings" pitchFamily="2" charset="2"/>
              <a:buChar char="Ø"/>
            </a:pPr>
            <a:r>
              <a:rPr lang="ca-ES" dirty="0" smtClean="0">
                <a:latin typeface="+mj-lt"/>
                <a:cs typeface="Arial" pitchFamily="34" charset="0"/>
              </a:rPr>
              <a:t>Educació vial (EI-5, 3r, 5è i 6è).</a:t>
            </a:r>
          </a:p>
          <a:p>
            <a:pPr>
              <a:buFont typeface="Wingdings" pitchFamily="2" charset="2"/>
              <a:buChar char="Ø"/>
            </a:pPr>
            <a:r>
              <a:rPr lang="ca-ES" dirty="0" smtClean="0">
                <a:latin typeface="+mj-lt"/>
                <a:cs typeface="Arial" pitchFamily="34" charset="0"/>
              </a:rPr>
              <a:t>Descoberta de l’entorn (3r).</a:t>
            </a:r>
          </a:p>
          <a:p>
            <a:pPr>
              <a:buFont typeface="Wingdings" pitchFamily="2" charset="2"/>
              <a:buChar char="Ø"/>
            </a:pPr>
            <a:r>
              <a:rPr lang="ca-ES" dirty="0" err="1" smtClean="0">
                <a:latin typeface="+mj-lt"/>
                <a:cs typeface="Arial" pitchFamily="34" charset="0"/>
              </a:rPr>
              <a:t>Cantània</a:t>
            </a:r>
            <a:r>
              <a:rPr lang="ca-ES" dirty="0" smtClean="0">
                <a:latin typeface="+mj-lt"/>
                <a:cs typeface="Arial" pitchFamily="34" charset="0"/>
              </a:rPr>
              <a:t> (6è)</a:t>
            </a:r>
          </a:p>
          <a:p>
            <a:pPr>
              <a:buFont typeface="Wingdings" pitchFamily="2" charset="2"/>
              <a:buChar char="Ø"/>
            </a:pPr>
            <a:r>
              <a:rPr lang="ca-ES" dirty="0" smtClean="0">
                <a:latin typeface="+mj-lt"/>
                <a:cs typeface="Arial" pitchFamily="34" charset="0"/>
              </a:rPr>
              <a:t>Projecte parc Natural del Montgrí (2n, 4t i 6è)</a:t>
            </a:r>
          </a:p>
          <a:p>
            <a:pPr>
              <a:buFont typeface="Wingdings" pitchFamily="2" charset="2"/>
              <a:buChar char="Ø"/>
            </a:pPr>
            <a:r>
              <a:rPr lang="ca-ES" dirty="0" smtClean="0">
                <a:latin typeface="+mj-lt"/>
                <a:cs typeface="Arial" pitchFamily="34" charset="0"/>
              </a:rPr>
              <a:t>Curs de sardanes (4t i 5è).</a:t>
            </a:r>
          </a:p>
          <a:p>
            <a:pPr>
              <a:buFont typeface="Wingdings" pitchFamily="2" charset="2"/>
              <a:buChar char="Ø"/>
            </a:pPr>
            <a:r>
              <a:rPr lang="ca-ES" dirty="0" smtClean="0">
                <a:latin typeface="+mj-lt"/>
                <a:cs typeface="Arial" pitchFamily="34" charset="0"/>
              </a:rPr>
              <a:t>Sortides al poble (tots els cursos)</a:t>
            </a:r>
          </a:p>
          <a:p>
            <a:pPr>
              <a:buFont typeface="Wingdings" pitchFamily="2" charset="2"/>
              <a:buChar char="Ø"/>
            </a:pPr>
            <a:r>
              <a:rPr lang="ca-ES" dirty="0" smtClean="0">
                <a:latin typeface="+mj-lt"/>
                <a:cs typeface="Arial" pitchFamily="34" charset="0"/>
              </a:rPr>
              <a:t>Projecte interdisciplinari (tots els cursos)</a:t>
            </a:r>
          </a:p>
          <a:p>
            <a:pPr>
              <a:buFont typeface="Wingdings" pitchFamily="2" charset="2"/>
              <a:buChar char="Ø"/>
            </a:pPr>
            <a:r>
              <a:rPr lang="ca-ES" dirty="0" smtClean="0">
                <a:latin typeface="+mj-lt"/>
                <a:cs typeface="Arial" pitchFamily="34" charset="0"/>
              </a:rPr>
              <a:t>Tallers, sortides i colònies</a:t>
            </a:r>
          </a:p>
          <a:p>
            <a:pPr>
              <a:buFont typeface="Wingdings" pitchFamily="2" charset="2"/>
              <a:buChar char="Ø"/>
            </a:pPr>
            <a:r>
              <a:rPr lang="ca-ES" dirty="0" smtClean="0">
                <a:latin typeface="+mj-lt"/>
                <a:cs typeface="Arial" pitchFamily="34" charset="0"/>
              </a:rPr>
              <a:t>Xerrades: mossos d’esquadra, agents rurals, </a:t>
            </a:r>
            <a:r>
              <a:rPr lang="ca-ES" dirty="0" err="1">
                <a:latin typeface="+mj-lt"/>
                <a:cs typeface="Arial" pitchFamily="34" charset="0"/>
              </a:rPr>
              <a:t>D</a:t>
            </a:r>
            <a:r>
              <a:rPr lang="ca-ES" dirty="0" err="1" smtClean="0">
                <a:latin typeface="+mj-lt"/>
                <a:cs typeface="Arial" pitchFamily="34" charset="0"/>
              </a:rPr>
              <a:t>ipsalut</a:t>
            </a:r>
            <a:r>
              <a:rPr lang="ca-ES" dirty="0" smtClean="0">
                <a:latin typeface="+mj-lt"/>
                <a:cs typeface="Arial" pitchFamily="34" charset="0"/>
              </a:rPr>
              <a:t>, mosquit tigre …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86" y="1000108"/>
            <a:ext cx="6858048" cy="178595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024744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 err="1" smtClean="0">
                <a:solidFill>
                  <a:srgbClr val="FFC000"/>
                </a:solidFill>
              </a:rPr>
              <a:t>Criteris</a:t>
            </a:r>
            <a:r>
              <a:rPr lang="es-ES" b="1" u="sng" dirty="0" smtClean="0">
                <a:solidFill>
                  <a:srgbClr val="FFC000"/>
                </a:solidFill>
              </a:rPr>
              <a:t> </a:t>
            </a:r>
            <a:r>
              <a:rPr lang="es-ES" b="1" u="sng" dirty="0" err="1" smtClean="0">
                <a:solidFill>
                  <a:srgbClr val="FFC000"/>
                </a:solidFill>
              </a:rPr>
              <a:t>d’avaluació</a:t>
            </a:r>
            <a:endParaRPr lang="es-ES" b="1" u="sng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1285860"/>
            <a:ext cx="7749504" cy="3509012"/>
          </a:xfrm>
        </p:spPr>
        <p:txBody>
          <a:bodyPr>
            <a:normAutofit/>
          </a:bodyPr>
          <a:lstStyle/>
          <a:p>
            <a:pPr algn="just"/>
            <a:r>
              <a:rPr lang="ca-ES" sz="2800" dirty="0" smtClean="0">
                <a:latin typeface="+mj-lt"/>
                <a:cs typeface="Arial" pitchFamily="34" charset="0"/>
                <a:sym typeface="Wingdings" pitchFamily="2" charset="2"/>
              </a:rPr>
              <a:t>L’avaluació és un procés que forma part de l’aprenentatge.</a:t>
            </a:r>
          </a:p>
          <a:p>
            <a:pPr algn="just"/>
            <a:r>
              <a:rPr lang="ca-ES" sz="2800" dirty="0" smtClean="0">
                <a:latin typeface="+mj-lt"/>
                <a:cs typeface="Arial" pitchFamily="34" charset="0"/>
                <a:sym typeface="Wingdings" pitchFamily="2" charset="2"/>
              </a:rPr>
              <a:t>L’alumne sap on es troba i on li cal arribar. S’autoregula.</a:t>
            </a:r>
          </a:p>
          <a:p>
            <a:pPr algn="just"/>
            <a:r>
              <a:rPr lang="ca-ES" sz="2800" dirty="0" smtClean="0">
                <a:latin typeface="+mj-lt"/>
                <a:cs typeface="Arial" pitchFamily="34" charset="0"/>
                <a:sym typeface="Wingdings" pitchFamily="2" charset="2"/>
              </a:rPr>
              <a:t>S’utilitzen rúbriques d’avaluació</a:t>
            </a:r>
          </a:p>
          <a:p>
            <a:pPr algn="just"/>
            <a:r>
              <a:rPr lang="ca-ES" sz="2800" dirty="0" smtClean="0">
                <a:latin typeface="+mj-lt"/>
                <a:cs typeface="Arial" pitchFamily="34" charset="0"/>
                <a:sym typeface="Wingdings" pitchFamily="2" charset="2"/>
              </a:rPr>
              <a:t>S’avaluen les competències a través de les dimensions de cada àrea.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51121"/>
            <a:ext cx="2729855" cy="309211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9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3042" y="357166"/>
            <a:ext cx="7024744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 smtClean="0">
                <a:solidFill>
                  <a:srgbClr val="FFC000"/>
                </a:solidFill>
                <a:latin typeface="+mn-lt"/>
              </a:rPr>
              <a:t>Informes </a:t>
            </a:r>
            <a:r>
              <a:rPr lang="es-ES" b="1" u="sng" dirty="0" err="1" smtClean="0">
                <a:solidFill>
                  <a:srgbClr val="FFC000"/>
                </a:solidFill>
                <a:latin typeface="+mn-lt"/>
              </a:rPr>
              <a:t>d’Avaluacions</a:t>
            </a:r>
            <a:endParaRPr lang="es-ES" b="1" u="sng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2714620"/>
            <a:ext cx="7929618" cy="3429024"/>
          </a:xfrm>
        </p:spPr>
        <p:txBody>
          <a:bodyPr>
            <a:normAutofit/>
          </a:bodyPr>
          <a:lstStyle/>
          <a:p>
            <a:pPr algn="just"/>
            <a:r>
              <a:rPr lang="ca-ES" sz="2400" u="sng" dirty="0" smtClean="0">
                <a:latin typeface="+mj-lt"/>
                <a:cs typeface="Arial" pitchFamily="34" charset="0"/>
              </a:rPr>
              <a:t>Ed Infantil </a:t>
            </a:r>
            <a:r>
              <a:rPr lang="ca-ES" sz="2400" dirty="0" smtClean="0">
                <a:latin typeface="+mj-lt"/>
                <a:cs typeface="Arial" pitchFamily="34" charset="0"/>
                <a:sym typeface="Wingdings" pitchFamily="2" charset="2"/>
              </a:rPr>
              <a:t> Hi ha dos informes, un al gener-febrer (a  EI-3 al desembre) i un al juny.</a:t>
            </a:r>
          </a:p>
          <a:p>
            <a:pPr algn="just"/>
            <a:endParaRPr lang="ca-ES" sz="2400" dirty="0" smtClean="0">
              <a:latin typeface="+mj-lt"/>
              <a:cs typeface="Arial" pitchFamily="34" charset="0"/>
              <a:sym typeface="Wingdings" pitchFamily="2" charset="2"/>
            </a:endParaRPr>
          </a:p>
          <a:p>
            <a:pPr algn="just"/>
            <a:r>
              <a:rPr lang="ca-ES" sz="2400" u="sng" dirty="0" smtClean="0">
                <a:latin typeface="+mj-lt"/>
                <a:cs typeface="Arial" pitchFamily="34" charset="0"/>
                <a:sym typeface="Wingdings" pitchFamily="2" charset="2"/>
              </a:rPr>
              <a:t>Educació primària</a:t>
            </a:r>
            <a:r>
              <a:rPr lang="ca-ES" sz="2400" dirty="0" smtClean="0">
                <a:latin typeface="+mj-lt"/>
                <a:cs typeface="Arial" pitchFamily="34" charset="0"/>
                <a:sym typeface="Wingdings" pitchFamily="2" charset="2"/>
              </a:rPr>
              <a:t> Hi ha 3 informes coincidint amb els tres trimestres.  </a:t>
            </a:r>
            <a:endParaRPr lang="ca-ES" sz="2400" dirty="0">
              <a:latin typeface="+mj-lt"/>
              <a:cs typeface="Arial" pitchFamily="34" charset="0"/>
              <a:sym typeface="Wingdings" pitchFamily="2" charset="2"/>
            </a:endParaRPr>
          </a:p>
          <a:p>
            <a:pPr algn="just"/>
            <a:endParaRPr lang="ca-ES" sz="2400" dirty="0" smtClean="0">
              <a:latin typeface="+mj-lt"/>
              <a:cs typeface="Arial" pitchFamily="34" charset="0"/>
              <a:sym typeface="Wingdings" pitchFamily="2" charset="2"/>
            </a:endParaRPr>
          </a:p>
          <a:p>
            <a:pPr marL="0" indent="0" algn="just">
              <a:buNone/>
            </a:pPr>
            <a:r>
              <a:rPr lang="ca-ES" sz="2400" i="1" dirty="0" smtClean="0">
                <a:latin typeface="+mj-lt"/>
                <a:cs typeface="Arial" pitchFamily="34" charset="0"/>
                <a:sym typeface="Wingdings" pitchFamily="2" charset="2"/>
              </a:rPr>
              <a:t>Es lliuren als/a les alumnes i es farà com a mínim una entrevista amb cada família.</a:t>
            </a:r>
          </a:p>
        </p:txBody>
      </p:sp>
      <p:pic>
        <p:nvPicPr>
          <p:cNvPr id="10242" name="Picture 2" descr="Resultat d'imatges de informes avaluac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6" y="785794"/>
            <a:ext cx="2581274" cy="20193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u="sng" dirty="0" smtClean="0">
                <a:solidFill>
                  <a:srgbClr val="FFC000"/>
                </a:solidFill>
              </a:rPr>
              <a:t>Serveis</a:t>
            </a:r>
            <a:endParaRPr lang="ca-ES" b="1" u="sng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5852" y="1428736"/>
            <a:ext cx="7408333" cy="392909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a-ES" u="sng" dirty="0" smtClean="0">
                <a:latin typeface="+mj-lt"/>
                <a:cs typeface="Arial" pitchFamily="34" charset="0"/>
              </a:rPr>
              <a:t>ACOLLIDA MATINAL</a:t>
            </a:r>
            <a:r>
              <a:rPr lang="ca-ES" dirty="0" smtClean="0">
                <a:latin typeface="+mj-lt"/>
                <a:cs typeface="Arial" pitchFamily="34" charset="0"/>
              </a:rPr>
              <a:t> (Ajuntament de Pals)</a:t>
            </a:r>
          </a:p>
          <a:p>
            <a:pPr marL="0" indent="0" algn="just">
              <a:buNone/>
            </a:pPr>
            <a:endParaRPr lang="ca-ES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ca-ES" u="sng" dirty="0" smtClean="0">
                <a:latin typeface="+mj-lt"/>
                <a:cs typeface="Arial" pitchFamily="34" charset="0"/>
              </a:rPr>
              <a:t>ACTIVITATS EXTRAESCOLARS </a:t>
            </a:r>
            <a:r>
              <a:rPr lang="ca-ES" dirty="0" smtClean="0">
                <a:latin typeface="+mj-lt"/>
                <a:cs typeface="Arial" pitchFamily="34" charset="0"/>
              </a:rPr>
              <a:t>(AMPA)</a:t>
            </a:r>
          </a:p>
          <a:p>
            <a:pPr marL="0" indent="0" algn="just">
              <a:buNone/>
            </a:pPr>
            <a:endParaRPr lang="ca-ES" u="sng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ca-ES" u="sng" dirty="0" smtClean="0">
                <a:latin typeface="+mj-lt"/>
                <a:cs typeface="Arial" pitchFamily="34" charset="0"/>
              </a:rPr>
              <a:t>MENJADOR ESCOLAR </a:t>
            </a:r>
            <a:r>
              <a:rPr lang="ca-ES" dirty="0" smtClean="0">
                <a:latin typeface="+mj-lt"/>
                <a:cs typeface="Arial" pitchFamily="34" charset="0"/>
              </a:rPr>
              <a:t>(Consell Comarcal)</a:t>
            </a:r>
          </a:p>
          <a:p>
            <a:pPr algn="just">
              <a:buFont typeface="Wingdings" pitchFamily="2" charset="2"/>
              <a:buChar char="q"/>
            </a:pPr>
            <a:r>
              <a:rPr lang="ca-ES" dirty="0" smtClean="0">
                <a:latin typeface="+mj-lt"/>
                <a:cs typeface="Arial" pitchFamily="34" charset="0"/>
              </a:rPr>
              <a:t>Comença el 14 de setembre, excepte els/les alumnes d’EI-3 que comencen el 22 de setembre</a:t>
            </a:r>
          </a:p>
          <a:p>
            <a:pPr algn="just">
              <a:buFont typeface="Wingdings" pitchFamily="2" charset="2"/>
              <a:buChar char="q"/>
            </a:pPr>
            <a:r>
              <a:rPr lang="ca-ES" dirty="0">
                <a:latin typeface="+mj-lt"/>
                <a:cs typeface="Arial" pitchFamily="34" charset="0"/>
              </a:rPr>
              <a:t>4</a:t>
            </a:r>
            <a:r>
              <a:rPr lang="ca-ES" dirty="0" smtClean="0">
                <a:latin typeface="+mj-lt"/>
                <a:cs typeface="Arial" pitchFamily="34" charset="0"/>
              </a:rPr>
              <a:t> monitores, 1 monitora EE i una cuinera</a:t>
            </a:r>
          </a:p>
          <a:p>
            <a:pPr algn="just">
              <a:buFont typeface="Wingdings" pitchFamily="2" charset="2"/>
              <a:buChar char="q"/>
            </a:pPr>
            <a:r>
              <a:rPr lang="ca-ES" dirty="0" smtClean="0">
                <a:latin typeface="+mj-lt"/>
                <a:cs typeface="Arial" pitchFamily="34" charset="0"/>
              </a:rPr>
              <a:t>Coordinació: Pili Garrido</a:t>
            </a:r>
          </a:p>
          <a:p>
            <a:pPr algn="just">
              <a:buFont typeface="Wingdings" pitchFamily="2" charset="2"/>
              <a:buChar char="q"/>
            </a:pPr>
            <a:r>
              <a:rPr lang="ca-ES" dirty="0" smtClean="0">
                <a:latin typeface="+mj-lt"/>
                <a:cs typeface="Arial" pitchFamily="34" charset="0"/>
              </a:rPr>
              <a:t>Hi ha alumnes:</a:t>
            </a:r>
          </a:p>
          <a:p>
            <a:pPr marL="540000" indent="0" algn="just">
              <a:buNone/>
            </a:pPr>
            <a:r>
              <a:rPr lang="ca-ES" dirty="0" smtClean="0">
                <a:latin typeface="+mj-lt"/>
                <a:cs typeface="Arial" pitchFamily="34" charset="0"/>
              </a:rPr>
              <a:t>- Fixes </a:t>
            </a:r>
            <a:r>
              <a:rPr lang="ca-ES" dirty="0" smtClean="0">
                <a:latin typeface="+mj-lt"/>
                <a:cs typeface="Arial" pitchFamily="34" charset="0"/>
                <a:sym typeface="Wingdings" pitchFamily="2" charset="2"/>
              </a:rPr>
              <a:t> 6,15€</a:t>
            </a:r>
            <a:endParaRPr lang="ca-ES" dirty="0" smtClean="0">
              <a:latin typeface="+mj-lt"/>
              <a:cs typeface="Arial" pitchFamily="34" charset="0"/>
            </a:endParaRPr>
          </a:p>
          <a:p>
            <a:pPr marL="882900" indent="-342900" algn="just">
              <a:buNone/>
            </a:pPr>
            <a:r>
              <a:rPr lang="ca-ES" dirty="0" smtClean="0">
                <a:latin typeface="+mj-lt"/>
                <a:cs typeface="Arial" pitchFamily="34" charset="0"/>
              </a:rPr>
              <a:t>- Esporàdics </a:t>
            </a:r>
            <a:r>
              <a:rPr lang="ca-ES" dirty="0" smtClean="0">
                <a:latin typeface="+mj-lt"/>
                <a:cs typeface="Arial" pitchFamily="34" charset="0"/>
                <a:sym typeface="Wingdings" pitchFamily="2" charset="2"/>
              </a:rPr>
              <a:t> 6,60€</a:t>
            </a:r>
          </a:p>
          <a:p>
            <a:pPr marL="882900" indent="-342900" algn="just">
              <a:buFontTx/>
              <a:buChar char="-"/>
            </a:pPr>
            <a:endParaRPr lang="ca-E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882900" indent="-342900" algn="just">
              <a:buFontTx/>
              <a:buChar char="-"/>
            </a:pPr>
            <a:endParaRPr lang="ca-E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ca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14" y="3068960"/>
            <a:ext cx="2414720" cy="344226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19256" y="0"/>
            <a:ext cx="7024744" cy="1143000"/>
          </a:xfrm>
        </p:spPr>
        <p:txBody>
          <a:bodyPr/>
          <a:lstStyle/>
          <a:p>
            <a:pPr algn="l"/>
            <a:r>
              <a:rPr lang="ca-ES" b="1" u="sng" dirty="0" smtClean="0">
                <a:solidFill>
                  <a:srgbClr val="FFC000"/>
                </a:solidFill>
              </a:rPr>
              <a:t>Ajudes econòmiques </a:t>
            </a:r>
            <a:endParaRPr lang="ca-ES" b="1" u="sng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2786058"/>
            <a:ext cx="7820372" cy="3451254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ca-ES" dirty="0" smtClean="0">
                <a:latin typeface="+mj-lt"/>
                <a:cs typeface="Arial" pitchFamily="34" charset="0"/>
              </a:rPr>
              <a:t>Ajudes econòmiques Serveis Socials Ajuntament de Pals (menjador, llibres, sortides...)</a:t>
            </a:r>
          </a:p>
          <a:p>
            <a:pPr algn="just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v"/>
            </a:pPr>
            <a:endParaRPr lang="ca-ES" dirty="0" smtClean="0">
              <a:latin typeface="+mj-lt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ca-ES" dirty="0" smtClean="0">
                <a:latin typeface="+mj-lt"/>
                <a:cs typeface="Arial" pitchFamily="34" charset="0"/>
              </a:rPr>
              <a:t>Ajudes de desplaçament (domicili habitual a un mínim de 3 km dins el municipi) Consell Comarcal</a:t>
            </a:r>
          </a:p>
          <a:p>
            <a:pPr marL="64008" indent="0" algn="just">
              <a:spcBef>
                <a:spcPts val="0"/>
              </a:spcBef>
              <a:spcAft>
                <a:spcPts val="300"/>
              </a:spcAft>
              <a:buNone/>
            </a:pPr>
            <a:endParaRPr lang="ca-ES" dirty="0" smtClean="0">
              <a:latin typeface="+mj-lt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ca-ES" dirty="0" smtClean="0">
                <a:latin typeface="+mj-lt"/>
                <a:cs typeface="Arial" pitchFamily="34" charset="0"/>
              </a:rPr>
              <a:t>Beca alumnat necessitats educatives (Estat)</a:t>
            </a:r>
            <a:endParaRPr lang="ca-ES" dirty="0">
              <a:latin typeface="+mj-lt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500042"/>
            <a:ext cx="3815705" cy="205461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1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024744" cy="566936"/>
          </a:xfrm>
        </p:spPr>
        <p:txBody>
          <a:bodyPr>
            <a:normAutofit fontScale="90000"/>
          </a:bodyPr>
          <a:lstStyle/>
          <a:p>
            <a:pPr algn="ctr"/>
            <a:r>
              <a:rPr lang="ca-ES" b="1" u="sng" dirty="0" smtClean="0">
                <a:solidFill>
                  <a:srgbClr val="FFC000"/>
                </a:solidFill>
              </a:rPr>
              <a:t>Aspectes</a:t>
            </a:r>
            <a:r>
              <a:rPr lang="es-ES" b="1" u="sng" dirty="0" smtClean="0">
                <a:solidFill>
                  <a:srgbClr val="FFC000"/>
                </a:solidFill>
              </a:rPr>
              <a:t> </a:t>
            </a:r>
            <a:r>
              <a:rPr lang="ca-ES" b="1" u="sng" dirty="0" smtClean="0">
                <a:solidFill>
                  <a:srgbClr val="FFC000"/>
                </a:solidFill>
              </a:rPr>
              <a:t>importants</a:t>
            </a:r>
            <a:endParaRPr lang="ca-ES" b="1" u="sng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1000108"/>
            <a:ext cx="7858180" cy="4143404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1800"/>
              </a:spcAft>
              <a:buFont typeface="Wingdings" pitchFamily="2" charset="2"/>
              <a:buChar char="§"/>
            </a:pPr>
            <a:r>
              <a:rPr lang="ca-ES" sz="2000" b="1" dirty="0" smtClean="0">
                <a:latin typeface="+mj-lt"/>
                <a:cs typeface="Arial" pitchFamily="34" charset="0"/>
              </a:rPr>
              <a:t>Puntualitat</a:t>
            </a:r>
            <a:r>
              <a:rPr lang="ca-ES" sz="2000" dirty="0" smtClean="0">
                <a:latin typeface="+mj-lt"/>
                <a:cs typeface="Arial" pitchFamily="34" charset="0"/>
              </a:rPr>
              <a:t> </a:t>
            </a:r>
            <a:r>
              <a:rPr lang="ca-ES" sz="2000" dirty="0">
                <a:latin typeface="+mj-lt"/>
                <a:cs typeface="Arial" pitchFamily="34" charset="0"/>
                <a:sym typeface="Wingdings" pitchFamily="2" charset="2"/>
              </a:rPr>
              <a:t> El </a:t>
            </a:r>
            <a:r>
              <a:rPr lang="ca-ES" sz="2000" dirty="0" smtClean="0">
                <a:latin typeface="+mj-lt"/>
                <a:cs typeface="Arial" pitchFamily="34" charset="0"/>
                <a:sym typeface="Wingdings" pitchFamily="2" charset="2"/>
              </a:rPr>
              <a:t>demana </a:t>
            </a:r>
            <a:r>
              <a:rPr lang="ca-ES" sz="2000" u="sng" dirty="0" smtClean="0">
                <a:latin typeface="+mj-lt"/>
                <a:cs typeface="Arial" pitchFamily="34" charset="0"/>
                <a:sym typeface="Wingdings" pitchFamily="2" charset="2"/>
              </a:rPr>
              <a:t>puntualitat</a:t>
            </a:r>
            <a:r>
              <a:rPr lang="ca-ES" sz="2000" dirty="0" smtClean="0">
                <a:latin typeface="+mj-lt"/>
                <a:cs typeface="Arial" pitchFamily="34" charset="0"/>
                <a:sym typeface="Wingdings" pitchFamily="2" charset="2"/>
              </a:rPr>
              <a:t> de les famílies tant a les entrades com a les sortides</a:t>
            </a:r>
            <a:endParaRPr lang="ca-ES" sz="2000" dirty="0">
              <a:latin typeface="+mj-lt"/>
              <a:cs typeface="Arial" pitchFamily="34" charset="0"/>
              <a:sym typeface="Wingdings" pitchFamily="2" charset="2"/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§"/>
            </a:pPr>
            <a:r>
              <a:rPr lang="ca-ES" sz="2000" b="1" dirty="0" smtClean="0">
                <a:latin typeface="+mj-lt"/>
                <a:cs typeface="Arial" pitchFamily="34" charset="0"/>
                <a:sym typeface="Wingdings" pitchFamily="2" charset="2"/>
              </a:rPr>
              <a:t>Faltes d’assistència </a:t>
            </a:r>
            <a:r>
              <a:rPr lang="ca-ES" sz="2000" dirty="0" smtClean="0">
                <a:latin typeface="+mj-lt"/>
                <a:cs typeface="Arial" pitchFamily="34" charset="0"/>
                <a:sym typeface="Wingdings" pitchFamily="2" charset="2"/>
              </a:rPr>
              <a:t></a:t>
            </a:r>
            <a:r>
              <a:rPr lang="ca-ES" sz="2000" dirty="0">
                <a:latin typeface="+mj-lt"/>
                <a:cs typeface="Arial" pitchFamily="34" charset="0"/>
                <a:sym typeface="Wingdings" pitchFamily="2" charset="2"/>
              </a:rPr>
              <a:t> </a:t>
            </a:r>
            <a:r>
              <a:rPr lang="ca-ES" sz="2000" u="sng" dirty="0" smtClean="0">
                <a:latin typeface="+mj-lt"/>
                <a:cs typeface="Arial" pitchFamily="34" charset="0"/>
                <a:sym typeface="Wingdings" pitchFamily="2" charset="2"/>
              </a:rPr>
              <a:t>Cal justificar </a:t>
            </a:r>
            <a:r>
              <a:rPr lang="ca-ES" sz="2000" u="sng" dirty="0">
                <a:latin typeface="+mj-lt"/>
                <a:cs typeface="Arial" pitchFamily="34" charset="0"/>
                <a:sym typeface="Wingdings" pitchFamily="2" charset="2"/>
              </a:rPr>
              <a:t>sempre per escrit </a:t>
            </a:r>
            <a:r>
              <a:rPr lang="ca-ES" sz="2000" u="sng" dirty="0" smtClean="0">
                <a:latin typeface="+mj-lt"/>
                <a:cs typeface="Arial" pitchFamily="34" charset="0"/>
                <a:sym typeface="Wingdings" pitchFamily="2" charset="2"/>
              </a:rPr>
              <a:t>les faltes d’assistència</a:t>
            </a:r>
            <a:r>
              <a:rPr lang="ca-ES" sz="2000" dirty="0" smtClean="0">
                <a:latin typeface="+mj-lt"/>
                <a:cs typeface="Arial" pitchFamily="34" charset="0"/>
                <a:sym typeface="Wingdings" pitchFamily="2" charset="2"/>
              </a:rPr>
              <a:t>. A primària s'utilitzarà l’agenda i a infantil un imprès</a:t>
            </a:r>
          </a:p>
          <a:p>
            <a:pPr algn="just">
              <a:spcAft>
                <a:spcPts val="1800"/>
              </a:spcAft>
              <a:buFont typeface="Wingdings" pitchFamily="2" charset="2"/>
              <a:buChar char="§"/>
            </a:pPr>
            <a:r>
              <a:rPr lang="ca-ES" sz="2000" b="1" dirty="0" smtClean="0">
                <a:latin typeface="+mj-lt"/>
                <a:cs typeface="Arial" pitchFamily="34" charset="0"/>
                <a:sym typeface="Wingdings" pitchFamily="2" charset="2"/>
              </a:rPr>
              <a:t>Circulars</a:t>
            </a:r>
            <a:r>
              <a:rPr lang="ca-ES" sz="2000" dirty="0" smtClean="0">
                <a:latin typeface="+mj-lt"/>
                <a:cs typeface="Arial" pitchFamily="34" charset="0"/>
                <a:sym typeface="Wingdings" pitchFamily="2" charset="2"/>
              </a:rPr>
              <a:t>  És molt important que es llegeixin totes les circulars i que es retornin els papers signats que es demanen respectant les dates límit</a:t>
            </a:r>
            <a:r>
              <a:rPr lang="ca-ES" sz="2000" dirty="0" smtClean="0">
                <a:latin typeface="+mj-lt"/>
                <a:cs typeface="Arial" pitchFamily="34" charset="0"/>
              </a:rPr>
              <a:t> </a:t>
            </a:r>
          </a:p>
          <a:p>
            <a:pPr algn="just">
              <a:spcAft>
                <a:spcPts val="1800"/>
              </a:spcAft>
              <a:buFont typeface="Wingdings" pitchFamily="2" charset="2"/>
              <a:buChar char="§"/>
            </a:pPr>
            <a:r>
              <a:rPr lang="ca-ES" sz="2000" b="1" dirty="0" smtClean="0">
                <a:latin typeface="+mj-lt"/>
                <a:cs typeface="Arial" pitchFamily="34" charset="0"/>
              </a:rPr>
              <a:t>Sortides</a:t>
            </a:r>
            <a:r>
              <a:rPr lang="ca-ES" sz="2000" dirty="0" smtClean="0">
                <a:latin typeface="+mj-lt"/>
                <a:cs typeface="Arial" pitchFamily="34" charset="0"/>
              </a:rPr>
              <a:t> </a:t>
            </a:r>
            <a:r>
              <a:rPr lang="ca-ES" sz="2000" dirty="0" smtClean="0">
                <a:latin typeface="+mj-lt"/>
                <a:cs typeface="Arial" pitchFamily="34" charset="0"/>
                <a:sym typeface="Wingdings" pitchFamily="2" charset="2"/>
              </a:rPr>
              <a:t> </a:t>
            </a:r>
            <a:r>
              <a:rPr lang="ca-ES" sz="2000" dirty="0" smtClean="0">
                <a:latin typeface="+mj-lt"/>
                <a:cs typeface="Arial" pitchFamily="34" charset="0"/>
              </a:rPr>
              <a:t>És recomanable que portin el xandall a les sortides, sobretot a EI i CI</a:t>
            </a:r>
          </a:p>
          <a:p>
            <a:pPr algn="just">
              <a:spcAft>
                <a:spcPts val="1800"/>
              </a:spcAft>
              <a:buFont typeface="Wingdings" pitchFamily="2" charset="2"/>
              <a:buChar char="§"/>
            </a:pPr>
            <a:r>
              <a:rPr lang="ca-ES" sz="2000" b="1" dirty="0" smtClean="0">
                <a:latin typeface="+mj-lt"/>
                <a:cs typeface="Arial" pitchFamily="34" charset="0"/>
              </a:rPr>
              <a:t>Al·lèrgies</a:t>
            </a:r>
            <a:r>
              <a:rPr lang="ca-ES" sz="2000" dirty="0" smtClean="0">
                <a:latin typeface="+mj-lt"/>
                <a:cs typeface="Arial" pitchFamily="34" charset="0"/>
              </a:rPr>
              <a:t> </a:t>
            </a:r>
            <a:r>
              <a:rPr lang="ca-ES" sz="2000" dirty="0" smtClean="0">
                <a:latin typeface="+mj-lt"/>
                <a:cs typeface="Arial" pitchFamily="34" charset="0"/>
                <a:sym typeface="Wingdings" pitchFamily="2" charset="2"/>
              </a:rPr>
              <a:t> Cal notificar, amb el corresponent certificat mèdic, les al·lèrgies dels/de les vostres fills/es</a:t>
            </a:r>
          </a:p>
          <a:p>
            <a:pPr algn="just">
              <a:spcAft>
                <a:spcPts val="1800"/>
              </a:spcAft>
              <a:buFont typeface="Wingdings" pitchFamily="2" charset="2"/>
              <a:buChar char="§"/>
            </a:pPr>
            <a:endParaRPr lang="ca-ES" sz="2000" dirty="0" smtClean="0">
              <a:latin typeface="+mj-lt"/>
              <a:cs typeface="Arial" pitchFamily="34" charset="0"/>
              <a:sym typeface="Wingdings" pitchFamily="2" charset="2"/>
            </a:endParaRPr>
          </a:p>
          <a:p>
            <a:pPr marL="64008" indent="0" algn="just">
              <a:buNone/>
            </a:pPr>
            <a:endParaRPr lang="ca-ES" sz="2000" dirty="0" smtClean="0">
              <a:sym typeface="Wingdings" pitchFamily="2" charset="2"/>
            </a:endParaRPr>
          </a:p>
          <a:p>
            <a:pPr algn="just"/>
            <a:endParaRPr lang="ca-ES" dirty="0"/>
          </a:p>
        </p:txBody>
      </p:sp>
      <p:pic>
        <p:nvPicPr>
          <p:cNvPr id="4" name="Imatge 3" descr="i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500570"/>
            <a:ext cx="427363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697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024744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ca-ES" b="1" u="sng" dirty="0" smtClean="0">
                <a:solidFill>
                  <a:srgbClr val="FFC000"/>
                </a:solidFill>
              </a:rPr>
              <a:t>Aspectes importants</a:t>
            </a:r>
            <a:endParaRPr lang="ca-ES" b="1" u="sng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643050"/>
            <a:ext cx="7996910" cy="4214842"/>
          </a:xfrm>
        </p:spPr>
        <p:txBody>
          <a:bodyPr>
            <a:normAutofit fontScale="25000" lnSpcReduction="20000"/>
          </a:bodyPr>
          <a:lstStyle/>
          <a:p>
            <a:pPr algn="just">
              <a:spcAft>
                <a:spcPts val="1800"/>
              </a:spcAft>
            </a:pPr>
            <a:r>
              <a:rPr lang="ca-ES" sz="7600" b="1" dirty="0">
                <a:latin typeface="+mj-lt"/>
                <a:cs typeface="Arial" pitchFamily="34" charset="0"/>
              </a:rPr>
              <a:t>Malalties</a:t>
            </a:r>
            <a:r>
              <a:rPr lang="ca-ES" sz="7600" dirty="0">
                <a:latin typeface="+mj-lt"/>
                <a:cs typeface="Arial" pitchFamily="34" charset="0"/>
              </a:rPr>
              <a:t> </a:t>
            </a:r>
            <a:r>
              <a:rPr lang="ca-ES" sz="7600" dirty="0">
                <a:latin typeface="+mj-lt"/>
                <a:cs typeface="Arial" pitchFamily="34" charset="0"/>
                <a:sym typeface="Wingdings" pitchFamily="2" charset="2"/>
              </a:rPr>
              <a:t> </a:t>
            </a:r>
            <a:r>
              <a:rPr lang="ca-ES" sz="7600" dirty="0" smtClean="0">
                <a:latin typeface="+mj-lt"/>
                <a:cs typeface="Arial" pitchFamily="34" charset="0"/>
                <a:sym typeface="Wingdings" pitchFamily="2" charset="2"/>
              </a:rPr>
              <a:t>No es poden portar els/les nens/es a l’escola quan presentin malalties o afeccions contagioses (conjuntivitis, polls ...). Es seguirà el protocol del </a:t>
            </a:r>
            <a:r>
              <a:rPr lang="ca-ES" sz="7600" smtClean="0">
                <a:latin typeface="+mj-lt"/>
                <a:cs typeface="Arial" pitchFamily="34" charset="0"/>
                <a:sym typeface="Wingdings" pitchFamily="2" charset="2"/>
              </a:rPr>
              <a:t>Departament d’Educació i Salut</a:t>
            </a:r>
            <a:endParaRPr lang="ca-ES" sz="7600" dirty="0" smtClean="0">
              <a:latin typeface="+mj-lt"/>
              <a:cs typeface="Arial" pitchFamily="34" charset="0"/>
              <a:sym typeface="Wingdings" pitchFamily="2" charset="2"/>
            </a:endParaRPr>
          </a:p>
          <a:p>
            <a:pPr algn="just">
              <a:spcAft>
                <a:spcPts val="1800"/>
              </a:spcAft>
            </a:pPr>
            <a:r>
              <a:rPr lang="ca-ES" sz="7600" b="1" dirty="0" smtClean="0">
                <a:latin typeface="+mj-lt"/>
                <a:cs typeface="Arial" pitchFamily="34" charset="0"/>
                <a:sym typeface="Wingdings" pitchFamily="2" charset="2"/>
              </a:rPr>
              <a:t>Administració de paracetamol </a:t>
            </a:r>
            <a:r>
              <a:rPr lang="ca-ES" sz="7600" dirty="0" smtClean="0">
                <a:latin typeface="+mj-lt"/>
                <a:cs typeface="Arial" pitchFamily="34" charset="0"/>
                <a:sym typeface="Wingdings" pitchFamily="2" charset="2"/>
              </a:rPr>
              <a:t> A les famílies que hagin signat l’autorització es donarà paracetamol si l’alumne/a presenta febre de més de 38º i no es localitza a la família o mentre esperem que aquesta arribi</a:t>
            </a:r>
          </a:p>
          <a:p>
            <a:pPr algn="just">
              <a:spcAft>
                <a:spcPts val="1800"/>
              </a:spcAft>
            </a:pPr>
            <a:r>
              <a:rPr lang="ca-ES" sz="7600" b="1" dirty="0" smtClean="0">
                <a:latin typeface="+mj-lt"/>
                <a:cs typeface="Arial" pitchFamily="34" charset="0"/>
                <a:sym typeface="Wingdings" pitchFamily="2" charset="2"/>
              </a:rPr>
              <a:t>Àpats </a:t>
            </a:r>
            <a:r>
              <a:rPr lang="ca-ES" sz="7600" dirty="0">
                <a:latin typeface="+mj-lt"/>
                <a:cs typeface="Arial" pitchFamily="34" charset="0"/>
                <a:sym typeface="Wingdings" pitchFamily="2" charset="2"/>
              </a:rPr>
              <a:t> L’alumnat ha de fer un bon esmorzar a casa. A l’escola es pot fer un petit mos a l’hora de l’esbarjo (fruita, entrepà, ...). No es pot portar cap tipus de llaminadures ni sucs ni batuts. Els divendres només es pot portar </a:t>
            </a:r>
            <a:r>
              <a:rPr lang="ca-ES" sz="7600" dirty="0" smtClean="0">
                <a:latin typeface="+mj-lt"/>
                <a:cs typeface="Arial" pitchFamily="34" charset="0"/>
                <a:sym typeface="Wingdings" pitchFamily="2" charset="2"/>
              </a:rPr>
              <a:t>fruita</a:t>
            </a:r>
          </a:p>
          <a:p>
            <a:pPr algn="just">
              <a:spcAft>
                <a:spcPts val="1800"/>
              </a:spcAft>
            </a:pPr>
            <a:r>
              <a:rPr lang="ca-ES" sz="7600" b="1" dirty="0" smtClean="0">
                <a:latin typeface="+mj-lt"/>
                <a:cs typeface="Arial" pitchFamily="34" charset="0"/>
                <a:sym typeface="Wingdings" pitchFamily="2" charset="2"/>
              </a:rPr>
              <a:t>Aniversaris</a:t>
            </a:r>
            <a:r>
              <a:rPr lang="ca-ES" sz="7600" dirty="0" smtClean="0">
                <a:latin typeface="+mj-lt"/>
                <a:cs typeface="Arial" pitchFamily="34" charset="0"/>
                <a:sym typeface="Wingdings" pitchFamily="2" charset="2"/>
              </a:rPr>
              <a:t>  l’escola proposa la possibilitat que l’alumnat que ho celebri obsequiï la classe amb alguna cosa per compartir (manualitat, joc, conte que ja es tingui a casa...). No es poden portar llaminadures ni pastissos</a:t>
            </a:r>
            <a:endParaRPr lang="ca-ES" sz="7600" dirty="0">
              <a:latin typeface="+mj-lt"/>
              <a:cs typeface="Arial" pitchFamily="34" charset="0"/>
              <a:sym typeface="Wingdings" pitchFamily="2" charset="2"/>
            </a:endParaRPr>
          </a:p>
          <a:p>
            <a:pPr algn="just">
              <a:spcAft>
                <a:spcPts val="1800"/>
              </a:spcAft>
            </a:pPr>
            <a:r>
              <a:rPr lang="ca-ES" sz="7600" b="1" dirty="0">
                <a:latin typeface="+mj-lt"/>
                <a:cs typeface="Arial" pitchFamily="34" charset="0"/>
                <a:sym typeface="Wingdings" pitchFamily="2" charset="2"/>
              </a:rPr>
              <a:t>Pagaments</a:t>
            </a:r>
            <a:r>
              <a:rPr lang="ca-ES" sz="7600" dirty="0">
                <a:latin typeface="+mj-lt"/>
                <a:cs typeface="Arial" pitchFamily="34" charset="0"/>
                <a:sym typeface="Wingdings" pitchFamily="2" charset="2"/>
              </a:rPr>
              <a:t>  Els pagaments dels </a:t>
            </a:r>
            <a:r>
              <a:rPr lang="ca-ES" sz="7600" dirty="0" smtClean="0">
                <a:latin typeface="+mj-lt"/>
                <a:cs typeface="Arial" pitchFamily="34" charset="0"/>
                <a:sym typeface="Wingdings" pitchFamily="2" charset="2"/>
              </a:rPr>
              <a:t>tallers, les </a:t>
            </a:r>
            <a:r>
              <a:rPr lang="ca-ES" sz="7600" dirty="0">
                <a:latin typeface="+mj-lt"/>
                <a:cs typeface="Arial" pitchFamily="34" charset="0"/>
                <a:sym typeface="Wingdings" pitchFamily="2" charset="2"/>
              </a:rPr>
              <a:t>sortides </a:t>
            </a:r>
            <a:r>
              <a:rPr lang="ca-ES" sz="7600" dirty="0" smtClean="0">
                <a:latin typeface="+mj-lt"/>
                <a:cs typeface="Arial" pitchFamily="34" charset="0"/>
                <a:sym typeface="Wingdings" pitchFamily="2" charset="2"/>
              </a:rPr>
              <a:t>i les colònies es </a:t>
            </a:r>
            <a:r>
              <a:rPr lang="ca-ES" sz="7600" dirty="0">
                <a:latin typeface="+mj-lt"/>
                <a:cs typeface="Arial" pitchFamily="34" charset="0"/>
                <a:sym typeface="Wingdings" pitchFamily="2" charset="2"/>
              </a:rPr>
              <a:t>faran a través del banc mitjançant el codi de barres </a:t>
            </a:r>
            <a:r>
              <a:rPr lang="ca-ES" sz="7600" dirty="0" smtClean="0">
                <a:latin typeface="+mj-lt"/>
                <a:cs typeface="Arial" pitchFamily="34" charset="0"/>
                <a:sym typeface="Wingdings" pitchFamily="2" charset="2"/>
              </a:rPr>
              <a:t>lliurat</a:t>
            </a:r>
          </a:p>
          <a:p>
            <a:pPr algn="just">
              <a:spcAft>
                <a:spcPts val="1800"/>
              </a:spcAft>
            </a:pPr>
            <a:endParaRPr lang="ca-ES" sz="7600" dirty="0">
              <a:latin typeface="+mj-lt"/>
              <a:cs typeface="Arial" pitchFamily="34" charset="0"/>
              <a:sym typeface="Wingdings" pitchFamily="2" charset="2"/>
            </a:endParaRPr>
          </a:p>
          <a:p>
            <a:endParaRPr lang="es-ES" dirty="0"/>
          </a:p>
        </p:txBody>
      </p:sp>
      <p:pic>
        <p:nvPicPr>
          <p:cNvPr id="4" name="Imatge 3" descr="import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103274"/>
            <a:ext cx="1785950" cy="150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8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u="sng" dirty="0" smtClean="0">
                <a:solidFill>
                  <a:srgbClr val="FFC000"/>
                </a:solidFill>
              </a:rPr>
              <a:t>Claustre de mestres</a:t>
            </a:r>
            <a:endParaRPr lang="ca-ES" b="1" u="sng" dirty="0">
              <a:solidFill>
                <a:srgbClr val="FFC0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28662" y="2928934"/>
            <a:ext cx="3849002" cy="3493008"/>
          </a:xfrm>
        </p:spPr>
        <p:txBody>
          <a:bodyPr>
            <a:noAutofit/>
          </a:bodyPr>
          <a:lstStyle/>
          <a:p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Directora </a:t>
            </a:r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 Judit Albert</a:t>
            </a:r>
          </a:p>
          <a:p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Cap d’estudis  Sílvia López</a:t>
            </a:r>
          </a:p>
          <a:p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Secretari  Josep Antoni Garcia</a:t>
            </a:r>
          </a:p>
          <a:p>
            <a:endParaRPr lang="ca-ES" sz="1800" dirty="0" smtClean="0">
              <a:solidFill>
                <a:srgbClr val="002060"/>
              </a:solidFill>
              <a:latin typeface="+mj-lt"/>
              <a:cs typeface="Arial" pitchFamily="34" charset="0"/>
              <a:sym typeface="Wingdings" pitchFamily="2" charset="2"/>
            </a:endParaRPr>
          </a:p>
          <a:p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EI-3  Fàtima </a:t>
            </a:r>
            <a:r>
              <a:rPr lang="ca-ES" sz="1800" dirty="0" err="1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Sànchez</a:t>
            </a:r>
            <a:endParaRPr lang="ca-ES" sz="1800" dirty="0" smtClean="0">
              <a:solidFill>
                <a:srgbClr val="002060"/>
              </a:solidFill>
              <a:latin typeface="+mj-lt"/>
              <a:cs typeface="Arial" pitchFamily="34" charset="0"/>
              <a:sym typeface="Wingdings" pitchFamily="2" charset="2"/>
            </a:endParaRPr>
          </a:p>
          <a:p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EI-4  Sandra Deulofeu</a:t>
            </a:r>
          </a:p>
          <a:p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EI-5  Ester Ribas</a:t>
            </a:r>
          </a:p>
          <a:p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1r </a:t>
            </a:r>
            <a:r>
              <a:rPr lang="ca-ES" sz="1800" dirty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 </a:t>
            </a:r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Ivette Salat</a:t>
            </a:r>
            <a:endParaRPr lang="ca-ES" sz="1800" dirty="0">
              <a:solidFill>
                <a:srgbClr val="002060"/>
              </a:solidFill>
              <a:latin typeface="+mj-lt"/>
              <a:cs typeface="Arial" pitchFamily="34" charset="0"/>
              <a:sym typeface="Wingdings" pitchFamily="2" charset="2"/>
            </a:endParaRPr>
          </a:p>
          <a:p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2n  Marta Jordà i Albert </a:t>
            </a:r>
            <a:r>
              <a:rPr lang="ca-ES" sz="1800" dirty="0" err="1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Pibernat</a:t>
            </a:r>
            <a:endParaRPr lang="ca-ES" sz="1800" dirty="0">
              <a:solidFill>
                <a:srgbClr val="002060"/>
              </a:solidFill>
              <a:latin typeface="+mj-lt"/>
              <a:cs typeface="Arial" pitchFamily="34" charset="0"/>
              <a:sym typeface="Wingdings" pitchFamily="2" charset="2"/>
            </a:endParaRPr>
          </a:p>
          <a:p>
            <a:endParaRPr lang="ca-ES" sz="1800" dirty="0">
              <a:solidFill>
                <a:srgbClr val="002060"/>
              </a:solidFill>
              <a:latin typeface="+mj-lt"/>
              <a:cs typeface="Arial" pitchFamily="34" charset="0"/>
              <a:sym typeface="Wingdings" pitchFamily="2" charset="2"/>
            </a:endParaRPr>
          </a:p>
          <a:p>
            <a:endParaRPr lang="ca-ES" sz="1800" dirty="0" smtClean="0">
              <a:sym typeface="Wingdings" pitchFamily="2" charset="2"/>
            </a:endParaRPr>
          </a:p>
          <a:p>
            <a:endParaRPr lang="ca-ES" sz="18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786314" y="2571744"/>
            <a:ext cx="3815280" cy="3891437"/>
          </a:xfrm>
        </p:spPr>
        <p:txBody>
          <a:bodyPr>
            <a:normAutofit/>
          </a:bodyPr>
          <a:lstStyle/>
          <a:p>
            <a:endParaRPr lang="ca-ES" sz="1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3r  Glòria Fàbregas</a:t>
            </a:r>
          </a:p>
          <a:p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4t </a:t>
            </a:r>
            <a:r>
              <a:rPr lang="ca-ES" sz="1800" dirty="0" smtClean="0">
                <a:solidFill>
                  <a:srgbClr val="002060"/>
                </a:solidFill>
                <a:cs typeface="Arial" pitchFamily="34" charset="0"/>
                <a:sym typeface="Wingdings" pitchFamily="2" charset="2"/>
              </a:rPr>
              <a:t> Júlia </a:t>
            </a:r>
            <a:r>
              <a:rPr lang="ca-ES" sz="1800" dirty="0" err="1" smtClean="0">
                <a:solidFill>
                  <a:srgbClr val="002060"/>
                </a:solidFill>
                <a:cs typeface="Arial" pitchFamily="34" charset="0"/>
                <a:sym typeface="Wingdings" pitchFamily="2" charset="2"/>
              </a:rPr>
              <a:t>Montia</a:t>
            </a:r>
            <a:endParaRPr lang="ca-ES" sz="1800" dirty="0" smtClean="0">
              <a:solidFill>
                <a:srgbClr val="002060"/>
              </a:solidFill>
              <a:latin typeface="+mj-lt"/>
              <a:cs typeface="Arial" pitchFamily="34" charset="0"/>
              <a:sym typeface="Wingdings" pitchFamily="2" charset="2"/>
            </a:endParaRPr>
          </a:p>
          <a:p>
            <a:r>
              <a:rPr lang="ca-ES" sz="1800" dirty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5è </a:t>
            </a:r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 Ana </a:t>
            </a:r>
            <a:r>
              <a:rPr lang="ca-ES" sz="1800" dirty="0" err="1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Colén</a:t>
            </a:r>
            <a:endParaRPr lang="ca-ES" sz="1800" dirty="0" smtClean="0">
              <a:solidFill>
                <a:srgbClr val="002060"/>
              </a:solidFill>
              <a:latin typeface="+mj-lt"/>
              <a:cs typeface="Arial" pitchFamily="34" charset="0"/>
              <a:sym typeface="Wingdings" pitchFamily="2" charset="2"/>
            </a:endParaRPr>
          </a:p>
          <a:p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6è Núria Ramírez i Judit Albert</a:t>
            </a:r>
            <a:endParaRPr lang="ca-ES" sz="1800" dirty="0">
              <a:solidFill>
                <a:srgbClr val="002060"/>
              </a:solidFill>
              <a:latin typeface="+mj-lt"/>
              <a:cs typeface="Arial" pitchFamily="34" charset="0"/>
              <a:sym typeface="Wingdings" pitchFamily="2" charset="2"/>
            </a:endParaRPr>
          </a:p>
          <a:p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Llengua Estrangera  Sílvia López </a:t>
            </a:r>
          </a:p>
          <a:p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Música  Josep Antoni Garcia</a:t>
            </a:r>
          </a:p>
          <a:p>
            <a:r>
              <a:rPr lang="ca-ES" sz="1800" dirty="0" err="1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AICLE</a:t>
            </a:r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 Isaac Benito</a:t>
            </a:r>
          </a:p>
          <a:p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Ed. Especial  Patrícia Jordi</a:t>
            </a:r>
          </a:p>
          <a:p>
            <a:r>
              <a:rPr lang="ca-ES" sz="18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Wingdings" pitchFamily="2" charset="2"/>
              </a:rPr>
              <a:t>Religió  Yolanda Contreras</a:t>
            </a:r>
          </a:p>
          <a:p>
            <a:endParaRPr lang="ca-ES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s-ES_tradnl" dirty="0" smtClean="0">
              <a:sym typeface="Wingdings" pitchFamily="2" charset="2"/>
            </a:endParaRPr>
          </a:p>
        </p:txBody>
      </p:sp>
      <p:pic>
        <p:nvPicPr>
          <p:cNvPr id="2050" name="Picture 2" descr="Resultat d'imatges de reuni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142984"/>
            <a:ext cx="2638425" cy="21336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78952"/>
          </a:xfrm>
        </p:spPr>
        <p:txBody>
          <a:bodyPr>
            <a:normAutofit fontScale="90000"/>
          </a:bodyPr>
          <a:lstStyle/>
          <a:p>
            <a:pPr algn="ctr"/>
            <a:r>
              <a:rPr lang="ca-ES" b="1" u="sng" dirty="0" smtClean="0">
                <a:solidFill>
                  <a:srgbClr val="FFC000"/>
                </a:solidFill>
              </a:rPr>
              <a:t>Calendari</a:t>
            </a:r>
            <a:endParaRPr lang="ca-ES" b="1" u="sng" dirty="0">
              <a:solidFill>
                <a:srgbClr val="FFC000"/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1071538" y="1500174"/>
            <a:ext cx="8072462" cy="5045144"/>
          </a:xfrm>
        </p:spPr>
        <p:txBody>
          <a:bodyPr>
            <a:noAutofit/>
          </a:bodyPr>
          <a:lstStyle/>
          <a:p>
            <a:r>
              <a:rPr lang="ca-ES" sz="1600" u="sng" dirty="0" smtClean="0">
                <a:cs typeface="Arial" pitchFamily="34" charset="0"/>
              </a:rPr>
              <a:t>Festes de lliure disposició</a:t>
            </a:r>
          </a:p>
          <a:p>
            <a:pPr marL="720000" indent="0">
              <a:buNone/>
            </a:pPr>
            <a:r>
              <a:rPr lang="ca-ES" sz="1600" dirty="0" smtClean="0">
                <a:cs typeface="Arial" pitchFamily="34" charset="0"/>
              </a:rPr>
              <a:t>- 4 de desembre de 2020</a:t>
            </a:r>
          </a:p>
          <a:p>
            <a:pPr marL="720000" indent="0">
              <a:buNone/>
            </a:pPr>
            <a:r>
              <a:rPr lang="ca-ES" sz="1600" dirty="0" smtClean="0">
                <a:cs typeface="Arial" pitchFamily="34" charset="0"/>
              </a:rPr>
              <a:t>- 7 de desembre de 2020</a:t>
            </a:r>
          </a:p>
          <a:p>
            <a:pPr marL="720000" indent="0">
              <a:buNone/>
            </a:pPr>
            <a:r>
              <a:rPr lang="ca-ES" sz="1600" dirty="0" smtClean="0">
                <a:cs typeface="Arial" pitchFamily="34" charset="0"/>
              </a:rPr>
              <a:t>- 12 de febrer de 2021</a:t>
            </a:r>
          </a:p>
          <a:p>
            <a:pPr marL="720000" indent="0">
              <a:buNone/>
            </a:pPr>
            <a:r>
              <a:rPr lang="ca-ES" sz="1600" dirty="0" smtClean="0">
                <a:cs typeface="Arial" pitchFamily="34" charset="0"/>
              </a:rPr>
              <a:t>- 15 de febrer de 2021</a:t>
            </a:r>
          </a:p>
          <a:p>
            <a:pPr marL="720000" indent="0">
              <a:buNone/>
            </a:pPr>
            <a:r>
              <a:rPr lang="ca-ES" sz="1600" dirty="0" smtClean="0">
                <a:cs typeface="Arial" pitchFamily="34" charset="0"/>
              </a:rPr>
              <a:t>- 24 de maig de 2021</a:t>
            </a:r>
          </a:p>
          <a:p>
            <a:endParaRPr lang="ca-ES" sz="1600" dirty="0" smtClean="0">
              <a:cs typeface="Arial" pitchFamily="34" charset="0"/>
            </a:endParaRPr>
          </a:p>
          <a:p>
            <a:r>
              <a:rPr lang="ca-ES" sz="1600" u="sng" dirty="0" smtClean="0">
                <a:cs typeface="Arial" pitchFamily="34" charset="0"/>
              </a:rPr>
              <a:t>Vacances de Nadal </a:t>
            </a:r>
            <a:r>
              <a:rPr lang="ca-ES" sz="1600" dirty="0" smtClean="0">
                <a:cs typeface="Arial" pitchFamily="34" charset="0"/>
                <a:sym typeface="Wingdings" pitchFamily="2" charset="2"/>
              </a:rPr>
              <a:t> del 22 de desembre de 2020 al 7 de gener de 2021, ambdós inclosos.</a:t>
            </a:r>
          </a:p>
          <a:p>
            <a:endParaRPr lang="ca-ES" sz="1600" dirty="0" smtClean="0">
              <a:cs typeface="Arial" pitchFamily="34" charset="0"/>
            </a:endParaRPr>
          </a:p>
          <a:p>
            <a:r>
              <a:rPr lang="ca-ES" sz="1600" u="sng" dirty="0" smtClean="0">
                <a:cs typeface="Arial" pitchFamily="34" charset="0"/>
              </a:rPr>
              <a:t>Vacances Setmana Santa </a:t>
            </a:r>
            <a:r>
              <a:rPr lang="ca-ES" sz="1600" dirty="0" smtClean="0">
                <a:cs typeface="Arial" pitchFamily="34" charset="0"/>
                <a:sym typeface="Wingdings" pitchFamily="2" charset="2"/>
              </a:rPr>
              <a:t> del 27 de març al 5 d’abril de 2021 ambdós inclosos.</a:t>
            </a:r>
          </a:p>
          <a:p>
            <a:endParaRPr lang="ca-ES" sz="1600" dirty="0" smtClean="0">
              <a:cs typeface="Arial" pitchFamily="34" charset="0"/>
            </a:endParaRPr>
          </a:p>
          <a:p>
            <a:r>
              <a:rPr lang="ca-ES" sz="1600" u="sng" dirty="0" smtClean="0">
                <a:cs typeface="Arial" pitchFamily="34" charset="0"/>
              </a:rPr>
              <a:t>Jornada intensiva</a:t>
            </a:r>
            <a:r>
              <a:rPr lang="ca-ES" sz="1600" dirty="0">
                <a:cs typeface="Arial" pitchFamily="34" charset="0"/>
              </a:rPr>
              <a:t> </a:t>
            </a:r>
            <a:r>
              <a:rPr lang="ca-ES" sz="1600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ca-ES" sz="1600" dirty="0" smtClean="0">
                <a:cs typeface="Arial" pitchFamily="34" charset="0"/>
              </a:rPr>
              <a:t>el 21 de desembre de 2020 i a partir del 7 de juny de 2021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16" y="332655"/>
            <a:ext cx="3318464" cy="187220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80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a-ES" b="1" u="sng" dirty="0" smtClean="0">
                <a:solidFill>
                  <a:srgbClr val="FFC000"/>
                </a:solidFill>
              </a:rPr>
              <a:t>Comunicació i relació amb l’escola</a:t>
            </a:r>
            <a:endParaRPr lang="ca-ES" b="1" u="sng" dirty="0">
              <a:solidFill>
                <a:srgbClr val="FFC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571605" y="3407304"/>
            <a:ext cx="4857784" cy="3164968"/>
          </a:xfrm>
        </p:spPr>
        <p:txBody>
          <a:bodyPr>
            <a:noAutofit/>
          </a:bodyPr>
          <a:lstStyle/>
          <a:p>
            <a:pPr algn="just">
              <a:buFont typeface="Wingdings 2" pitchFamily="18" charset="2"/>
              <a:buChar char="P"/>
            </a:pPr>
            <a:r>
              <a:rPr lang="ca-ES" sz="1800" dirty="0"/>
              <a:t>Reunions d’inici de curs</a:t>
            </a:r>
          </a:p>
          <a:p>
            <a:pPr algn="just">
              <a:buFont typeface="Wingdings 2" pitchFamily="18" charset="2"/>
              <a:buChar char="P"/>
            </a:pPr>
            <a:r>
              <a:rPr lang="ca-ES" sz="1800" dirty="0"/>
              <a:t>Reunions  informatives i /o </a:t>
            </a:r>
            <a:r>
              <a:rPr lang="ca-ES" sz="1800" dirty="0" smtClean="0"/>
              <a:t>pedagògiques</a:t>
            </a:r>
            <a:endParaRPr lang="ca-ES" sz="1800" dirty="0"/>
          </a:p>
          <a:p>
            <a:pPr algn="just">
              <a:buFont typeface="Wingdings 2" pitchFamily="18" charset="2"/>
              <a:buChar char="P"/>
            </a:pPr>
            <a:r>
              <a:rPr lang="ca-ES" sz="1800" dirty="0"/>
              <a:t>Reunions i entrevistes </a:t>
            </a:r>
            <a:r>
              <a:rPr lang="ca-ES" sz="1800" dirty="0" smtClean="0"/>
              <a:t>individuals</a:t>
            </a:r>
            <a:endParaRPr lang="ca-ES" sz="1800" dirty="0"/>
          </a:p>
          <a:p>
            <a:pPr algn="just">
              <a:buFont typeface="Wingdings 2" pitchFamily="18" charset="2"/>
              <a:buChar char="P"/>
            </a:pPr>
            <a:r>
              <a:rPr lang="ca-ES" sz="1800" dirty="0"/>
              <a:t>Xerrades </a:t>
            </a:r>
            <a:r>
              <a:rPr lang="ca-ES" sz="1800" dirty="0" smtClean="0"/>
              <a:t>puntuals</a:t>
            </a:r>
            <a:endParaRPr lang="ca-ES" sz="1800" dirty="0"/>
          </a:p>
          <a:p>
            <a:pPr algn="just">
              <a:buFont typeface="Wingdings 2" pitchFamily="18" charset="2"/>
              <a:buChar char="P"/>
            </a:pPr>
            <a:r>
              <a:rPr lang="ca-ES" sz="1800" dirty="0"/>
              <a:t>Pares i mares </a:t>
            </a:r>
            <a:r>
              <a:rPr lang="ca-ES" sz="1800" dirty="0" smtClean="0"/>
              <a:t>delegats/des</a:t>
            </a:r>
          </a:p>
          <a:p>
            <a:pPr algn="just">
              <a:buFont typeface="Wingdings 2" pitchFamily="18" charset="2"/>
              <a:buChar char="P"/>
            </a:pPr>
            <a:r>
              <a:rPr lang="ca-ES" sz="1800" dirty="0" smtClean="0"/>
              <a:t>Representants al Consell Escolar</a:t>
            </a:r>
            <a:endParaRPr lang="ca-ES" sz="1800" dirty="0"/>
          </a:p>
          <a:p>
            <a:pPr algn="just">
              <a:buFont typeface="Wingdings 2" pitchFamily="18" charset="2"/>
              <a:buChar char="P"/>
            </a:pPr>
            <a:r>
              <a:rPr lang="ca-ES" sz="1800" dirty="0" smtClean="0"/>
              <a:t>Circulars</a:t>
            </a:r>
            <a:endParaRPr lang="ca-ES" sz="1800" dirty="0"/>
          </a:p>
          <a:p>
            <a:pPr algn="just">
              <a:buFont typeface="Wingdings 2" pitchFamily="18" charset="2"/>
              <a:buChar char="P"/>
            </a:pPr>
            <a:r>
              <a:rPr lang="ca-ES" sz="1800" dirty="0" smtClean="0"/>
              <a:t>AMPA</a:t>
            </a:r>
            <a:endParaRPr lang="ca-ES" sz="1800" dirty="0"/>
          </a:p>
          <a:p>
            <a:pPr>
              <a:buFont typeface="Courier New" pitchFamily="49" charset="0"/>
              <a:buChar char="o"/>
            </a:pPr>
            <a:endParaRPr lang="ca-ES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1" y="1214422"/>
            <a:ext cx="4296139" cy="322210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6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a-ES" b="1" u="sng" dirty="0" smtClean="0">
                <a:solidFill>
                  <a:srgbClr val="FFC000"/>
                </a:solidFill>
              </a:rPr>
              <a:t>Comunicació i relació amb l’escola</a:t>
            </a:r>
            <a:endParaRPr lang="ca-ES" b="1" u="sng" dirty="0">
              <a:solidFill>
                <a:srgbClr val="FFC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214414" y="2357430"/>
            <a:ext cx="8640959" cy="3450696"/>
          </a:xfrm>
        </p:spPr>
        <p:txBody>
          <a:bodyPr>
            <a:noAutofit/>
          </a:bodyPr>
          <a:lstStyle/>
          <a:p>
            <a:pPr algn="just">
              <a:buFont typeface="Wingdings 2" pitchFamily="18" charset="2"/>
              <a:buChar char="P"/>
            </a:pPr>
            <a:r>
              <a:rPr lang="ca-ES" sz="1800" dirty="0" smtClean="0"/>
              <a:t>Telèfon</a:t>
            </a:r>
          </a:p>
          <a:p>
            <a:pPr algn="just">
              <a:buFont typeface="Wingdings 2" pitchFamily="18" charset="2"/>
              <a:buChar char="P"/>
            </a:pPr>
            <a:r>
              <a:rPr lang="ca-ES" sz="1800" dirty="0" smtClean="0"/>
              <a:t>Correu electrònic (</a:t>
            </a:r>
            <a:r>
              <a:rPr lang="ca-ES" sz="1800" dirty="0" smtClean="0">
                <a:hlinkClick r:id="rId2"/>
              </a:rPr>
              <a:t>secretaria@escolaquermany.cat</a:t>
            </a:r>
            <a:r>
              <a:rPr lang="ca-ES" sz="1800" dirty="0" smtClean="0"/>
              <a:t>)</a:t>
            </a:r>
          </a:p>
          <a:p>
            <a:pPr algn="just">
              <a:buFont typeface="Wingdings 2" pitchFamily="18" charset="2"/>
              <a:buChar char="P"/>
            </a:pPr>
            <a:r>
              <a:rPr lang="ca-ES" sz="1800" dirty="0" smtClean="0"/>
              <a:t>WhatsApp</a:t>
            </a:r>
          </a:p>
          <a:p>
            <a:pPr algn="just">
              <a:buFont typeface="Wingdings 2" pitchFamily="18" charset="2"/>
              <a:buChar char="P"/>
            </a:pPr>
            <a:r>
              <a:rPr lang="ca-ES" sz="1800" dirty="0" smtClean="0">
                <a:latin typeface="Arial" pitchFamily="34" charset="0"/>
                <a:cs typeface="Arial" pitchFamily="34" charset="0"/>
                <a:hlinkClick r:id="rId3"/>
              </a:rPr>
              <a:t>www.escolaquermany.cat</a:t>
            </a:r>
            <a:endParaRPr lang="ca-ES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 2" pitchFamily="18" charset="2"/>
              <a:buChar char="P"/>
            </a:pPr>
            <a:r>
              <a:rPr lang="ca-ES" sz="1800" dirty="0" smtClean="0">
                <a:latin typeface="Arial" pitchFamily="34" charset="0"/>
                <a:cs typeface="Arial" pitchFamily="34" charset="0"/>
              </a:rPr>
              <a:t>Horari secretaria:</a:t>
            </a:r>
          </a:p>
          <a:p>
            <a:pPr algn="just">
              <a:buFont typeface="Wingdings 2" pitchFamily="18" charset="2"/>
              <a:buChar char="P"/>
            </a:pP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 marL="581343" lvl="2" indent="0" algn="just">
              <a:buNone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Dimarts i dijous </a:t>
            </a:r>
          </a:p>
          <a:p>
            <a:pPr marL="581343" lvl="2" indent="0" algn="just">
              <a:buNone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Divendres alterns</a:t>
            </a:r>
          </a:p>
        </p:txBody>
      </p:sp>
      <p:pic>
        <p:nvPicPr>
          <p:cNvPr id="4098" name="Picture 2" descr="Resultat d'imatges de m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571876"/>
            <a:ext cx="5162550" cy="29051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a-ES" b="1" u="sng" dirty="0">
                <a:solidFill>
                  <a:srgbClr val="FFC000"/>
                </a:solidFill>
              </a:rPr>
              <a:t>C</a:t>
            </a:r>
            <a:r>
              <a:rPr lang="ca-ES" b="1" u="sng" dirty="0" smtClean="0">
                <a:solidFill>
                  <a:srgbClr val="FFC000"/>
                </a:solidFill>
              </a:rPr>
              <a:t>om entenem l’aprenentatge?</a:t>
            </a:r>
            <a:endParaRPr lang="ca-ES" b="1" u="sng" dirty="0">
              <a:solidFill>
                <a:srgbClr val="FFC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57224" y="1000108"/>
            <a:ext cx="8640959" cy="3450696"/>
          </a:xfrm>
        </p:spPr>
        <p:txBody>
          <a:bodyPr>
            <a:noAutofit/>
          </a:bodyPr>
          <a:lstStyle/>
          <a:p>
            <a:pPr algn="just">
              <a:buFont typeface="Wingdings 2" pitchFamily="18" charset="2"/>
              <a:buChar char="P"/>
            </a:pPr>
            <a:r>
              <a:rPr lang="ca-ES" sz="2000" dirty="0" smtClean="0"/>
              <a:t>IMPORTÀNCIA DE L’EDUCACIÓ EMOCIONAL</a:t>
            </a:r>
          </a:p>
          <a:p>
            <a:pPr lvl="1" algn="just">
              <a:buFont typeface="Wingdings 2" pitchFamily="18" charset="2"/>
              <a:buChar char="P"/>
            </a:pPr>
            <a:r>
              <a:rPr lang="ca-ES" sz="1800" dirty="0" smtClean="0"/>
              <a:t>Aprenem amb la ment però també amb el cos</a:t>
            </a:r>
          </a:p>
          <a:p>
            <a:pPr lvl="1" algn="just">
              <a:buFont typeface="Wingdings 2" pitchFamily="18" charset="2"/>
              <a:buChar char="P"/>
            </a:pPr>
            <a:r>
              <a:rPr lang="ca-ES" sz="1800" dirty="0" smtClean="0"/>
              <a:t>Oferim recursos per al benestar emocional de l’alumnat</a:t>
            </a:r>
          </a:p>
          <a:p>
            <a:pPr lvl="1" algn="just">
              <a:buFont typeface="Wingdings 2" pitchFamily="18" charset="2"/>
              <a:buChar char="P"/>
            </a:pPr>
            <a:endParaRPr lang="ca-ES" sz="1800" dirty="0"/>
          </a:p>
          <a:p>
            <a:pPr algn="just">
              <a:buFont typeface="Wingdings 2" pitchFamily="18" charset="2"/>
              <a:buChar char="P"/>
            </a:pPr>
            <a:r>
              <a:rPr lang="ca-ES" sz="2000" dirty="0" smtClean="0"/>
              <a:t>BUSQUEM UN SENTIT ALS APRENENTATGES</a:t>
            </a:r>
          </a:p>
          <a:p>
            <a:pPr lvl="1" algn="just">
              <a:buFont typeface="Wingdings 2" pitchFamily="18" charset="2"/>
              <a:buChar char="P"/>
            </a:pPr>
            <a:r>
              <a:rPr lang="ca-ES" sz="1800" dirty="0" smtClean="0"/>
              <a:t>Partim dels interessos de l’alumnat</a:t>
            </a:r>
          </a:p>
          <a:p>
            <a:pPr lvl="1" algn="just">
              <a:buFont typeface="Wingdings 2" pitchFamily="18" charset="2"/>
              <a:buChar char="P"/>
            </a:pPr>
            <a:r>
              <a:rPr lang="ca-ES" sz="1800" dirty="0" smtClean="0"/>
              <a:t>Els mestres ens ajuden</a:t>
            </a:r>
          </a:p>
          <a:p>
            <a:pPr lvl="1" algn="just">
              <a:buFont typeface="Wingdings 2" pitchFamily="18" charset="2"/>
              <a:buChar char="P"/>
            </a:pPr>
            <a:r>
              <a:rPr lang="ca-ES" sz="1800" dirty="0" smtClean="0"/>
              <a:t>Aprenem a llegir llegint i a escriure escrivint</a:t>
            </a:r>
          </a:p>
          <a:p>
            <a:pPr lvl="1" algn="just">
              <a:buFont typeface="Wingdings 2" pitchFamily="18" charset="2"/>
              <a:buChar char="P"/>
            </a:pPr>
            <a:r>
              <a:rPr lang="ca-ES" sz="1800" dirty="0" smtClean="0"/>
              <a:t>Allò que fem ha de tenir una finalitat</a:t>
            </a:r>
          </a:p>
          <a:p>
            <a:pPr lvl="1" algn="just">
              <a:buFont typeface="Wingdings 2" pitchFamily="18" charset="2"/>
              <a:buChar char="P"/>
            </a:pPr>
            <a:endParaRPr lang="ca-ES" sz="1800" dirty="0"/>
          </a:p>
          <a:p>
            <a:pPr algn="just">
              <a:buFont typeface="Wingdings 2" pitchFamily="18" charset="2"/>
              <a:buChar char="P"/>
            </a:pPr>
            <a:r>
              <a:rPr lang="ca-ES" sz="2000" dirty="0" smtClean="0"/>
              <a:t>OFERIM ACTIVITATS VARIADES</a:t>
            </a:r>
          </a:p>
          <a:p>
            <a:pPr lvl="1" algn="just">
              <a:buFont typeface="Wingdings 2" pitchFamily="18" charset="2"/>
              <a:buChar char="P"/>
            </a:pPr>
            <a:r>
              <a:rPr lang="ca-ES" sz="1800" dirty="0" smtClean="0"/>
              <a:t>Treball en diferents tipus d’agrupacions</a:t>
            </a:r>
          </a:p>
          <a:p>
            <a:pPr lvl="1" algn="just">
              <a:buNone/>
            </a:pPr>
            <a:r>
              <a:rPr lang="ca-ES" sz="1800" dirty="0" smtClean="0"/>
              <a:t>    (individual, parelles, petits grups, ...)</a:t>
            </a:r>
          </a:p>
          <a:p>
            <a:pPr lvl="1" algn="just">
              <a:buFont typeface="Wingdings 2" pitchFamily="18" charset="2"/>
              <a:buChar char="P"/>
            </a:pPr>
            <a:r>
              <a:rPr lang="ca-ES" sz="1800" dirty="0" smtClean="0"/>
              <a:t>Treball </a:t>
            </a:r>
            <a:r>
              <a:rPr lang="ca-ES" sz="1800" dirty="0" err="1" smtClean="0"/>
              <a:t>manipulatiu</a:t>
            </a:r>
            <a:endParaRPr lang="ca-ES" sz="1800" dirty="0" smtClean="0"/>
          </a:p>
          <a:p>
            <a:pPr lvl="1" algn="just">
              <a:buFont typeface="Wingdings 2" pitchFamily="18" charset="2"/>
              <a:buChar char="P"/>
            </a:pPr>
            <a:r>
              <a:rPr lang="ca-ES" sz="1800" dirty="0" smtClean="0"/>
              <a:t>Utilitzem plataformes digitals</a:t>
            </a:r>
          </a:p>
          <a:p>
            <a:pPr lvl="1" algn="just">
              <a:buFont typeface="Wingdings 2" pitchFamily="18" charset="2"/>
              <a:buChar char="P"/>
            </a:pPr>
            <a:r>
              <a:rPr lang="ca-ES" sz="1800" dirty="0" smtClean="0"/>
              <a:t>Aprenem a l’entorn</a:t>
            </a:r>
          </a:p>
          <a:p>
            <a:pPr lvl="1" algn="just">
              <a:buFont typeface="Wingdings 2" pitchFamily="18" charset="2"/>
              <a:buChar char="P"/>
            </a:pPr>
            <a:endParaRPr lang="ca-ES" sz="14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Resultat d'imatges de aprendre per projec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905672"/>
            <a:ext cx="4421147" cy="29523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r>
              <a:rPr lang="ca-ES" b="1" u="sng" dirty="0" smtClean="0">
                <a:solidFill>
                  <a:srgbClr val="FFC000"/>
                </a:solidFill>
              </a:rPr>
              <a:t>Aprenentatge Competencial</a:t>
            </a:r>
            <a:endParaRPr lang="ca-ES" b="1" u="sng" dirty="0">
              <a:solidFill>
                <a:srgbClr val="FFC0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285852" y="1000108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ca-ES" sz="2000" dirty="0" smtClean="0"/>
              <a:t>Es considera que l’alumnat esdevé competent quan és capaç de seleccionar entre els seu bagatge d'aprenentatge , allò que ha d’</a:t>
            </a:r>
            <a:r>
              <a:rPr lang="ca-ES" sz="2000" b="1" dirty="0" smtClean="0"/>
              <a:t>aplicar</a:t>
            </a:r>
            <a:r>
              <a:rPr lang="ca-ES" sz="2000" dirty="0" smtClean="0"/>
              <a:t> per a la resolució </a:t>
            </a:r>
            <a:r>
              <a:rPr lang="ca-ES" sz="2000" b="1" dirty="0" smtClean="0"/>
              <a:t>d’una nova situació</a:t>
            </a:r>
            <a:r>
              <a:rPr lang="ca-ES" sz="2000" dirty="0" smtClean="0"/>
              <a:t>.</a:t>
            </a:r>
          </a:p>
          <a:p>
            <a:pPr algn="just"/>
            <a:endParaRPr lang="ca-ES" sz="2000" dirty="0" smtClean="0"/>
          </a:p>
          <a:p>
            <a:pPr algn="just"/>
            <a:r>
              <a:rPr lang="ca-ES" sz="2000" dirty="0"/>
              <a:t>Per tant, </a:t>
            </a:r>
            <a:r>
              <a:rPr lang="ca-ES" sz="2000" dirty="0" smtClean="0"/>
              <a:t>quan </a:t>
            </a:r>
            <a:r>
              <a:rPr lang="ca-ES" sz="2000" dirty="0"/>
              <a:t>és capaç de transferir un determinat contingut adquirit en una matèria o context a la resolució d’un problema que se li planteja en qualsevol altra situació. </a:t>
            </a:r>
            <a:r>
              <a:rPr lang="ca-ES" sz="2000" b="1" dirty="0"/>
              <a:t>Els continguts </a:t>
            </a:r>
            <a:r>
              <a:rPr lang="ca-ES" sz="2000" dirty="0"/>
              <a:t>curriculars per si mateixos no constitueixen la finalitat de l’acció educativa, sinó que </a:t>
            </a:r>
            <a:r>
              <a:rPr lang="ca-ES" sz="2000" b="1" dirty="0"/>
              <a:t>són el mitjà</a:t>
            </a:r>
            <a:r>
              <a:rPr lang="ca-ES" sz="2000" dirty="0"/>
              <a:t> per assolir els objectius i possibilitar que l’alumnat sigui competent per usar les seves capacitats en situacions i contextos reals. </a:t>
            </a:r>
          </a:p>
        </p:txBody>
      </p:sp>
      <p:pic>
        <p:nvPicPr>
          <p:cNvPr id="26626" name="Picture 2" descr="Presa de decisions sobre l’avaluació de les competències bàsiques   SABADELL maig, 2011  Com comprovarem si l’alumne és ca..."/>
          <p:cNvPicPr>
            <a:picLocks noChangeAspect="1" noChangeArrowheads="1"/>
          </p:cNvPicPr>
          <p:nvPr/>
        </p:nvPicPr>
        <p:blipFill>
          <a:blip r:embed="rId2"/>
          <a:srcRect l="30723" t="43772" r="32189"/>
          <a:stretch>
            <a:fillRect/>
          </a:stretch>
        </p:blipFill>
        <p:spPr bwMode="auto">
          <a:xfrm>
            <a:off x="6924062" y="4333843"/>
            <a:ext cx="2219938" cy="2524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87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14744" y="142852"/>
            <a:ext cx="2714644" cy="1252728"/>
          </a:xfrm>
        </p:spPr>
        <p:txBody>
          <a:bodyPr/>
          <a:lstStyle/>
          <a:p>
            <a:pPr algn="l"/>
            <a:r>
              <a:rPr lang="ca-ES" b="1" u="sng" dirty="0" smtClean="0">
                <a:solidFill>
                  <a:srgbClr val="FFC000"/>
                </a:solidFill>
              </a:rPr>
              <a:t>Projectes</a:t>
            </a:r>
            <a:endParaRPr lang="ca-ES" b="1" u="sng" dirty="0">
              <a:solidFill>
                <a:srgbClr val="FFC0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a-ES" sz="2000" dirty="0" smtClean="0"/>
              <a:t>Els i les alumnes realitzen un projecte per trimestre.  Dins d’aquest projecte hi trobem activitats principalment de medi però també de totes les altres àrees.</a:t>
            </a:r>
          </a:p>
          <a:p>
            <a:pPr algn="just"/>
            <a:r>
              <a:rPr lang="ca-ES" sz="2000" dirty="0" smtClean="0"/>
              <a:t>Aquest projecte es va desenvolupant a partir dels interessos i curiositats de l’alumnat.</a:t>
            </a:r>
          </a:p>
          <a:p>
            <a:pPr algn="just"/>
            <a:r>
              <a:rPr lang="ca-ES" sz="2000" dirty="0" smtClean="0"/>
              <a:t>Treballen en grups cooperatius i en cada grup desenvolupen uns rols (secretari, supervisor...)</a:t>
            </a:r>
          </a:p>
          <a:p>
            <a:pPr algn="just"/>
            <a:r>
              <a:rPr lang="ca-ES" sz="2000" dirty="0" smtClean="0"/>
              <a:t>Cada grup gestiona i organitza el seu aprenentatge i full de ruta fins a obtenir el producte final.</a:t>
            </a:r>
            <a:endParaRPr lang="ca-ES" sz="2000" dirty="0"/>
          </a:p>
        </p:txBody>
      </p:sp>
      <p:pic>
        <p:nvPicPr>
          <p:cNvPr id="6146" name="Picture 2" descr="Resultat d'imatges de projectes de medi primà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643422"/>
            <a:ext cx="3871939" cy="221457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t d'imatges de matemàtique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Marker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642918"/>
            <a:ext cx="2413251" cy="2600767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99000"/>
              </a:schemeClr>
            </a:glow>
            <a:outerShdw blurRad="292100" dist="139700" dir="2700000" algn="tl" rotWithShape="0">
              <a:srgbClr val="333333">
                <a:alpha val="5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142976" y="-214338"/>
            <a:ext cx="8229600" cy="1252728"/>
          </a:xfrm>
        </p:spPr>
        <p:txBody>
          <a:bodyPr/>
          <a:lstStyle/>
          <a:p>
            <a:pPr algn="l"/>
            <a:r>
              <a:rPr lang="ca-ES" b="1" u="sng" dirty="0" smtClean="0">
                <a:solidFill>
                  <a:srgbClr val="FFC000"/>
                </a:solidFill>
              </a:rPr>
              <a:t>Matemàtiques </a:t>
            </a:r>
            <a:r>
              <a:rPr lang="ca-ES" b="1" u="sng" dirty="0" err="1" smtClean="0">
                <a:solidFill>
                  <a:srgbClr val="FFC000"/>
                </a:solidFill>
              </a:rPr>
              <a:t>manipulatives</a:t>
            </a:r>
            <a:endParaRPr lang="ca-ES" b="1" u="sng" dirty="0">
              <a:solidFill>
                <a:srgbClr val="FFC0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285852" y="2714620"/>
            <a:ext cx="7408333" cy="39910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2800" dirty="0" smtClean="0"/>
              <a:t>Les matemàtiques es treballen de manera vivencial i </a:t>
            </a:r>
            <a:r>
              <a:rPr lang="ca-ES" sz="2800" dirty="0" err="1" smtClean="0"/>
              <a:t>manipulativa</a:t>
            </a:r>
            <a:r>
              <a:rPr lang="ca-ES" sz="2800" dirty="0" smtClean="0"/>
              <a:t> relacionant-les amb diverses situacions quotidianes. </a:t>
            </a:r>
          </a:p>
          <a:p>
            <a:pPr marL="0" indent="0" algn="just">
              <a:buNone/>
            </a:pPr>
            <a:r>
              <a:rPr lang="ca-ES" sz="2800" i="1" dirty="0" smtClean="0"/>
              <a:t>Des d’EI-3 a 5è treballem amb </a:t>
            </a:r>
            <a:r>
              <a:rPr lang="ca-ES" sz="2800" i="1" dirty="0" err="1" smtClean="0"/>
              <a:t>Innovamat</a:t>
            </a:r>
            <a:r>
              <a:rPr lang="ca-ES" sz="2800" i="1" dirty="0" smtClean="0"/>
              <a:t>.</a:t>
            </a:r>
          </a:p>
          <a:p>
            <a:pPr marL="0" indent="0" algn="just">
              <a:buNone/>
            </a:pPr>
            <a:endParaRPr lang="ca-ES" sz="2800" i="1" dirty="0"/>
          </a:p>
        </p:txBody>
      </p:sp>
      <p:pic>
        <p:nvPicPr>
          <p:cNvPr id="6" name="Imatge 5" descr="p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4691064"/>
            <a:ext cx="2889248" cy="2166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37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">
  <a:themeElements>
    <a:clrScheme name="Solstici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1143</Words>
  <Application>Microsoft Office PowerPoint</Application>
  <PresentationFormat>Presentació en pantalla (4:3)</PresentationFormat>
  <Paragraphs>148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17</vt:i4>
      </vt:variant>
    </vt:vector>
  </HeadingPairs>
  <TitlesOfParts>
    <vt:vector size="18" baseType="lpstr">
      <vt:lpstr>Solstici</vt:lpstr>
      <vt:lpstr>ESCOLA QUERMANY</vt:lpstr>
      <vt:lpstr>Claustre de mestres</vt:lpstr>
      <vt:lpstr>Calendari</vt:lpstr>
      <vt:lpstr>Comunicació i relació amb l’escola</vt:lpstr>
      <vt:lpstr>Comunicació i relació amb l’escola</vt:lpstr>
      <vt:lpstr>Com entenem l’aprenentatge?</vt:lpstr>
      <vt:lpstr>Aprenentatge Competencial</vt:lpstr>
      <vt:lpstr>Projectes</vt:lpstr>
      <vt:lpstr>Matemàtiques manipulatives</vt:lpstr>
      <vt:lpstr>Atenció a la diversitat</vt:lpstr>
      <vt:lpstr>Escola i entorn (pendents de la situació epidemilògica)</vt:lpstr>
      <vt:lpstr>Criteris d’avaluació</vt:lpstr>
      <vt:lpstr>Informes d’Avaluacions</vt:lpstr>
      <vt:lpstr>Serveis</vt:lpstr>
      <vt:lpstr>Ajudes econòmiques </vt:lpstr>
      <vt:lpstr>Aspectes importants</vt:lpstr>
      <vt:lpstr>Aspectes importants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QUERMANY</dc:title>
  <dc:creator>Pbell</dc:creator>
  <cp:lastModifiedBy>Prof</cp:lastModifiedBy>
  <cp:revision>195</cp:revision>
  <cp:lastPrinted>2014-07-10T10:51:54Z</cp:lastPrinted>
  <dcterms:created xsi:type="dcterms:W3CDTF">2014-07-08T14:50:01Z</dcterms:created>
  <dcterms:modified xsi:type="dcterms:W3CDTF">2020-09-07T08:43:36Z</dcterms:modified>
</cp:coreProperties>
</file>