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media/image7.jpeg" ContentType="image/jpeg"/>
  <Override PartName="/ppt/media/image59.jpeg" ContentType="image/jpeg"/>
  <Override PartName="/ppt/media/image31.png" ContentType="image/png"/>
  <Override PartName="/ppt/media/image57.png" ContentType="image/png"/>
  <Override PartName="/ppt/media/image1.png" ContentType="image/png"/>
  <Override PartName="/ppt/media/image58.png" ContentType="image/png"/>
  <Override PartName="/ppt/media/image2.png" ContentType="image/png"/>
  <Override PartName="/ppt/media/image51.png" ContentType="image/png"/>
  <Override PartName="/ppt/media/image9.jpeg" ContentType="image/jpeg"/>
  <Override PartName="/ppt/media/image17.jpeg" ContentType="image/jpeg"/>
  <Override PartName="/ppt/media/image3.png" ContentType="image/png"/>
  <Override PartName="/ppt/media/image70.png" ContentType="image/png"/>
  <Override PartName="/ppt/media/image4.png" ContentType="image/png"/>
  <Override PartName="/ppt/media/image11.png" ContentType="image/png"/>
  <Override PartName="/ppt/media/image5.jpeg" ContentType="image/jpeg"/>
  <Override PartName="/ppt/media/image41.png" ContentType="image/png"/>
  <Override PartName="/ppt/media/image8.jpeg" ContentType="image/jpeg"/>
  <Override PartName="/ppt/media/image72.png" ContentType="image/png"/>
  <Override PartName="/ppt/media/image6.png" ContentType="image/png"/>
  <Override PartName="/ppt/media/image10.png" ContentType="image/png"/>
  <Override PartName="/ppt/media/image12.png" ContentType="image/png"/>
  <Override PartName="/ppt/media/image19.png" ContentType="image/png"/>
  <Override PartName="/ppt/media/image13.jpeg" ContentType="image/jpeg"/>
  <Override PartName="/ppt/media/image14.png" ContentType="image/png"/>
  <Override PartName="/ppt/media/image15.jpeg" ContentType="image/jpeg"/>
  <Override PartName="/ppt/media/image49.png" ContentType="image/png"/>
  <Override PartName="/ppt/media/image16.jpeg" ContentType="image/jpeg"/>
  <Override PartName="/ppt/media/image18.png" ContentType="image/png"/>
  <Override PartName="/ppt/media/image40.jpeg" ContentType="image/jpe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36.jpeg" ContentType="image/jpeg"/>
  <Override PartName="/ppt/media/image26.png" ContentType="image/png"/>
  <Override PartName="/ppt/media/image27.png" ContentType="image/png"/>
  <Override PartName="/ppt/media/image28.png" ContentType="image/png"/>
  <Override PartName="/ppt/media/image81.jpeg" ContentType="image/jpeg"/>
  <Override PartName="/ppt/media/image29.png" ContentType="image/png"/>
  <Override PartName="/ppt/media/image30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jpeg" ContentType="image/jpeg"/>
  <Override PartName="/ppt/media/image37.jpeg" ContentType="image/jpeg"/>
  <Override PartName="/ppt/media/image38.jpeg" ContentType="image/jpeg"/>
  <Override PartName="/ppt/media/image45.png" ContentType="image/png"/>
  <Override PartName="/ppt/media/image39.jpeg" ContentType="image/jpeg"/>
  <Override PartName="/ppt/media/image55.png" ContentType="image/png"/>
  <Override PartName="/ppt/media/image42.png" ContentType="image/png"/>
  <Override PartName="/ppt/media/image43.png" ContentType="image/png"/>
  <Override PartName="/ppt/media/image60.png" ContentType="image/png"/>
  <Override PartName="/ppt/media/image44.jpeg" ContentType="image/jpeg"/>
  <Override PartName="/ppt/media/image46.png" ContentType="image/png"/>
  <Override PartName="/ppt/media/image47.png" ContentType="image/png"/>
  <Override PartName="/ppt/media/image48.png" ContentType="image/png"/>
  <Override PartName="/ppt/media/image50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6.png" ContentType="image/png"/>
  <Override PartName="/ppt/media/image61.png" ContentType="image/png"/>
  <Override PartName="/ppt/media/image62.png" ContentType="image/png"/>
  <Override PartName="/ppt/media/image63.jpeg" ContentType="image/jpeg"/>
  <Override PartName="/ppt/media/image64.png" ContentType="image/png"/>
  <Override PartName="/ppt/media/image65.png" ContentType="image/png"/>
  <Override PartName="/ppt/media/image66.png" ContentType="image/png"/>
  <Override PartName="/ppt/media/image67.jpeg" ContentType="image/jpeg"/>
  <Override PartName="/ppt/media/image68.jpeg" ContentType="image/jpeg"/>
  <Override PartName="/ppt/media/image69.jpeg" ContentType="image/jpeg"/>
  <Override PartName="/ppt/media/image71.png" ContentType="image/png"/>
  <Override PartName="/ppt/media/image73.png" ContentType="image/png"/>
  <Override PartName="/ppt/media/image74.png" ContentType="image/png"/>
  <Override PartName="/ppt/media/image75.png" ContentType="image/png"/>
  <Override PartName="/ppt/media/image76.png" ContentType="image/png"/>
  <Override PartName="/ppt/media/image77.png" ContentType="image/png"/>
  <Override PartName="/ppt/media/image78.png" ContentType="image/png"/>
  <Override PartName="/ppt/media/image79.png" ContentType="image/png"/>
  <Override PartName="/ppt/media/image80.png" ContentType="image/png"/>
  <Override PartName="/ppt/media/image82.png" ContentType="image/png"/>
  <Override PartName="/ppt/media/image8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Feu clic per moure la diapositiva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a-ES" sz="2000" spc="-1" strike="noStrike">
                <a:latin typeface="Arial"/>
              </a:rPr>
              <a:t>Feu clic per editar el format de les notes</a:t>
            </a:r>
            <a:endParaRPr b="0" lang="ca-ES" sz="2000" spc="-1" strike="noStrike"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a-ES" sz="1400" spc="-1" strike="noStrike">
                <a:latin typeface="Times New Roman"/>
              </a:rPr>
              <a:t> </a:t>
            </a:r>
            <a:endParaRPr b="0" lang="ca-ES" sz="1400" spc="-1" strike="noStrike">
              <a:latin typeface="Times New Roman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ca-ES" sz="1400" spc="-1" strike="noStrike">
                <a:latin typeface="Times New Roman"/>
              </a:rPr>
              <a:t> </a:t>
            </a:r>
            <a:endParaRPr b="0" lang="ca-ES" sz="1400" spc="-1" strike="noStrike">
              <a:latin typeface="Times New Roman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ca-ES" sz="1400" spc="-1" strike="noStrike">
                <a:latin typeface="Times New Roman"/>
              </a:rPr>
              <a:t> </a:t>
            </a:r>
            <a:endParaRPr b="0" lang="ca-ES" sz="1400" spc="-1" strike="noStrike">
              <a:latin typeface="Times New Roman"/>
            </a:endParaRPr>
          </a:p>
        </p:txBody>
      </p:sp>
      <p:sp>
        <p:nvSpPr>
          <p:cNvPr id="24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756AE6A4-3E0D-4FB6-8E01-1BB6318617BB}" type="slidenum">
              <a:rPr b="0" lang="ca-ES" sz="1400" spc="-1" strike="noStrike">
                <a:latin typeface="Times New Roman"/>
              </a:rPr>
              <a:t>1</a:t>
            </a:fld>
            <a:endParaRPr b="0" lang="ca-E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sldImg"/>
          </p:nvPr>
        </p:nvSpPr>
        <p:spPr>
          <a:xfrm>
            <a:off x="1146240" y="696960"/>
            <a:ext cx="4562280" cy="3422160"/>
          </a:xfrm>
          <a:prstGeom prst="rect">
            <a:avLst/>
          </a:prstGeom>
        </p:spPr>
      </p:sp>
      <p:sp>
        <p:nvSpPr>
          <p:cNvPr id="444" name="CustomShape 2"/>
          <p:cNvSpPr/>
          <p:nvPr/>
        </p:nvSpPr>
        <p:spPr>
          <a:xfrm>
            <a:off x="685800" y="4343400"/>
            <a:ext cx="5477040" cy="4106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sldImg"/>
          </p:nvPr>
        </p:nvSpPr>
        <p:spPr>
          <a:xfrm>
            <a:off x="1146240" y="696960"/>
            <a:ext cx="4560840" cy="3421080"/>
          </a:xfrm>
          <a:prstGeom prst="rect">
            <a:avLst/>
          </a:prstGeom>
        </p:spPr>
      </p:sp>
      <p:sp>
        <p:nvSpPr>
          <p:cNvPr id="459" name="CustomShape 2"/>
          <p:cNvSpPr/>
          <p:nvPr/>
        </p:nvSpPr>
        <p:spPr>
          <a:xfrm>
            <a:off x="685800" y="4343400"/>
            <a:ext cx="5477040" cy="4106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sldImg"/>
          </p:nvPr>
        </p:nvSpPr>
        <p:spPr>
          <a:xfrm>
            <a:off x="1146240" y="696960"/>
            <a:ext cx="4561560" cy="3421800"/>
          </a:xfrm>
          <a:prstGeom prst="rect">
            <a:avLst/>
          </a:prstGeom>
        </p:spPr>
      </p:sp>
      <p:sp>
        <p:nvSpPr>
          <p:cNvPr id="461" name="CustomShape 2"/>
          <p:cNvSpPr/>
          <p:nvPr/>
        </p:nvSpPr>
        <p:spPr>
          <a:xfrm>
            <a:off x="685800" y="4343400"/>
            <a:ext cx="5477040" cy="4106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sldImg"/>
          </p:nvPr>
        </p:nvSpPr>
        <p:spPr>
          <a:xfrm>
            <a:off x="0" y="693720"/>
            <a:ext cx="356400" cy="356400"/>
          </a:xfrm>
          <a:prstGeom prst="rect">
            <a:avLst/>
          </a:prstGeom>
        </p:spPr>
      </p:sp>
      <p:sp>
        <p:nvSpPr>
          <p:cNvPr id="463" name="CustomShape 2"/>
          <p:cNvSpPr/>
          <p:nvPr/>
        </p:nvSpPr>
        <p:spPr>
          <a:xfrm>
            <a:off x="685800" y="4343400"/>
            <a:ext cx="5477040" cy="4106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sldImg"/>
          </p:nvPr>
        </p:nvSpPr>
        <p:spPr>
          <a:xfrm>
            <a:off x="-13708080" y="-9591840"/>
            <a:ext cx="27412560" cy="20559240"/>
          </a:xfrm>
          <a:prstGeom prst="rect">
            <a:avLst/>
          </a:prstGeom>
        </p:spPr>
      </p:sp>
      <p:sp>
        <p:nvSpPr>
          <p:cNvPr id="465" name="CustomShape 2"/>
          <p:cNvSpPr/>
          <p:nvPr/>
        </p:nvSpPr>
        <p:spPr>
          <a:xfrm>
            <a:off x="685800" y="4343400"/>
            <a:ext cx="5477040" cy="4016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sldImg"/>
          </p:nvPr>
        </p:nvSpPr>
        <p:spPr>
          <a:xfrm>
            <a:off x="1146240" y="696960"/>
            <a:ext cx="4562280" cy="3422160"/>
          </a:xfrm>
          <a:prstGeom prst="rect">
            <a:avLst/>
          </a:prstGeom>
        </p:spPr>
      </p:sp>
      <p:sp>
        <p:nvSpPr>
          <p:cNvPr id="467" name="CustomShape 2"/>
          <p:cNvSpPr/>
          <p:nvPr/>
        </p:nvSpPr>
        <p:spPr>
          <a:xfrm>
            <a:off x="685800" y="4343400"/>
            <a:ext cx="5477040" cy="4106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2040" cy="4005360"/>
          </a:xfrm>
          <a:prstGeom prst="rect">
            <a:avLst/>
          </a:prstGeom>
        </p:spPr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3680" cy="4807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470" name="CustomShape 3"/>
          <p:cNvSpPr/>
          <p:nvPr/>
        </p:nvSpPr>
        <p:spPr>
          <a:xfrm>
            <a:off x="4278960" y="10157400"/>
            <a:ext cx="3276720" cy="53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61805A06-5621-41E3-BD02-4FAE8D28904B}" type="slidenum">
              <a:rPr b="0" lang="ca-ES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ca-ES" sz="1400" spc="-1" strike="noStrike"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sldImg"/>
          </p:nvPr>
        </p:nvSpPr>
        <p:spPr>
          <a:xfrm>
            <a:off x="1146240" y="696960"/>
            <a:ext cx="4561560" cy="3421800"/>
          </a:xfrm>
          <a:prstGeom prst="rect">
            <a:avLst/>
          </a:prstGeom>
        </p:spPr>
      </p:sp>
      <p:sp>
        <p:nvSpPr>
          <p:cNvPr id="472" name="CustomShape 2"/>
          <p:cNvSpPr/>
          <p:nvPr/>
        </p:nvSpPr>
        <p:spPr>
          <a:xfrm>
            <a:off x="685800" y="4343400"/>
            <a:ext cx="5477040" cy="4106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sldImg"/>
          </p:nvPr>
        </p:nvSpPr>
        <p:spPr>
          <a:xfrm>
            <a:off x="1146240" y="696960"/>
            <a:ext cx="4562280" cy="3422160"/>
          </a:xfrm>
          <a:prstGeom prst="rect">
            <a:avLst/>
          </a:prstGeom>
        </p:spPr>
      </p:sp>
      <p:sp>
        <p:nvSpPr>
          <p:cNvPr id="474" name="CustomShape 2"/>
          <p:cNvSpPr/>
          <p:nvPr/>
        </p:nvSpPr>
        <p:spPr>
          <a:xfrm>
            <a:off x="685800" y="4343400"/>
            <a:ext cx="5477040" cy="4106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sldImg"/>
          </p:nvPr>
        </p:nvSpPr>
        <p:spPr>
          <a:xfrm>
            <a:off x="1146240" y="696960"/>
            <a:ext cx="4562280" cy="3422160"/>
          </a:xfrm>
          <a:prstGeom prst="rect">
            <a:avLst/>
          </a:prstGeom>
        </p:spPr>
      </p:sp>
      <p:sp>
        <p:nvSpPr>
          <p:cNvPr id="476" name="CustomShape 2"/>
          <p:cNvSpPr/>
          <p:nvPr/>
        </p:nvSpPr>
        <p:spPr>
          <a:xfrm>
            <a:off x="685800" y="4343400"/>
            <a:ext cx="5477040" cy="4106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sldImg"/>
          </p:nvPr>
        </p:nvSpPr>
        <p:spPr>
          <a:xfrm>
            <a:off x="1146240" y="696960"/>
            <a:ext cx="4560480" cy="3420720"/>
          </a:xfrm>
          <a:prstGeom prst="rect">
            <a:avLst/>
          </a:prstGeom>
        </p:spPr>
      </p:sp>
      <p:sp>
        <p:nvSpPr>
          <p:cNvPr id="446" name="CustomShape 2"/>
          <p:cNvSpPr/>
          <p:nvPr/>
        </p:nvSpPr>
        <p:spPr>
          <a:xfrm>
            <a:off x="685800" y="4343400"/>
            <a:ext cx="5477040" cy="4106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sldImg"/>
          </p:nvPr>
        </p:nvSpPr>
        <p:spPr>
          <a:xfrm>
            <a:off x="1146240" y="696960"/>
            <a:ext cx="4561560" cy="3421800"/>
          </a:xfrm>
          <a:prstGeom prst="rect">
            <a:avLst/>
          </a:prstGeom>
        </p:spPr>
      </p:sp>
      <p:sp>
        <p:nvSpPr>
          <p:cNvPr id="448" name="CustomShape 2"/>
          <p:cNvSpPr/>
          <p:nvPr/>
        </p:nvSpPr>
        <p:spPr>
          <a:xfrm>
            <a:off x="685800" y="4343400"/>
            <a:ext cx="5477040" cy="4106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sldImg"/>
          </p:nvPr>
        </p:nvSpPr>
        <p:spPr>
          <a:xfrm>
            <a:off x="1146240" y="696960"/>
            <a:ext cx="4562280" cy="3422160"/>
          </a:xfrm>
          <a:prstGeom prst="rect">
            <a:avLst/>
          </a:prstGeom>
        </p:spPr>
      </p:sp>
      <p:sp>
        <p:nvSpPr>
          <p:cNvPr id="450" name="CustomShape 2"/>
          <p:cNvSpPr/>
          <p:nvPr/>
        </p:nvSpPr>
        <p:spPr>
          <a:xfrm>
            <a:off x="685800" y="4343400"/>
            <a:ext cx="5477040" cy="4106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sldImg"/>
          </p:nvPr>
        </p:nvSpPr>
        <p:spPr>
          <a:xfrm>
            <a:off x="1146240" y="696960"/>
            <a:ext cx="4561560" cy="3421800"/>
          </a:xfrm>
          <a:prstGeom prst="rect">
            <a:avLst/>
          </a:prstGeom>
        </p:spPr>
      </p:sp>
      <p:sp>
        <p:nvSpPr>
          <p:cNvPr id="452" name="CustomShape 2"/>
          <p:cNvSpPr/>
          <p:nvPr/>
        </p:nvSpPr>
        <p:spPr>
          <a:xfrm>
            <a:off x="685800" y="4343400"/>
            <a:ext cx="5477040" cy="4106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sldImg"/>
          </p:nvPr>
        </p:nvSpPr>
        <p:spPr>
          <a:xfrm>
            <a:off x="1146240" y="696960"/>
            <a:ext cx="4561560" cy="3421800"/>
          </a:xfrm>
          <a:prstGeom prst="rect">
            <a:avLst/>
          </a:prstGeom>
        </p:spPr>
      </p:sp>
      <p:sp>
        <p:nvSpPr>
          <p:cNvPr id="454" name="CustomShape 2"/>
          <p:cNvSpPr/>
          <p:nvPr/>
        </p:nvSpPr>
        <p:spPr>
          <a:xfrm>
            <a:off x="685800" y="4343400"/>
            <a:ext cx="5477040" cy="4106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sldImg"/>
          </p:nvPr>
        </p:nvSpPr>
        <p:spPr>
          <a:xfrm>
            <a:off x="1146240" y="696960"/>
            <a:ext cx="4561560" cy="3421800"/>
          </a:xfrm>
          <a:prstGeom prst="rect">
            <a:avLst/>
          </a:prstGeom>
        </p:spPr>
      </p:sp>
      <p:sp>
        <p:nvSpPr>
          <p:cNvPr id="456" name="CustomShape 2"/>
          <p:cNvSpPr/>
          <p:nvPr/>
        </p:nvSpPr>
        <p:spPr>
          <a:xfrm>
            <a:off x="685800" y="4343400"/>
            <a:ext cx="5477040" cy="4106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7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3680" cy="4807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ca-ES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685800" y="6248520"/>
            <a:ext cx="1900440" cy="452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3124080" y="6248520"/>
            <a:ext cx="2890800" cy="452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Feu clic per editar el format del text del títol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Feu clic per editar el format del text de l'esquema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Segon nivell d'esquema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nivell d'esquema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Quart nivell d'esquema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Cinquè nivell d'esquema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Sisè nivell d'esquema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Setè nivell d'esquema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685800" y="6248520"/>
            <a:ext cx="1900440" cy="452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2"/>
          <p:cNvSpPr/>
          <p:nvPr/>
        </p:nvSpPr>
        <p:spPr>
          <a:xfrm>
            <a:off x="3124080" y="6248520"/>
            <a:ext cx="2890800" cy="452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Feu clic per editar el format del text del títol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Feu clic per editar el format del text de l'esquema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Segon nivell d'esquema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nivell d'esquema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Quart nivell d'esquema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Cinquè nivell d'esquema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Sisè nivell d'esquema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Setè nivell d'esquema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685800" y="6248520"/>
            <a:ext cx="1900440" cy="452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2"/>
          <p:cNvSpPr/>
          <p:nvPr/>
        </p:nvSpPr>
        <p:spPr>
          <a:xfrm>
            <a:off x="3124080" y="6248520"/>
            <a:ext cx="2890800" cy="452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Feu clic per editar el format del text del títol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Feu clic per editar el format del text de l'esquema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Segon nivell d'esquema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nivell d'esquema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Quart nivell d'esquema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Cinquè nivell d'esquema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Sisè nivell d'esquema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Setè nivell d'esquema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685800" y="6248520"/>
            <a:ext cx="1900440" cy="452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2"/>
          <p:cNvSpPr/>
          <p:nvPr/>
        </p:nvSpPr>
        <p:spPr>
          <a:xfrm>
            <a:off x="3124080" y="6248520"/>
            <a:ext cx="2890800" cy="452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Feu clic per editar el format del text del títol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Feu clic per editar el format del text de l'esquema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Segon nivell d'esquema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nivell d'esquema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Quart nivell d'esquema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Cinquè nivell d'esquema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Sisè nivell d'esquema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Setè nivell d'esquema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685800" y="6248520"/>
            <a:ext cx="1900440" cy="452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2"/>
          <p:cNvSpPr/>
          <p:nvPr/>
        </p:nvSpPr>
        <p:spPr>
          <a:xfrm>
            <a:off x="3124080" y="6248520"/>
            <a:ext cx="2890800" cy="452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Feu clic per editar el format del text del títol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Feu clic per editar el format del text de l'esquema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Segon nivell d'esquema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nivell d'esquema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Quart nivell d'esquema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Cinquè nivell d'esquema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Sisè nivell d'esquema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Setè nivell d'esquema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685800" y="6248520"/>
            <a:ext cx="1900440" cy="452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2"/>
          <p:cNvSpPr/>
          <p:nvPr/>
        </p:nvSpPr>
        <p:spPr>
          <a:xfrm>
            <a:off x="3124080" y="6248520"/>
            <a:ext cx="2890800" cy="452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3"/>
          <p:cNvSpPr/>
          <p:nvPr/>
        </p:nvSpPr>
        <p:spPr>
          <a:xfrm>
            <a:off x="457200" y="6246720"/>
            <a:ext cx="2094120" cy="436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4"/>
          <p:cNvSpPr/>
          <p:nvPr/>
        </p:nvSpPr>
        <p:spPr>
          <a:xfrm>
            <a:off x="3127320" y="6246720"/>
            <a:ext cx="2862360" cy="436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Feu clic per editar el format del text del títol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Feu clic per editar el format del text de l'esquema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Segon nivell d'esquema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nivell d'esquema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Quart nivell d'esquema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Cinquè nivell d'esquema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Sisè nivell d'esquema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Setè nivell d'esquema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hyperlink" Target="https://preinscripcio.gencat.cat/" TargetMode="External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slideLayout" Target="../slideLayouts/slideLayout13.xml"/><Relationship Id="rId11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hyperlink" Target="https://preinscripcio.gencat.cat/" TargetMode="External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slideLayout" Target="../slideLayouts/slideLayout49.xml"/><Relationship Id="rId6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image" Target="../media/image60.png"/><Relationship Id="rId3" Type="http://schemas.openxmlformats.org/officeDocument/2006/relationships/hyperlink" Target="https://www.granollers.cat/educacio" TargetMode="External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3.jpeg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7.jpeg"/><Relationship Id="rId2" Type="http://schemas.openxmlformats.org/officeDocument/2006/relationships/image" Target="../media/image68.jpeg"/><Relationship Id="rId3" Type="http://schemas.openxmlformats.org/officeDocument/2006/relationships/image" Target="../media/image69.jpe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81.jpeg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slideLayout" Target="../slideLayouts/slideLayout6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preinscripcio.gencat.cat/" TargetMode="Externa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32040" y="0"/>
            <a:ext cx="9138960" cy="831600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CustomShape 2"/>
          <p:cNvSpPr/>
          <p:nvPr/>
        </p:nvSpPr>
        <p:spPr>
          <a:xfrm>
            <a:off x="0" y="6094440"/>
            <a:ext cx="9138960" cy="759600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0" name="Imagen 1" descr=""/>
          <p:cNvPicPr/>
          <p:nvPr/>
        </p:nvPicPr>
        <p:blipFill>
          <a:blip r:embed="rId1"/>
          <a:stretch/>
        </p:blipFill>
        <p:spPr>
          <a:xfrm>
            <a:off x="3179880" y="6216120"/>
            <a:ext cx="2843280" cy="514080"/>
          </a:xfrm>
          <a:prstGeom prst="rect">
            <a:avLst/>
          </a:prstGeom>
          <a:ln>
            <a:noFill/>
          </a:ln>
        </p:spPr>
      </p:pic>
      <p:sp>
        <p:nvSpPr>
          <p:cNvPr id="251" name="CustomShape 3"/>
          <p:cNvSpPr/>
          <p:nvPr/>
        </p:nvSpPr>
        <p:spPr>
          <a:xfrm>
            <a:off x="0" y="-18360"/>
            <a:ext cx="9138960" cy="831600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2" name="CustomShape 4"/>
          <p:cNvSpPr/>
          <p:nvPr/>
        </p:nvSpPr>
        <p:spPr>
          <a:xfrm>
            <a:off x="301320" y="142560"/>
            <a:ext cx="86364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a-ES" sz="2400" spc="-1" strike="noStrike">
                <a:solidFill>
                  <a:srgbClr val="ffffff"/>
                </a:solidFill>
                <a:latin typeface="Arial"/>
                <a:ea typeface="DejaVu Sans"/>
              </a:rPr>
              <a:t>PREINSCRIPCIÓ ESCOLAR CURS 2022- 2023</a:t>
            </a:r>
            <a:endParaRPr b="0" lang="ca-ES" sz="2400" spc="-1" strike="noStrike">
              <a:latin typeface="Arial"/>
            </a:endParaRPr>
          </a:p>
        </p:txBody>
      </p:sp>
      <p:sp>
        <p:nvSpPr>
          <p:cNvPr id="253" name="CustomShape 5"/>
          <p:cNvSpPr/>
          <p:nvPr/>
        </p:nvSpPr>
        <p:spPr>
          <a:xfrm>
            <a:off x="2448000" y="4703400"/>
            <a:ext cx="395676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a-ES" sz="1800" spc="-1" strike="noStrike">
                <a:solidFill>
                  <a:srgbClr val="00a933"/>
                </a:solidFill>
                <a:latin typeface="Arial"/>
                <a:ea typeface="DejaVu Sans"/>
              </a:rPr>
              <a:t>OFICINA DE NOVA CIUTADANIA</a:t>
            </a:r>
            <a:endParaRPr b="0" lang="ca-E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ÀREA D’EDUCACIÓ I COHESIÓ</a:t>
            </a:r>
            <a:endParaRPr b="0" lang="ca-E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FEBRER DE 2022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254" name="Imagen 293" descr=""/>
          <p:cNvPicPr/>
          <p:nvPr/>
        </p:nvPicPr>
        <p:blipFill>
          <a:blip r:embed="rId2"/>
          <a:stretch/>
        </p:blipFill>
        <p:spPr>
          <a:xfrm>
            <a:off x="1008000" y="1513080"/>
            <a:ext cx="7142760" cy="3094560"/>
          </a:xfrm>
          <a:prstGeom prst="rect">
            <a:avLst/>
          </a:prstGeom>
          <a:ln>
            <a:noFill/>
          </a:ln>
        </p:spPr>
      </p:pic>
      <p:sp>
        <p:nvSpPr>
          <p:cNvPr id="255" name="CustomShape 6"/>
          <p:cNvSpPr/>
          <p:nvPr/>
        </p:nvSpPr>
        <p:spPr>
          <a:xfrm>
            <a:off x="1558800" y="5711400"/>
            <a:ext cx="5928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https://www.granollers.cat/preinscripci%C3%B3202223</a:t>
            </a:r>
            <a:endParaRPr b="0" lang="ca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5072040" y="1000080"/>
            <a:ext cx="3353040" cy="362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1800" spc="-1" strike="noStrike">
                <a:solidFill>
                  <a:srgbClr val="000000"/>
                </a:solidFill>
                <a:latin typeface="Verdana"/>
                <a:ea typeface="Verdana"/>
              </a:rPr>
              <a:t>       </a:t>
            </a:r>
            <a:r>
              <a:rPr b="0" lang="ca-ES" sz="1800" spc="-1" strike="noStrike">
                <a:solidFill>
                  <a:srgbClr val="000000"/>
                </a:solidFill>
                <a:latin typeface="Arial"/>
                <a:ea typeface="Verdana"/>
              </a:rPr>
              <a:t>DADES DEL NEN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5072040" y="1714680"/>
            <a:ext cx="3353040" cy="362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1800" spc="-1" strike="noStrike">
                <a:solidFill>
                  <a:srgbClr val="000000"/>
                </a:solidFill>
                <a:latin typeface="Verdana"/>
                <a:ea typeface="Verdana"/>
              </a:rPr>
              <a:t>      </a:t>
            </a:r>
            <a:r>
              <a:rPr b="0" lang="ca-ES" sz="1800" spc="-1" strike="noStrike">
                <a:solidFill>
                  <a:srgbClr val="000000"/>
                </a:solidFill>
                <a:latin typeface="Arial"/>
                <a:ea typeface="Verdana"/>
              </a:rPr>
              <a:t>DADES DELS PARES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321" name="CustomShape 3"/>
          <p:cNvSpPr/>
          <p:nvPr/>
        </p:nvSpPr>
        <p:spPr>
          <a:xfrm>
            <a:off x="5072040" y="2928960"/>
            <a:ext cx="4067280" cy="1366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800" spc="-1" strike="noStrike">
                <a:solidFill>
                  <a:srgbClr val="ff0000"/>
                </a:solidFill>
                <a:latin typeface="Verdana"/>
                <a:ea typeface="Verdana"/>
              </a:rPr>
              <a:t> </a:t>
            </a:r>
            <a:r>
              <a:rPr b="0" lang="ca-ES" sz="2800" spc="-1" strike="noStrike">
                <a:solidFill>
                  <a:srgbClr val="ff0000"/>
                </a:solidFill>
                <a:latin typeface="Arial"/>
                <a:ea typeface="Verdana"/>
              </a:rPr>
              <a:t>MOLT IMPORTANT</a:t>
            </a:r>
            <a:endParaRPr b="0" lang="ca-E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800" spc="-1" strike="noStrike">
              <a:latin typeface="Arial"/>
            </a:endParaRPr>
          </a:p>
        </p:txBody>
      </p:sp>
      <p:sp>
        <p:nvSpPr>
          <p:cNvPr id="322" name="CustomShape 4"/>
          <p:cNvSpPr/>
          <p:nvPr/>
        </p:nvSpPr>
        <p:spPr>
          <a:xfrm>
            <a:off x="5214960" y="214200"/>
            <a:ext cx="3638520" cy="362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ca-ES" sz="1800" spc="-1" strike="noStrike">
                <a:solidFill>
                  <a:srgbClr val="2300dc"/>
                </a:solidFill>
                <a:latin typeface="Arial"/>
                <a:ea typeface="Verdana"/>
              </a:rPr>
              <a:t>PRESENTAR UNA SOLA SOL·LICITUD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323" name="Picture 6" descr=""/>
          <p:cNvPicPr/>
          <p:nvPr/>
        </p:nvPicPr>
        <p:blipFill>
          <a:blip r:embed="rId1"/>
          <a:srcRect l="0" t="-3140" r="0" b="3409"/>
          <a:stretch/>
        </p:blipFill>
        <p:spPr>
          <a:xfrm>
            <a:off x="-22320" y="0"/>
            <a:ext cx="4842000" cy="683424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pic>
      <p:sp>
        <p:nvSpPr>
          <p:cNvPr id="324" name="Line 5"/>
          <p:cNvSpPr/>
          <p:nvPr/>
        </p:nvSpPr>
        <p:spPr>
          <a:xfrm>
            <a:off x="4535280" y="1152360"/>
            <a:ext cx="1440" cy="2087640"/>
          </a:xfrm>
          <a:prstGeom prst="line">
            <a:avLst/>
          </a:prstGeom>
          <a:ln w="936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Line 6"/>
          <p:cNvSpPr/>
          <p:nvPr/>
        </p:nvSpPr>
        <p:spPr>
          <a:xfrm>
            <a:off x="4535280" y="3311280"/>
            <a:ext cx="1440" cy="647640"/>
          </a:xfrm>
          <a:prstGeom prst="line">
            <a:avLst/>
          </a:prstGeom>
          <a:ln w="936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Line 7"/>
          <p:cNvSpPr/>
          <p:nvPr/>
        </p:nvSpPr>
        <p:spPr>
          <a:xfrm>
            <a:off x="4535280" y="4103640"/>
            <a:ext cx="1440" cy="2303280"/>
          </a:xfrm>
          <a:prstGeom prst="line">
            <a:avLst/>
          </a:prstGeom>
          <a:ln w="936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CustomShape 8"/>
          <p:cNvSpPr/>
          <p:nvPr/>
        </p:nvSpPr>
        <p:spPr>
          <a:xfrm>
            <a:off x="5256360" y="5380200"/>
            <a:ext cx="3549600" cy="879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CustomShape 9"/>
          <p:cNvSpPr/>
          <p:nvPr/>
        </p:nvSpPr>
        <p:spPr>
          <a:xfrm>
            <a:off x="4896000" y="4392000"/>
            <a:ext cx="4172040" cy="176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a-ES" sz="2200" spc="-1" strike="noStrike">
                <a:solidFill>
                  <a:srgbClr val="3faf46"/>
                </a:solidFill>
                <a:latin typeface="Arial"/>
                <a:ea typeface="Verdana"/>
              </a:rPr>
              <a:t>Adreça de correu electrònic</a:t>
            </a:r>
            <a:endParaRPr b="0" lang="ca-E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ca-ES" sz="2200" spc="-1" strike="noStrike">
                <a:solidFill>
                  <a:srgbClr val="000000"/>
                </a:solidFill>
                <a:latin typeface="Arial"/>
                <a:ea typeface="Verdana"/>
              </a:rPr>
              <a:t>En 24 hores rebrem un correu confirmant que tot està bé, o si falta alguna document</a:t>
            </a:r>
            <a:endParaRPr b="0" lang="ca-ES" sz="2200" spc="-1" strike="noStrike">
              <a:latin typeface="Arial"/>
            </a:endParaRPr>
          </a:p>
        </p:txBody>
      </p:sp>
      <p:sp>
        <p:nvSpPr>
          <p:cNvPr id="329" name="Line 10"/>
          <p:cNvSpPr/>
          <p:nvPr/>
        </p:nvSpPr>
        <p:spPr>
          <a:xfrm>
            <a:off x="4968000" y="2304000"/>
            <a:ext cx="720000" cy="360"/>
          </a:xfrm>
          <a:prstGeom prst="line">
            <a:avLst/>
          </a:prstGeom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Line 11"/>
          <p:cNvSpPr/>
          <p:nvPr/>
        </p:nvSpPr>
        <p:spPr>
          <a:xfrm>
            <a:off x="4896000" y="3600000"/>
            <a:ext cx="720000" cy="360"/>
          </a:xfrm>
          <a:prstGeom prst="line">
            <a:avLst/>
          </a:prstGeom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CustomShape 12"/>
          <p:cNvSpPr/>
          <p:nvPr/>
        </p:nvSpPr>
        <p:spPr>
          <a:xfrm>
            <a:off x="8640000" y="6552000"/>
            <a:ext cx="356040" cy="212040"/>
          </a:xfrm>
          <a:custGeom>
            <a:avLst/>
            <a:gdLst/>
            <a:ahLst/>
            <a:rect l="l" t="t" r="r" b="b"/>
            <a:pathLst>
              <a:path w="1002" h="602">
                <a:moveTo>
                  <a:pt x="0" y="150"/>
                </a:moveTo>
                <a:lnTo>
                  <a:pt x="750" y="150"/>
                </a:lnTo>
                <a:lnTo>
                  <a:pt x="750" y="0"/>
                </a:lnTo>
                <a:lnTo>
                  <a:pt x="1001" y="300"/>
                </a:lnTo>
                <a:lnTo>
                  <a:pt x="750" y="601"/>
                </a:lnTo>
                <a:lnTo>
                  <a:pt x="75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5072040" y="1000080"/>
            <a:ext cx="3353040" cy="362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5072040" y="2928960"/>
            <a:ext cx="4067280" cy="1366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</p:txBody>
      </p:sp>
      <p:sp>
        <p:nvSpPr>
          <p:cNvPr id="334" name="CustomShape 3"/>
          <p:cNvSpPr/>
          <p:nvPr/>
        </p:nvSpPr>
        <p:spPr>
          <a:xfrm>
            <a:off x="5214960" y="214200"/>
            <a:ext cx="3638520" cy="362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</p:txBody>
      </p:sp>
      <p:sp>
        <p:nvSpPr>
          <p:cNvPr id="335" name="CustomShape 4"/>
          <p:cNvSpPr/>
          <p:nvPr/>
        </p:nvSpPr>
        <p:spPr>
          <a:xfrm>
            <a:off x="5184720" y="3998880"/>
            <a:ext cx="3667320" cy="2324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3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ca-ES" sz="1800" spc="-1" strike="noStrike">
              <a:latin typeface="Arial"/>
            </a:endParaRPr>
          </a:p>
        </p:txBody>
      </p:sp>
      <p:sp>
        <p:nvSpPr>
          <p:cNvPr id="336" name="CustomShape 5"/>
          <p:cNvSpPr/>
          <p:nvPr/>
        </p:nvSpPr>
        <p:spPr>
          <a:xfrm>
            <a:off x="5256360" y="5580000"/>
            <a:ext cx="3738600" cy="679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CustomShape 6"/>
          <p:cNvSpPr/>
          <p:nvPr/>
        </p:nvSpPr>
        <p:spPr>
          <a:xfrm>
            <a:off x="5327640" y="852480"/>
            <a:ext cx="3522600" cy="1808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3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ca-ES" sz="1800" spc="-1" strike="noStrike">
              <a:latin typeface="Arial"/>
            </a:endParaRPr>
          </a:p>
        </p:txBody>
      </p:sp>
      <p:sp>
        <p:nvSpPr>
          <p:cNvPr id="338" name="CustomShape 7"/>
          <p:cNvSpPr/>
          <p:nvPr/>
        </p:nvSpPr>
        <p:spPr>
          <a:xfrm>
            <a:off x="5073480" y="5148360"/>
            <a:ext cx="2336760" cy="390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39" name="Picture 11" descr=""/>
          <p:cNvPicPr/>
          <p:nvPr/>
        </p:nvPicPr>
        <p:blipFill>
          <a:blip r:embed="rId1"/>
          <a:stretch/>
        </p:blipFill>
        <p:spPr>
          <a:xfrm>
            <a:off x="0" y="0"/>
            <a:ext cx="4911840" cy="685332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pic>
      <p:sp>
        <p:nvSpPr>
          <p:cNvPr id="340" name="CustomShape 8"/>
          <p:cNvSpPr/>
          <p:nvPr/>
        </p:nvSpPr>
        <p:spPr>
          <a:xfrm>
            <a:off x="8640360" y="6552360"/>
            <a:ext cx="356040" cy="212040"/>
          </a:xfrm>
          <a:custGeom>
            <a:avLst/>
            <a:gdLst/>
            <a:ahLst/>
            <a:rect l="l" t="t" r="r" b="b"/>
            <a:pathLst>
              <a:path w="1002" h="602">
                <a:moveTo>
                  <a:pt x="0" y="150"/>
                </a:moveTo>
                <a:lnTo>
                  <a:pt x="750" y="150"/>
                </a:lnTo>
                <a:lnTo>
                  <a:pt x="750" y="0"/>
                </a:lnTo>
                <a:lnTo>
                  <a:pt x="1001" y="300"/>
                </a:lnTo>
                <a:lnTo>
                  <a:pt x="750" y="601"/>
                </a:lnTo>
                <a:lnTo>
                  <a:pt x="75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CustomShape 9"/>
          <p:cNvSpPr/>
          <p:nvPr/>
        </p:nvSpPr>
        <p:spPr>
          <a:xfrm>
            <a:off x="4971600" y="936000"/>
            <a:ext cx="4027680" cy="374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latin typeface="Verdana"/>
                <a:ea typeface="Arial"/>
              </a:rPr>
              <a:t>Rebrem el codi de sol·licitud</a:t>
            </a: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000" spc="-1" strike="noStrike">
                <a:solidFill>
                  <a:srgbClr val="000000"/>
                </a:solidFill>
                <a:latin typeface="Verdana"/>
                <a:ea typeface="Arial"/>
              </a:rPr>
              <a:t> </a:t>
            </a:r>
            <a:endParaRPr b="0" lang="ca-ES" sz="2000" spc="-1" strike="noStrike">
              <a:latin typeface="Arial"/>
            </a:endParaRPr>
          </a:p>
          <a:p>
            <a:pPr marL="216000" indent="-2120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latin typeface="Verdana"/>
                <a:ea typeface="Arial"/>
              </a:rPr>
              <a:t>Amb el codi i el document dels pares, podrem consultar el procés de la sol·licitud en el següent enllaç:</a:t>
            </a:r>
            <a:endParaRPr b="0" lang="ca-ES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</p:txBody>
      </p:sp>
      <p:sp>
        <p:nvSpPr>
          <p:cNvPr id="342" name="CustomShape 10"/>
          <p:cNvSpPr/>
          <p:nvPr/>
        </p:nvSpPr>
        <p:spPr>
          <a:xfrm>
            <a:off x="5072040" y="3312000"/>
            <a:ext cx="4028040" cy="36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a-ES" sz="1800" spc="-1" strike="noStrike" u="sng">
                <a:solidFill>
                  <a:srgbClr val="0000ff"/>
                </a:solidFill>
                <a:uFillTx/>
                <a:latin typeface="Verdana"/>
                <a:ea typeface="Verdana"/>
                <a:hlinkClick r:id="rId2"/>
              </a:rPr>
              <a:t>https://preinscripcio.gencat.cat</a:t>
            </a:r>
            <a:endParaRPr b="0" lang="ca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1001880" y="0"/>
            <a:ext cx="7453440" cy="355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CustomShape 2"/>
          <p:cNvSpPr/>
          <p:nvPr/>
        </p:nvSpPr>
        <p:spPr>
          <a:xfrm>
            <a:off x="720" y="518400"/>
            <a:ext cx="9139320" cy="5889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504720" algn="ctr"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 marL="504720" algn="ctr">
              <a:lnSpc>
                <a:spcPct val="100000"/>
              </a:lnSpc>
            </a:pPr>
            <a:r>
              <a:rPr b="0" lang="ca-ES" sz="2200" spc="-1" strike="noStrike" cap="all">
                <a:solidFill>
                  <a:srgbClr val="92d050"/>
                </a:solidFill>
                <a:latin typeface="Arial"/>
                <a:ea typeface="DejaVu Sans"/>
              </a:rPr>
              <a:t>pot ser que ens ho demanin</a:t>
            </a:r>
            <a:endParaRPr b="0" lang="ca-ES" sz="2200" spc="-1" strike="noStrike">
              <a:latin typeface="Arial"/>
            </a:endParaRPr>
          </a:p>
          <a:p>
            <a:pPr marL="504720" algn="ctr">
              <a:lnSpc>
                <a:spcPct val="100000"/>
              </a:lnSpc>
            </a:pPr>
            <a:endParaRPr b="0" lang="ca-ES" sz="2200" spc="-1" strike="noStrike">
              <a:latin typeface="Arial"/>
            </a:endParaRPr>
          </a:p>
          <a:p>
            <a:pPr marL="847800" indent="-3391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ca-ES" sz="1800" spc="-1" strike="noStrike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b="0" lang="ca-ES" sz="2000" spc="-1" strike="noStrike">
                <a:solidFill>
                  <a:srgbClr val="000000"/>
                </a:solidFill>
                <a:latin typeface="Arial"/>
                <a:ea typeface="Verdana"/>
              </a:rPr>
              <a:t>DNI / NIE o passaport del pare / mare</a:t>
            </a:r>
            <a:endParaRPr b="0" lang="ca-ES" sz="2000" spc="-1" strike="noStrike">
              <a:latin typeface="Arial"/>
            </a:endParaRPr>
          </a:p>
          <a:p>
            <a:pPr marL="504720"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  <a:p>
            <a:pPr marL="847800" indent="-3391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b="0" lang="ca-ES" sz="2000" spc="-1" strike="noStrike">
                <a:solidFill>
                  <a:srgbClr val="000000"/>
                </a:solidFill>
                <a:latin typeface="Arial"/>
                <a:ea typeface="Verdana"/>
              </a:rPr>
              <a:t>Llibre de família o partida de naixement</a:t>
            </a:r>
            <a:endParaRPr b="0" lang="ca-ES" sz="2000" spc="-1" strike="noStrike">
              <a:latin typeface="Arial"/>
            </a:endParaRPr>
          </a:p>
          <a:p>
            <a:pPr marL="504720"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  <a:p>
            <a:pPr marL="847800" indent="-3391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b="0" lang="ca-ES" sz="2000" spc="-1" strike="noStrike">
                <a:solidFill>
                  <a:srgbClr val="000000"/>
                </a:solidFill>
                <a:latin typeface="Arial"/>
                <a:ea typeface="Verdana"/>
              </a:rPr>
              <a:t>Targeta Sanitària</a:t>
            </a:r>
            <a:endParaRPr b="0" lang="ca-ES" sz="2000" spc="-1" strike="noStrike">
              <a:latin typeface="Arial"/>
            </a:endParaRPr>
          </a:p>
          <a:p>
            <a:pPr marL="504720"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  <a:p>
            <a:pPr marL="847800" indent="-3391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b="0" lang="ca-ES" sz="2000" spc="-1" strike="noStrike">
                <a:solidFill>
                  <a:srgbClr val="000000"/>
                </a:solidFill>
                <a:latin typeface="Arial"/>
                <a:ea typeface="Verdana"/>
              </a:rPr>
              <a:t>Certificat de convivència </a:t>
            </a:r>
            <a:endParaRPr b="0" lang="ca-ES" sz="2000" spc="-1" strike="noStrike">
              <a:latin typeface="Arial"/>
            </a:endParaRPr>
          </a:p>
          <a:p>
            <a:pPr marL="504720"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  <a:p>
            <a:pPr marL="847800" indent="-3391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b="0" lang="ca-ES" sz="2000" spc="-1" strike="noStrike">
                <a:solidFill>
                  <a:srgbClr val="000000"/>
                </a:solidFill>
                <a:latin typeface="Arial"/>
                <a:ea typeface="Verdana"/>
              </a:rPr>
              <a:t>Carnet de família nombrosa o monoparental</a:t>
            </a: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  <a:p>
            <a:pPr marL="847800" indent="-3391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b="0" lang="ca-ES" sz="2000" spc="-1" strike="noStrike">
                <a:solidFill>
                  <a:srgbClr val="000000"/>
                </a:solidFill>
                <a:latin typeface="Arial"/>
                <a:ea typeface="Verdana"/>
              </a:rPr>
              <a:t>Certificats reconeixement discapacitat</a:t>
            </a:r>
            <a:endParaRPr b="0" lang="ca-ES" sz="2000" spc="-1" strike="noStrike">
              <a:latin typeface="Arial"/>
            </a:endParaRPr>
          </a:p>
          <a:p>
            <a:pPr marL="504720"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  <a:p>
            <a:pPr marL="847800" indent="-3391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b="0" lang="ca-ES" sz="2000" spc="-1" strike="noStrike">
                <a:solidFill>
                  <a:srgbClr val="000000"/>
                </a:solidFill>
                <a:latin typeface="Arial"/>
                <a:ea typeface="Verdana"/>
              </a:rPr>
              <a:t>Certificat de renda mínima d'inserció</a:t>
            </a:r>
            <a:endParaRPr b="0" lang="ca-ES" sz="2000" spc="-1" strike="noStrike">
              <a:latin typeface="Arial"/>
            </a:endParaRPr>
          </a:p>
        </p:txBody>
      </p:sp>
      <p:pic>
        <p:nvPicPr>
          <p:cNvPr id="345" name="Picture 3" descr=""/>
          <p:cNvPicPr/>
          <p:nvPr/>
        </p:nvPicPr>
        <p:blipFill>
          <a:blip r:embed="rId1"/>
          <a:stretch/>
        </p:blipFill>
        <p:spPr>
          <a:xfrm>
            <a:off x="7056000" y="1440000"/>
            <a:ext cx="534960" cy="714600"/>
          </a:xfrm>
          <a:prstGeom prst="rect">
            <a:avLst/>
          </a:prstGeom>
          <a:ln w="9360">
            <a:noFill/>
          </a:ln>
        </p:spPr>
      </p:pic>
      <p:pic>
        <p:nvPicPr>
          <p:cNvPr id="346" name="Picture 4" descr=""/>
          <p:cNvPicPr/>
          <p:nvPr/>
        </p:nvPicPr>
        <p:blipFill>
          <a:blip r:embed="rId2"/>
          <a:stretch/>
        </p:blipFill>
        <p:spPr>
          <a:xfrm>
            <a:off x="6023520" y="2125080"/>
            <a:ext cx="812880" cy="895320"/>
          </a:xfrm>
          <a:prstGeom prst="rect">
            <a:avLst/>
          </a:prstGeom>
          <a:ln w="9360">
            <a:noFill/>
          </a:ln>
        </p:spPr>
      </p:pic>
      <p:pic>
        <p:nvPicPr>
          <p:cNvPr id="347" name="Picture 5" descr=""/>
          <p:cNvPicPr/>
          <p:nvPr/>
        </p:nvPicPr>
        <p:blipFill>
          <a:blip r:embed="rId3"/>
          <a:stretch/>
        </p:blipFill>
        <p:spPr>
          <a:xfrm>
            <a:off x="3457440" y="2592000"/>
            <a:ext cx="1074960" cy="716040"/>
          </a:xfrm>
          <a:prstGeom prst="rect">
            <a:avLst/>
          </a:prstGeom>
          <a:ln w="9360">
            <a:noFill/>
          </a:ln>
        </p:spPr>
      </p:pic>
      <p:pic>
        <p:nvPicPr>
          <p:cNvPr id="348" name="Picture 6" descr=""/>
          <p:cNvPicPr/>
          <p:nvPr/>
        </p:nvPicPr>
        <p:blipFill>
          <a:blip r:embed="rId4"/>
          <a:stretch/>
        </p:blipFill>
        <p:spPr>
          <a:xfrm>
            <a:off x="5832000" y="1477440"/>
            <a:ext cx="895320" cy="534960"/>
          </a:xfrm>
          <a:prstGeom prst="rect">
            <a:avLst/>
          </a:prstGeom>
          <a:ln w="9360">
            <a:noFill/>
          </a:ln>
        </p:spPr>
      </p:pic>
      <p:pic>
        <p:nvPicPr>
          <p:cNvPr id="349" name="Picture 7" descr=""/>
          <p:cNvPicPr/>
          <p:nvPr/>
        </p:nvPicPr>
        <p:blipFill>
          <a:blip r:embed="rId5"/>
          <a:stretch/>
        </p:blipFill>
        <p:spPr>
          <a:xfrm>
            <a:off x="4896360" y="2880000"/>
            <a:ext cx="716040" cy="895320"/>
          </a:xfrm>
          <a:prstGeom prst="rect">
            <a:avLst/>
          </a:prstGeom>
          <a:ln w="18000">
            <a:solidFill>
              <a:srgbClr val="000000"/>
            </a:solidFill>
            <a:round/>
          </a:ln>
        </p:spPr>
      </p:pic>
      <p:pic>
        <p:nvPicPr>
          <p:cNvPr id="350" name="Picture 8" descr=""/>
          <p:cNvPicPr/>
          <p:nvPr/>
        </p:nvPicPr>
        <p:blipFill>
          <a:blip r:embed="rId6"/>
          <a:stretch/>
        </p:blipFill>
        <p:spPr>
          <a:xfrm>
            <a:off x="6733080" y="3528000"/>
            <a:ext cx="895320" cy="714600"/>
          </a:xfrm>
          <a:prstGeom prst="rect">
            <a:avLst/>
          </a:prstGeom>
          <a:ln w="18000">
            <a:solidFill>
              <a:srgbClr val="000000"/>
            </a:solidFill>
            <a:round/>
          </a:ln>
        </p:spPr>
      </p:pic>
      <p:pic>
        <p:nvPicPr>
          <p:cNvPr id="351" name="Picture 9" descr=""/>
          <p:cNvPicPr/>
          <p:nvPr/>
        </p:nvPicPr>
        <p:blipFill>
          <a:blip r:embed="rId7"/>
          <a:stretch/>
        </p:blipFill>
        <p:spPr>
          <a:xfrm>
            <a:off x="6318360" y="4392000"/>
            <a:ext cx="932040" cy="712800"/>
          </a:xfrm>
          <a:prstGeom prst="rect">
            <a:avLst/>
          </a:prstGeom>
          <a:ln w="18000">
            <a:solidFill>
              <a:srgbClr val="000000"/>
            </a:solidFill>
            <a:round/>
          </a:ln>
        </p:spPr>
      </p:pic>
      <p:pic>
        <p:nvPicPr>
          <p:cNvPr id="352" name="Imagen 15" descr=""/>
          <p:cNvPicPr/>
          <p:nvPr/>
        </p:nvPicPr>
        <p:blipFill>
          <a:blip r:embed="rId8"/>
          <a:stretch/>
        </p:blipFill>
        <p:spPr>
          <a:xfrm>
            <a:off x="720" y="-39600"/>
            <a:ext cx="9140760" cy="831240"/>
          </a:xfrm>
          <a:prstGeom prst="rect">
            <a:avLst/>
          </a:prstGeom>
          <a:ln>
            <a:noFill/>
          </a:ln>
        </p:spPr>
      </p:pic>
      <p:sp>
        <p:nvSpPr>
          <p:cNvPr id="353" name="CustomShape 3"/>
          <p:cNvSpPr/>
          <p:nvPr/>
        </p:nvSpPr>
        <p:spPr>
          <a:xfrm flipH="1">
            <a:off x="222840" y="81000"/>
            <a:ext cx="85892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a-ES" sz="2800" spc="-1" strike="noStrike">
                <a:solidFill>
                  <a:srgbClr val="ffffff"/>
                </a:solidFill>
                <a:latin typeface="Arial"/>
                <a:ea typeface="DejaVu Sans"/>
              </a:rPr>
              <a:t>DOCUMENTACIÓ</a:t>
            </a:r>
            <a:r>
              <a:rPr b="1" lang="ca-ES" sz="1800" spc="-1" strike="noStrike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r>
              <a:rPr b="1" lang="ca-ES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QUE CAL TENIR PREPARADA</a:t>
            </a:r>
            <a:endParaRPr b="0" lang="ca-ES" sz="2800" spc="-1" strike="noStrike">
              <a:latin typeface="Arial"/>
            </a:endParaRPr>
          </a:p>
        </p:txBody>
      </p:sp>
      <p:sp>
        <p:nvSpPr>
          <p:cNvPr id="354" name="CustomShape 4"/>
          <p:cNvSpPr/>
          <p:nvPr/>
        </p:nvSpPr>
        <p:spPr>
          <a:xfrm>
            <a:off x="0" y="6093360"/>
            <a:ext cx="9138960" cy="759600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55" name="Imagen 14" descr=""/>
          <p:cNvPicPr/>
          <p:nvPr/>
        </p:nvPicPr>
        <p:blipFill>
          <a:blip r:embed="rId9"/>
          <a:stretch/>
        </p:blipFill>
        <p:spPr>
          <a:xfrm>
            <a:off x="3179880" y="6216120"/>
            <a:ext cx="2843280" cy="51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Picture 1" descr=""/>
          <p:cNvPicPr/>
          <p:nvPr/>
        </p:nvPicPr>
        <p:blipFill>
          <a:blip r:embed="rId1"/>
          <a:stretch/>
        </p:blipFill>
        <p:spPr>
          <a:xfrm>
            <a:off x="2304000" y="179280"/>
            <a:ext cx="4350960" cy="6193440"/>
          </a:xfrm>
          <a:prstGeom prst="rect">
            <a:avLst/>
          </a:prstGeom>
          <a:ln w="18000">
            <a:solidFill>
              <a:srgbClr val="00000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Imagen 3" descr=""/>
          <p:cNvPicPr/>
          <p:nvPr/>
        </p:nvPicPr>
        <p:blipFill>
          <a:blip r:embed="rId1"/>
          <a:stretch/>
        </p:blipFill>
        <p:spPr>
          <a:xfrm>
            <a:off x="0" y="0"/>
            <a:ext cx="9140760" cy="831240"/>
          </a:xfrm>
          <a:prstGeom prst="rect">
            <a:avLst/>
          </a:prstGeom>
          <a:ln>
            <a:noFill/>
          </a:ln>
        </p:spPr>
      </p:pic>
      <p:sp>
        <p:nvSpPr>
          <p:cNvPr id="358" name="CustomShape 1"/>
          <p:cNvSpPr/>
          <p:nvPr/>
        </p:nvSpPr>
        <p:spPr>
          <a:xfrm>
            <a:off x="0" y="6093360"/>
            <a:ext cx="9138960" cy="759600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59" name="Imagen 5" descr=""/>
          <p:cNvPicPr/>
          <p:nvPr/>
        </p:nvPicPr>
        <p:blipFill>
          <a:blip r:embed="rId2"/>
          <a:stretch/>
        </p:blipFill>
        <p:spPr>
          <a:xfrm>
            <a:off x="3179880" y="6216120"/>
            <a:ext cx="2843280" cy="514080"/>
          </a:xfrm>
          <a:prstGeom prst="rect">
            <a:avLst/>
          </a:prstGeom>
          <a:ln>
            <a:noFill/>
          </a:ln>
        </p:spPr>
      </p:pic>
      <p:sp>
        <p:nvSpPr>
          <p:cNvPr id="360" name="CustomShape 2"/>
          <p:cNvSpPr/>
          <p:nvPr/>
        </p:nvSpPr>
        <p:spPr>
          <a:xfrm>
            <a:off x="504000" y="160920"/>
            <a:ext cx="828468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a-ES" sz="2800" spc="-1" strike="noStrike">
                <a:solidFill>
                  <a:srgbClr val="ffffff"/>
                </a:solidFill>
                <a:latin typeface="Arial"/>
                <a:ea typeface="DejaVu Sans"/>
              </a:rPr>
              <a:t>	</a:t>
            </a:r>
            <a:r>
              <a:rPr b="1" lang="ca-ES" sz="2800" spc="-1" strike="noStrike">
                <a:solidFill>
                  <a:srgbClr val="ffffff"/>
                </a:solidFill>
                <a:latin typeface="Arial"/>
                <a:ea typeface="DejaVu Sans"/>
              </a:rPr>
              <a:t>    </a:t>
            </a:r>
            <a:r>
              <a:rPr b="1" lang="ca-ES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CONSULTAR LES LLISTES</a:t>
            </a:r>
            <a:endParaRPr b="0" lang="ca-ES" sz="2800" spc="-1" strike="noStrike">
              <a:latin typeface="Arial"/>
            </a:endParaRPr>
          </a:p>
        </p:txBody>
      </p:sp>
      <p:sp>
        <p:nvSpPr>
          <p:cNvPr id="361" name="CustomShape 3"/>
          <p:cNvSpPr/>
          <p:nvPr/>
        </p:nvSpPr>
        <p:spPr>
          <a:xfrm>
            <a:off x="144000" y="1008000"/>
            <a:ext cx="8734680" cy="35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ca-ES" sz="2400" spc="-1" strike="noStrike">
                <a:solidFill>
                  <a:srgbClr val="2a6099"/>
                </a:solidFill>
                <a:latin typeface="Arial"/>
                <a:ea typeface="Arial"/>
              </a:rPr>
              <a:t>PER  INTERNET</a:t>
            </a: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ca-ES" sz="24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Arial"/>
              </a:rPr>
              <a:t>Amb el codi de sol·licitud i DNI / NIE de la mare o pare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250" spc="-1" strike="noStrike">
                <a:solidFill>
                  <a:srgbClr val="b4c7dc"/>
                </a:solidFill>
                <a:latin typeface="Arial"/>
                <a:ea typeface="Arial"/>
              </a:rPr>
              <a:t>                         </a:t>
            </a:r>
            <a:r>
              <a:rPr b="0" lang="ca-ES" sz="225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3"/>
              </a:rPr>
              <a:t>https://preinscripcio.gencat.cat</a:t>
            </a:r>
            <a:endParaRPr b="0" lang="ca-ES" sz="2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250" spc="-1" strike="noStrike">
              <a:latin typeface="Arial"/>
            </a:endParaRPr>
          </a:p>
        </p:txBody>
      </p:sp>
      <p:pic>
        <p:nvPicPr>
          <p:cNvPr id="362" name="Imagen 494" descr=""/>
          <p:cNvPicPr/>
          <p:nvPr/>
        </p:nvPicPr>
        <p:blipFill>
          <a:blip r:embed="rId4"/>
          <a:stretch/>
        </p:blipFill>
        <p:spPr>
          <a:xfrm>
            <a:off x="5521320" y="2232000"/>
            <a:ext cx="2450520" cy="17244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63" name="Imagen 290" descr=""/>
          <p:cNvPicPr/>
          <p:nvPr/>
        </p:nvPicPr>
        <p:blipFill>
          <a:blip r:embed="rId5"/>
          <a:stretch/>
        </p:blipFill>
        <p:spPr>
          <a:xfrm>
            <a:off x="1728360" y="2376000"/>
            <a:ext cx="2156400" cy="1167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4" name="CustomShape 4"/>
          <p:cNvSpPr/>
          <p:nvPr/>
        </p:nvSpPr>
        <p:spPr>
          <a:xfrm>
            <a:off x="144000" y="3651840"/>
            <a:ext cx="8924400" cy="192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ca-ES" sz="2400" spc="-1" strike="noStrike">
                <a:solidFill>
                  <a:srgbClr val="0047ff"/>
                </a:solidFill>
                <a:latin typeface="Arial"/>
                <a:ea typeface="Verdana"/>
              </a:rPr>
              <a:t>Mirem que tot sigui correcte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marL="2160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Verdana"/>
              </a:rPr>
              <a:t>Si no és correcte </a:t>
            </a:r>
            <a:r>
              <a:rPr b="0" lang="ca-ES" sz="2400" spc="-1" strike="noStrike">
                <a:solidFill>
                  <a:srgbClr val="ff0000"/>
                </a:solidFill>
                <a:latin typeface="Arial"/>
                <a:ea typeface="Verdana"/>
              </a:rPr>
              <a:t>TRUQUEM</a:t>
            </a: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Verdana"/>
              </a:rPr>
              <a:t> a l'escola que hem triat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marL="216000" indent="-21240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Verdana"/>
              </a:rPr>
              <a:t>Al</a:t>
            </a:r>
            <a:r>
              <a:rPr b="0" lang="ca-ES" sz="2400" spc="-1" strike="noStrike">
                <a:solidFill>
                  <a:srgbClr val="ff0000"/>
                </a:solidFill>
                <a:latin typeface="Arial"/>
                <a:ea typeface="Verdana"/>
              </a:rPr>
              <a:t> juny </a:t>
            </a: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Verdana"/>
              </a:rPr>
              <a:t>surt la llista amb l'escola que t'ha tocat</a:t>
            </a:r>
            <a:endParaRPr b="0" lang="ca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360" y="767520"/>
            <a:ext cx="9140040" cy="524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1000"/>
              </a:lnSpc>
            </a:pPr>
            <a:endParaRPr b="0" lang="ca-ES" sz="1800" spc="-1" strike="noStrike">
              <a:latin typeface="Arial"/>
            </a:endParaRPr>
          </a:p>
          <a:p>
            <a:pPr algn="ctr">
              <a:lnSpc>
                <a:spcPct val="101000"/>
              </a:lnSpc>
            </a:pPr>
            <a:endParaRPr b="0" lang="ca-ES" sz="1800" spc="-1" strike="noStrike">
              <a:latin typeface="Arial"/>
            </a:endParaRPr>
          </a:p>
          <a:p>
            <a:pPr algn="ctr">
              <a:lnSpc>
                <a:spcPct val="101000"/>
              </a:lnSpc>
            </a:pPr>
            <a:r>
              <a:rPr b="0" lang="ca-ES" sz="2400" spc="-1" strike="noStrike">
                <a:solidFill>
                  <a:srgbClr val="ff0000"/>
                </a:solidFill>
                <a:latin typeface="Verdana"/>
                <a:ea typeface="Verdana"/>
              </a:rPr>
              <a:t> </a:t>
            </a:r>
            <a:r>
              <a:rPr b="0" lang="ca-ES" sz="2400" spc="-1" strike="noStrike">
                <a:solidFill>
                  <a:srgbClr val="ff0000"/>
                </a:solidFill>
                <a:latin typeface="Verdana"/>
                <a:ea typeface="Verdana"/>
              </a:rPr>
              <a:t>	</a:t>
            </a:r>
            <a:endParaRPr b="0" lang="ca-ES" sz="2400" spc="-1" strike="noStrike">
              <a:latin typeface="Arial"/>
            </a:endParaRPr>
          </a:p>
          <a:p>
            <a:pPr algn="ctr">
              <a:lnSpc>
                <a:spcPct val="101000"/>
              </a:lnSpc>
            </a:pPr>
            <a:endParaRPr b="0" lang="ca-ES" sz="2400" spc="-1" strike="noStrike">
              <a:latin typeface="Arial"/>
            </a:endParaRPr>
          </a:p>
          <a:p>
            <a:pPr algn="ctr">
              <a:lnSpc>
                <a:spcPct val="101000"/>
              </a:lnSpc>
            </a:pPr>
            <a:endParaRPr b="0" lang="ca-ES" sz="2400" spc="-1" strike="noStrike">
              <a:latin typeface="Arial"/>
            </a:endParaRPr>
          </a:p>
        </p:txBody>
      </p:sp>
      <p:sp>
        <p:nvSpPr>
          <p:cNvPr id="366" name="CustomShape 2"/>
          <p:cNvSpPr/>
          <p:nvPr/>
        </p:nvSpPr>
        <p:spPr>
          <a:xfrm>
            <a:off x="900000" y="3865680"/>
            <a:ext cx="3775320" cy="1812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1000"/>
              </a:lnSpc>
            </a:pPr>
            <a:r>
              <a:rPr b="0" lang="ca-ES" sz="2400" spc="-1" strike="noStrike">
                <a:solidFill>
                  <a:srgbClr val="00cc33"/>
                </a:solidFill>
                <a:latin typeface="Verdana"/>
                <a:ea typeface="Lucida Sans Unicode"/>
              </a:rPr>
              <a:t> 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ca-ES" sz="2400" spc="-1" strike="noStrike">
              <a:latin typeface="Arial"/>
            </a:endParaRPr>
          </a:p>
        </p:txBody>
      </p:sp>
      <p:sp>
        <p:nvSpPr>
          <p:cNvPr id="367" name="CustomShape 3"/>
          <p:cNvSpPr/>
          <p:nvPr/>
        </p:nvSpPr>
        <p:spPr>
          <a:xfrm>
            <a:off x="-306360" y="4919760"/>
            <a:ext cx="1609920" cy="45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1000"/>
              </a:lnSpc>
            </a:pPr>
            <a:r>
              <a:rPr b="0" lang="ca-ES" sz="2400" spc="-1" strike="noStrike">
                <a:solidFill>
                  <a:srgbClr val="ff0000"/>
                </a:solidFill>
                <a:latin typeface="Verdana"/>
                <a:ea typeface="Lucida Sans Unicode"/>
              </a:rPr>
              <a:t> </a:t>
            </a:r>
            <a:endParaRPr b="0" lang="ca-ES" sz="2400" spc="-1" strike="noStrike">
              <a:latin typeface="Arial"/>
            </a:endParaRPr>
          </a:p>
        </p:txBody>
      </p:sp>
      <p:sp>
        <p:nvSpPr>
          <p:cNvPr id="368" name="CustomShape 4"/>
          <p:cNvSpPr/>
          <p:nvPr/>
        </p:nvSpPr>
        <p:spPr>
          <a:xfrm>
            <a:off x="1137600" y="4986360"/>
            <a:ext cx="76460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Arial"/>
              </a:rPr>
              <a:t>L’escola també pública  la llista d’espera i aquesta </a:t>
            </a:r>
            <a:endParaRPr b="0" lang="ca-ES" sz="2400" spc="-1" strike="noStrike">
              <a:latin typeface="Arial"/>
            </a:endParaRPr>
          </a:p>
        </p:txBody>
      </p:sp>
      <p:sp>
        <p:nvSpPr>
          <p:cNvPr id="369" name="CustomShape 5"/>
          <p:cNvSpPr/>
          <p:nvPr/>
        </p:nvSpPr>
        <p:spPr>
          <a:xfrm>
            <a:off x="576000" y="1872000"/>
            <a:ext cx="4071960" cy="45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CustomShape 6"/>
          <p:cNvSpPr/>
          <p:nvPr/>
        </p:nvSpPr>
        <p:spPr>
          <a:xfrm>
            <a:off x="1137600" y="5405400"/>
            <a:ext cx="84204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Arial"/>
              </a:rPr>
              <a:t>queda vigent fins el setembre</a:t>
            </a:r>
            <a:endParaRPr b="0" lang="ca-ES" sz="2400" spc="-1" strike="noStrike">
              <a:latin typeface="Arial"/>
            </a:endParaRPr>
          </a:p>
        </p:txBody>
      </p:sp>
      <p:pic>
        <p:nvPicPr>
          <p:cNvPr id="371" name="Imagen 11" descr=""/>
          <p:cNvPicPr/>
          <p:nvPr/>
        </p:nvPicPr>
        <p:blipFill>
          <a:blip r:embed="rId1"/>
          <a:stretch/>
        </p:blipFill>
        <p:spPr>
          <a:xfrm>
            <a:off x="-720" y="0"/>
            <a:ext cx="9140760" cy="831240"/>
          </a:xfrm>
          <a:prstGeom prst="rect">
            <a:avLst/>
          </a:prstGeom>
          <a:ln>
            <a:noFill/>
          </a:ln>
        </p:spPr>
      </p:pic>
      <p:sp>
        <p:nvSpPr>
          <p:cNvPr id="372" name="CustomShape 7"/>
          <p:cNvSpPr/>
          <p:nvPr/>
        </p:nvSpPr>
        <p:spPr>
          <a:xfrm>
            <a:off x="0" y="6093360"/>
            <a:ext cx="9138960" cy="759600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73" name="Imagen 13" descr=""/>
          <p:cNvPicPr/>
          <p:nvPr/>
        </p:nvPicPr>
        <p:blipFill>
          <a:blip r:embed="rId2"/>
          <a:stretch/>
        </p:blipFill>
        <p:spPr>
          <a:xfrm>
            <a:off x="3179880" y="6216120"/>
            <a:ext cx="2843280" cy="514080"/>
          </a:xfrm>
          <a:prstGeom prst="rect">
            <a:avLst/>
          </a:prstGeom>
          <a:ln>
            <a:noFill/>
          </a:ln>
        </p:spPr>
      </p:pic>
      <p:sp>
        <p:nvSpPr>
          <p:cNvPr id="374" name="CustomShape 8"/>
          <p:cNvSpPr/>
          <p:nvPr/>
        </p:nvSpPr>
        <p:spPr>
          <a:xfrm>
            <a:off x="1296000" y="144000"/>
            <a:ext cx="690840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a-ES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CONSULTAR LA TEVA PLAÇA</a:t>
            </a:r>
            <a:endParaRPr b="0" lang="ca-ES" sz="2800" spc="-1" strike="noStrike">
              <a:latin typeface="Arial"/>
            </a:endParaRPr>
          </a:p>
        </p:txBody>
      </p:sp>
      <p:sp>
        <p:nvSpPr>
          <p:cNvPr id="375" name="CustomShape 9"/>
          <p:cNvSpPr/>
          <p:nvPr/>
        </p:nvSpPr>
        <p:spPr>
          <a:xfrm>
            <a:off x="72000" y="3729960"/>
            <a:ext cx="3766680" cy="77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ca-ES" sz="2250" spc="-1" strike="noStrike">
                <a:solidFill>
                  <a:srgbClr val="2a6099"/>
                </a:solidFill>
                <a:latin typeface="Arial"/>
                <a:ea typeface="Arial"/>
              </a:rPr>
              <a:t>A L’OFICINA MUNICIPAL</a:t>
            </a:r>
            <a:endParaRPr b="0" lang="ca-ES" sz="2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250" spc="-1" strike="noStrike">
                <a:solidFill>
                  <a:srgbClr val="2a6099"/>
                </a:solidFill>
                <a:latin typeface="Arial"/>
                <a:ea typeface="Arial"/>
              </a:rPr>
              <a:t>  </a:t>
            </a:r>
            <a:r>
              <a:rPr b="0" lang="ca-ES" sz="2250" spc="-1" strike="noStrike">
                <a:solidFill>
                  <a:srgbClr val="2a6099"/>
                </a:solidFill>
                <a:latin typeface="Arial"/>
                <a:ea typeface="Arial"/>
              </a:rPr>
              <a:t>D’ESCOLARITZACIÓ</a:t>
            </a:r>
            <a:endParaRPr b="0" lang="ca-ES" sz="2250" spc="-1" strike="noStrike">
              <a:latin typeface="Arial"/>
            </a:endParaRPr>
          </a:p>
        </p:txBody>
      </p:sp>
      <p:sp>
        <p:nvSpPr>
          <p:cNvPr id="376" name="CustomShape 10"/>
          <p:cNvSpPr/>
          <p:nvPr/>
        </p:nvSpPr>
        <p:spPr>
          <a:xfrm>
            <a:off x="72000" y="1125720"/>
            <a:ext cx="6116760" cy="4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a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TAMBÉ PODRÀS CONSULTAR LES LLISTES :</a:t>
            </a:r>
            <a:endParaRPr b="0" lang="ca-ES" sz="2200" spc="-1" strike="noStrike">
              <a:latin typeface="Arial"/>
            </a:endParaRPr>
          </a:p>
        </p:txBody>
      </p:sp>
      <p:sp>
        <p:nvSpPr>
          <p:cNvPr id="377" name="CustomShape 11"/>
          <p:cNvSpPr/>
          <p:nvPr/>
        </p:nvSpPr>
        <p:spPr>
          <a:xfrm>
            <a:off x="2019240" y="2196360"/>
            <a:ext cx="3766680" cy="77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2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ca-ES" sz="2250" spc="-1" strike="noStrike">
                <a:solidFill>
                  <a:srgbClr val="2a6099"/>
                </a:solidFill>
                <a:latin typeface="Arial"/>
                <a:ea typeface="Arial"/>
              </a:rPr>
              <a:t>A L’ESCOLA ESCOLLIDA EN 1</a:t>
            </a:r>
            <a:r>
              <a:rPr b="0" lang="ca-ES" sz="2250" spc="-1" strike="noStrike" baseline="101000">
                <a:solidFill>
                  <a:srgbClr val="2a6099"/>
                </a:solidFill>
                <a:latin typeface="Arial"/>
                <a:ea typeface="Arial"/>
              </a:rPr>
              <a:t>a</a:t>
            </a:r>
            <a:r>
              <a:rPr b="0" lang="ca-ES" sz="2250" spc="-1" strike="noStrike">
                <a:solidFill>
                  <a:srgbClr val="2a6099"/>
                </a:solidFill>
                <a:latin typeface="Arial"/>
                <a:ea typeface="Arial"/>
              </a:rPr>
              <a:t> OPCIÓ</a:t>
            </a:r>
            <a:endParaRPr b="0" lang="ca-ES" sz="2250" spc="-1" strike="noStrike">
              <a:latin typeface="Arial"/>
            </a:endParaRPr>
          </a:p>
        </p:txBody>
      </p:sp>
      <p:pic>
        <p:nvPicPr>
          <p:cNvPr id="378" name="Imagen 417" descr=""/>
          <p:cNvPicPr/>
          <p:nvPr/>
        </p:nvPicPr>
        <p:blipFill>
          <a:blip r:embed="rId3"/>
          <a:stretch/>
        </p:blipFill>
        <p:spPr>
          <a:xfrm>
            <a:off x="6189120" y="1708200"/>
            <a:ext cx="2127960" cy="1557000"/>
          </a:xfrm>
          <a:prstGeom prst="rect">
            <a:avLst/>
          </a:prstGeom>
          <a:ln>
            <a:noFill/>
          </a:ln>
        </p:spPr>
      </p:pic>
      <p:pic>
        <p:nvPicPr>
          <p:cNvPr id="379" name="Imagen 1" descr=""/>
          <p:cNvPicPr/>
          <p:nvPr/>
        </p:nvPicPr>
        <p:blipFill>
          <a:blip r:embed="rId4"/>
          <a:stretch/>
        </p:blipFill>
        <p:spPr>
          <a:xfrm>
            <a:off x="3944160" y="3429000"/>
            <a:ext cx="1924560" cy="1598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72360" y="1152000"/>
            <a:ext cx="9140040" cy="31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Si no tenim plaça a cap escola de les triades,</a:t>
            </a:r>
            <a:endParaRPr b="0" lang="ca-E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e</a:t>
            </a: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DejaVu Sans"/>
              </a:rPr>
              <a:t>ns avisaran per correu electrònic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ca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ca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ca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ca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ca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ca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ca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ca-E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ca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ca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ca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ca-E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200" spc="-1" strike="noStrike">
                <a:solidFill>
                  <a:srgbClr val="ffff38"/>
                </a:solidFill>
                <a:latin typeface="Arial"/>
                <a:ea typeface="DejaVu Sans"/>
              </a:rPr>
              <a:t>    </a:t>
            </a:r>
            <a:endParaRPr b="0" lang="ca-ES" sz="2200" spc="-1" strike="noStrike">
              <a:latin typeface="Arial"/>
            </a:endParaRPr>
          </a:p>
        </p:txBody>
      </p:sp>
      <p:pic>
        <p:nvPicPr>
          <p:cNvPr id="381" name="Imagen 313" descr=""/>
          <p:cNvPicPr/>
          <p:nvPr/>
        </p:nvPicPr>
        <p:blipFill>
          <a:blip r:embed="rId1"/>
          <a:stretch/>
        </p:blipFill>
        <p:spPr>
          <a:xfrm>
            <a:off x="144000" y="2417400"/>
            <a:ext cx="1382760" cy="1034640"/>
          </a:xfrm>
          <a:prstGeom prst="rect">
            <a:avLst/>
          </a:prstGeom>
          <a:ln w="18000">
            <a:solidFill>
              <a:srgbClr val="000000"/>
            </a:solidFill>
            <a:round/>
          </a:ln>
        </p:spPr>
      </p:pic>
      <p:pic>
        <p:nvPicPr>
          <p:cNvPr id="382" name="Imagen 314" descr=""/>
          <p:cNvPicPr/>
          <p:nvPr/>
        </p:nvPicPr>
        <p:blipFill>
          <a:blip r:embed="rId2"/>
          <a:stretch/>
        </p:blipFill>
        <p:spPr>
          <a:xfrm>
            <a:off x="1728000" y="2448000"/>
            <a:ext cx="1724040" cy="980280"/>
          </a:xfrm>
          <a:prstGeom prst="rect">
            <a:avLst/>
          </a:prstGeom>
          <a:ln w="18000">
            <a:solidFill>
              <a:srgbClr val="000000"/>
            </a:solidFill>
            <a:round/>
          </a:ln>
        </p:spPr>
      </p:pic>
      <p:pic>
        <p:nvPicPr>
          <p:cNvPr id="383" name="Imagen 315" descr=""/>
          <p:cNvPicPr/>
          <p:nvPr/>
        </p:nvPicPr>
        <p:blipFill>
          <a:blip r:embed="rId3"/>
          <a:srcRect l="27295" t="43100" r="45811" b="27589"/>
          <a:stretch/>
        </p:blipFill>
        <p:spPr>
          <a:xfrm>
            <a:off x="216000" y="3888000"/>
            <a:ext cx="3380040" cy="1507680"/>
          </a:xfrm>
          <a:prstGeom prst="rect">
            <a:avLst/>
          </a:prstGeom>
          <a:ln w="18000">
            <a:solidFill>
              <a:srgbClr val="000000"/>
            </a:solidFill>
            <a:round/>
          </a:ln>
        </p:spPr>
      </p:pic>
      <p:pic>
        <p:nvPicPr>
          <p:cNvPr id="384" name="Imagen 8" descr=""/>
          <p:cNvPicPr/>
          <p:nvPr/>
        </p:nvPicPr>
        <p:blipFill>
          <a:blip r:embed="rId4"/>
          <a:stretch/>
        </p:blipFill>
        <p:spPr>
          <a:xfrm>
            <a:off x="-720" y="0"/>
            <a:ext cx="9140760" cy="831240"/>
          </a:xfrm>
          <a:prstGeom prst="rect">
            <a:avLst/>
          </a:prstGeom>
          <a:ln>
            <a:noFill/>
          </a:ln>
        </p:spPr>
      </p:pic>
      <p:sp>
        <p:nvSpPr>
          <p:cNvPr id="385" name="CustomShape 2"/>
          <p:cNvSpPr/>
          <p:nvPr/>
        </p:nvSpPr>
        <p:spPr>
          <a:xfrm>
            <a:off x="0" y="6094800"/>
            <a:ext cx="9138960" cy="759600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86" name="Imagen 10" descr=""/>
          <p:cNvPicPr/>
          <p:nvPr/>
        </p:nvPicPr>
        <p:blipFill>
          <a:blip r:embed="rId5"/>
          <a:stretch/>
        </p:blipFill>
        <p:spPr>
          <a:xfrm>
            <a:off x="3179880" y="6216120"/>
            <a:ext cx="2843280" cy="514080"/>
          </a:xfrm>
          <a:prstGeom prst="rect">
            <a:avLst/>
          </a:prstGeom>
          <a:ln>
            <a:noFill/>
          </a:ln>
        </p:spPr>
      </p:pic>
      <p:pic>
        <p:nvPicPr>
          <p:cNvPr id="387" name="Imagen 520" descr=""/>
          <p:cNvPicPr/>
          <p:nvPr/>
        </p:nvPicPr>
        <p:blipFill>
          <a:blip r:embed="rId6"/>
          <a:stretch/>
        </p:blipFill>
        <p:spPr>
          <a:xfrm>
            <a:off x="6840000" y="1037880"/>
            <a:ext cx="1843560" cy="12654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88" name="CustomShape 3"/>
          <p:cNvSpPr/>
          <p:nvPr/>
        </p:nvSpPr>
        <p:spPr>
          <a:xfrm>
            <a:off x="3818880" y="2778120"/>
            <a:ext cx="518040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DejaVu Sans"/>
              </a:rPr>
              <a:t>Tindrem uns dies per fer una nova  sol·licitud on hi hagi plaça</a:t>
            </a:r>
            <a:endParaRPr b="0" lang="ca-ES" sz="2400" spc="-1" strike="noStrike">
              <a:latin typeface="Arial"/>
            </a:endParaRPr>
          </a:p>
        </p:txBody>
      </p:sp>
      <p:sp>
        <p:nvSpPr>
          <p:cNvPr id="389" name="CustomShape 4"/>
          <p:cNvSpPr/>
          <p:nvPr/>
        </p:nvSpPr>
        <p:spPr>
          <a:xfrm>
            <a:off x="3816000" y="4429080"/>
            <a:ext cx="496476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DejaVu Sans"/>
              </a:rPr>
              <a:t>Si  no pot ser cap de les escoles triades,  ens en buscaran un altre centre</a:t>
            </a:r>
            <a:endParaRPr b="0" lang="ca-ES" sz="2400" spc="-1" strike="noStrike">
              <a:latin typeface="Arial"/>
            </a:endParaRPr>
          </a:p>
        </p:txBody>
      </p:sp>
      <p:sp>
        <p:nvSpPr>
          <p:cNvPr id="390" name="CustomShape 5"/>
          <p:cNvSpPr/>
          <p:nvPr/>
        </p:nvSpPr>
        <p:spPr>
          <a:xfrm>
            <a:off x="504000" y="5500800"/>
            <a:ext cx="2402280" cy="4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a-ES" sz="2200" spc="-1" strike="noStrike">
                <a:solidFill>
                  <a:srgbClr val="ffff38"/>
                </a:solidFill>
                <a:latin typeface="Arial"/>
                <a:ea typeface="DejaVu Sans"/>
              </a:rPr>
              <a:t> </a:t>
            </a:r>
            <a:r>
              <a:rPr b="0" lang="ca-ES" sz="2200" spc="-1" strike="noStrike">
                <a:solidFill>
                  <a:srgbClr val="92d050"/>
                </a:solidFill>
                <a:latin typeface="Arial"/>
                <a:ea typeface="DejaVu Sans"/>
              </a:rPr>
              <a:t>PLAÇA D’OFICI</a:t>
            </a:r>
            <a:endParaRPr b="0" lang="ca-E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720000" y="1506600"/>
            <a:ext cx="3595680" cy="1189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2" name="CustomShape 2"/>
          <p:cNvSpPr/>
          <p:nvPr/>
        </p:nvSpPr>
        <p:spPr>
          <a:xfrm>
            <a:off x="900000" y="3865680"/>
            <a:ext cx="3775320" cy="1812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1000"/>
              </a:lnSpc>
            </a:pPr>
            <a:r>
              <a:rPr b="0" lang="ca-ES" sz="2400" spc="-1" strike="noStrike">
                <a:solidFill>
                  <a:srgbClr val="00cc33"/>
                </a:solidFill>
                <a:latin typeface="Verdana"/>
                <a:ea typeface="Lucida Sans Unicode"/>
              </a:rPr>
              <a:t> 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ca-ES" sz="2400" spc="-1" strike="noStrike">
              <a:latin typeface="Arial"/>
            </a:endParaRPr>
          </a:p>
        </p:txBody>
      </p:sp>
      <p:sp>
        <p:nvSpPr>
          <p:cNvPr id="393" name="CustomShape 3"/>
          <p:cNvSpPr/>
          <p:nvPr/>
        </p:nvSpPr>
        <p:spPr>
          <a:xfrm>
            <a:off x="-306360" y="4919760"/>
            <a:ext cx="1609920" cy="45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1000"/>
              </a:lnSpc>
            </a:pPr>
            <a:r>
              <a:rPr b="0" lang="ca-ES" sz="2400" spc="-1" strike="noStrike">
                <a:solidFill>
                  <a:srgbClr val="ff0000"/>
                </a:solidFill>
                <a:latin typeface="Verdana"/>
                <a:ea typeface="Lucida Sans Unicode"/>
              </a:rPr>
              <a:t> </a:t>
            </a:r>
            <a:endParaRPr b="0" lang="ca-ES" sz="2400" spc="-1" strike="noStrike">
              <a:latin typeface="Arial"/>
            </a:endParaRPr>
          </a:p>
        </p:txBody>
      </p:sp>
      <p:pic>
        <p:nvPicPr>
          <p:cNvPr id="394" name="Picture 6" descr=""/>
          <p:cNvPicPr/>
          <p:nvPr/>
        </p:nvPicPr>
        <p:blipFill>
          <a:blip r:embed="rId1"/>
          <a:stretch/>
        </p:blipFill>
        <p:spPr>
          <a:xfrm>
            <a:off x="5688000" y="936000"/>
            <a:ext cx="2587320" cy="2157120"/>
          </a:xfrm>
          <a:prstGeom prst="rect">
            <a:avLst/>
          </a:prstGeom>
          <a:ln w="9360">
            <a:noFill/>
          </a:ln>
        </p:spPr>
      </p:pic>
      <p:pic>
        <p:nvPicPr>
          <p:cNvPr id="395" name="Picture 3" descr=""/>
          <p:cNvPicPr/>
          <p:nvPr/>
        </p:nvPicPr>
        <p:blipFill>
          <a:blip r:embed="rId2"/>
          <a:stretch/>
        </p:blipFill>
        <p:spPr>
          <a:xfrm>
            <a:off x="5194080" y="3328920"/>
            <a:ext cx="3441960" cy="2571120"/>
          </a:xfrm>
          <a:prstGeom prst="rect">
            <a:avLst/>
          </a:prstGeom>
          <a:ln w="9360">
            <a:noFill/>
          </a:ln>
        </p:spPr>
      </p:pic>
      <p:sp>
        <p:nvSpPr>
          <p:cNvPr id="396" name="CustomShape 4"/>
          <p:cNvSpPr/>
          <p:nvPr/>
        </p:nvSpPr>
        <p:spPr>
          <a:xfrm>
            <a:off x="432000" y="1224000"/>
            <a:ext cx="4325760" cy="48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Lucida Sans Unicode"/>
              </a:rPr>
              <a:t>Si hi ha algun error cal demanar  </a:t>
            </a:r>
            <a:r>
              <a:rPr b="0" lang="ca-ES" sz="2400" spc="-1" strike="noStrike">
                <a:solidFill>
                  <a:srgbClr val="ff0000"/>
                </a:solidFill>
                <a:latin typeface="Arial"/>
                <a:ea typeface="Lucida Sans Unicode"/>
              </a:rPr>
              <a:t>entrevista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00cc33"/>
                </a:solidFill>
                <a:latin typeface="Arial"/>
                <a:ea typeface="Lucida Sans Unicode"/>
              </a:rPr>
              <a:t>Tel. 93 842 68 48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</p:txBody>
      </p:sp>
      <p:sp>
        <p:nvSpPr>
          <p:cNvPr id="397" name="CustomShape 5"/>
          <p:cNvSpPr/>
          <p:nvPr/>
        </p:nvSpPr>
        <p:spPr>
          <a:xfrm>
            <a:off x="432000" y="3240000"/>
            <a:ext cx="4606560" cy="22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5983b0"/>
                </a:solidFill>
                <a:latin typeface="Arial"/>
                <a:ea typeface="DejaVu Sans"/>
              </a:rPr>
              <a:t>Servei d'Educació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DejaVu Sans"/>
              </a:rPr>
              <a:t>C. Jaume Camp i Lloreda 1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DejaVu Sans"/>
              </a:rPr>
              <a:t>Edifici Can Puntes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DejaVu Sans"/>
              </a:rPr>
              <a:t>08401 Granollers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2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https://www.granollers.cat/educacio</a:t>
            </a:r>
            <a:endParaRPr b="0" lang="ca-E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200" spc="-1" strike="noStrike">
              <a:latin typeface="Arial"/>
            </a:endParaRPr>
          </a:p>
        </p:txBody>
      </p:sp>
      <p:pic>
        <p:nvPicPr>
          <p:cNvPr id="398" name="Imagen 10" descr=""/>
          <p:cNvPicPr/>
          <p:nvPr/>
        </p:nvPicPr>
        <p:blipFill>
          <a:blip r:embed="rId4"/>
          <a:stretch/>
        </p:blipFill>
        <p:spPr>
          <a:xfrm>
            <a:off x="-720" y="0"/>
            <a:ext cx="9140760" cy="831240"/>
          </a:xfrm>
          <a:prstGeom prst="rect">
            <a:avLst/>
          </a:prstGeom>
          <a:ln>
            <a:noFill/>
          </a:ln>
        </p:spPr>
      </p:pic>
      <p:sp>
        <p:nvSpPr>
          <p:cNvPr id="399" name="CustomShape 6"/>
          <p:cNvSpPr/>
          <p:nvPr/>
        </p:nvSpPr>
        <p:spPr>
          <a:xfrm>
            <a:off x="0" y="6093360"/>
            <a:ext cx="9138960" cy="759600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00" name="Imagen 12" descr=""/>
          <p:cNvPicPr/>
          <p:nvPr/>
        </p:nvPicPr>
        <p:blipFill>
          <a:blip r:embed="rId5"/>
          <a:stretch/>
        </p:blipFill>
        <p:spPr>
          <a:xfrm>
            <a:off x="3179880" y="6216120"/>
            <a:ext cx="2843280" cy="51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179280" y="2670120"/>
            <a:ext cx="8636040" cy="1856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Verdana"/>
              </a:rPr>
              <a:t>Per matrícula necessitem: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lvl="1" marL="914400" indent="-2120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Verdana"/>
              </a:rPr>
              <a:t>CARNET DE VACUNES</a:t>
            </a:r>
            <a:endParaRPr b="0" lang="ca-ES" sz="2400" spc="-1" strike="noStrike">
              <a:latin typeface="Arial"/>
            </a:endParaRPr>
          </a:p>
          <a:p>
            <a:pPr marL="699120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marL="914400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marL="914400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marL="914400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marL="914400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</p:txBody>
      </p:sp>
      <p:pic>
        <p:nvPicPr>
          <p:cNvPr id="402" name="Picture 4" descr=""/>
          <p:cNvPicPr/>
          <p:nvPr/>
        </p:nvPicPr>
        <p:blipFill>
          <a:blip r:embed="rId1"/>
          <a:stretch/>
        </p:blipFill>
        <p:spPr>
          <a:xfrm>
            <a:off x="5113080" y="3026160"/>
            <a:ext cx="716040" cy="1074960"/>
          </a:xfrm>
          <a:prstGeom prst="rect">
            <a:avLst/>
          </a:prstGeom>
          <a:ln w="9360">
            <a:noFill/>
          </a:ln>
        </p:spPr>
      </p:pic>
      <p:sp>
        <p:nvSpPr>
          <p:cNvPr id="403" name="CustomShape 2"/>
          <p:cNvSpPr/>
          <p:nvPr/>
        </p:nvSpPr>
        <p:spPr>
          <a:xfrm>
            <a:off x="46080" y="1932840"/>
            <a:ext cx="8782200" cy="727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ctr">
              <a:lnSpc>
                <a:spcPct val="100000"/>
              </a:lnSpc>
            </a:pPr>
            <a:r>
              <a:rPr b="0" lang="ca-ES" sz="2400" spc="-1" strike="noStrike">
                <a:solidFill>
                  <a:srgbClr val="00b0f0"/>
                </a:solidFill>
                <a:latin typeface="Arial"/>
                <a:ea typeface="Verdana"/>
              </a:rPr>
              <a:t>IMPORTANT: SI NO  MATRICULEM PERDEM LA PLAÇA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</p:txBody>
      </p:sp>
      <p:pic>
        <p:nvPicPr>
          <p:cNvPr id="404" name="Imagen 7" descr=""/>
          <p:cNvPicPr/>
          <p:nvPr/>
        </p:nvPicPr>
        <p:blipFill>
          <a:blip r:embed="rId2"/>
          <a:stretch/>
        </p:blipFill>
        <p:spPr>
          <a:xfrm>
            <a:off x="0" y="-114480"/>
            <a:ext cx="9140760" cy="831240"/>
          </a:xfrm>
          <a:prstGeom prst="rect">
            <a:avLst/>
          </a:prstGeom>
          <a:ln>
            <a:noFill/>
          </a:ln>
        </p:spPr>
      </p:pic>
      <p:sp>
        <p:nvSpPr>
          <p:cNvPr id="405" name="CustomShape 3"/>
          <p:cNvSpPr/>
          <p:nvPr/>
        </p:nvSpPr>
        <p:spPr>
          <a:xfrm>
            <a:off x="0" y="6093360"/>
            <a:ext cx="9138960" cy="759600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06" name="Imagen 9" descr=""/>
          <p:cNvPicPr/>
          <p:nvPr/>
        </p:nvPicPr>
        <p:blipFill>
          <a:blip r:embed="rId3"/>
          <a:stretch/>
        </p:blipFill>
        <p:spPr>
          <a:xfrm>
            <a:off x="3179880" y="6216120"/>
            <a:ext cx="2843280" cy="514080"/>
          </a:xfrm>
          <a:prstGeom prst="rect">
            <a:avLst/>
          </a:prstGeom>
          <a:ln>
            <a:noFill/>
          </a:ln>
        </p:spPr>
      </p:pic>
      <p:sp>
        <p:nvSpPr>
          <p:cNvPr id="407" name="CustomShape 4"/>
          <p:cNvSpPr/>
          <p:nvPr/>
        </p:nvSpPr>
        <p:spPr>
          <a:xfrm>
            <a:off x="2033280" y="88920"/>
            <a:ext cx="523548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a-ES" sz="2800" spc="-1" strike="noStrike">
                <a:solidFill>
                  <a:srgbClr val="ffffff"/>
                </a:solidFill>
                <a:latin typeface="Arial"/>
                <a:ea typeface="DejaVu Sans"/>
              </a:rPr>
              <a:t>MATRÍCULA</a:t>
            </a:r>
            <a:endParaRPr b="0" lang="ca-ES" sz="2800" spc="-1" strike="noStrike">
              <a:latin typeface="Arial"/>
            </a:endParaRPr>
          </a:p>
        </p:txBody>
      </p:sp>
      <p:sp>
        <p:nvSpPr>
          <p:cNvPr id="408" name="CustomShape 5"/>
          <p:cNvSpPr/>
          <p:nvPr/>
        </p:nvSpPr>
        <p:spPr>
          <a:xfrm>
            <a:off x="288000" y="864000"/>
            <a:ext cx="85273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92d050"/>
                </a:solidFill>
                <a:latin typeface="Arial"/>
                <a:ea typeface="DejaVu Sans"/>
              </a:rPr>
              <a:t>CAL FER LA MATRÍCULA AL CENTRE QUE ENS HA TOCAT</a:t>
            </a:r>
            <a:endParaRPr b="0" lang="ca-ES" sz="2400" spc="-1" strike="noStrike">
              <a:latin typeface="Arial"/>
            </a:endParaRPr>
          </a:p>
        </p:txBody>
      </p:sp>
      <p:sp>
        <p:nvSpPr>
          <p:cNvPr id="409" name="CustomShape 6"/>
          <p:cNvSpPr/>
          <p:nvPr/>
        </p:nvSpPr>
        <p:spPr>
          <a:xfrm>
            <a:off x="333000" y="4737960"/>
            <a:ext cx="5209200" cy="66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a-ES" sz="2000" spc="-1" strike="noStrike">
                <a:solidFill>
                  <a:srgbClr val="ce181e"/>
                </a:solidFill>
                <a:latin typeface="Arial"/>
                <a:ea typeface="DejaVu Sans"/>
              </a:rPr>
              <a:t>EL</a:t>
            </a:r>
            <a:r>
              <a:rPr b="1" lang="ca-ES" sz="2000" spc="-1" strike="noStrike">
                <a:solidFill>
                  <a:srgbClr val="000000"/>
                </a:solidFill>
                <a:latin typeface="Arial"/>
                <a:ea typeface="DejaVu Sans"/>
              </a:rPr>
              <a:t> 5</a:t>
            </a:r>
            <a:r>
              <a:rPr b="1" lang="ca-ES" sz="2000" spc="-1" strike="noStrike">
                <a:solidFill>
                  <a:srgbClr val="ce181e"/>
                </a:solidFill>
                <a:latin typeface="Arial"/>
                <a:ea typeface="DejaVu Sans"/>
              </a:rPr>
              <a:t> DE SETEMBRE COMENÇA EL CURS</a:t>
            </a: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410" name="Imagen 502" descr=""/>
          <p:cNvPicPr/>
          <p:nvPr/>
        </p:nvPicPr>
        <p:blipFill>
          <a:blip r:embed="rId4"/>
          <a:stretch/>
        </p:blipFill>
        <p:spPr>
          <a:xfrm>
            <a:off x="5904000" y="4322160"/>
            <a:ext cx="2697840" cy="1581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-1679760" y="912960"/>
            <a:ext cx="10255320" cy="4064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>
            <a:noAutofit/>
          </a:bodyPr>
          <a:p>
            <a:pPr>
              <a:lnSpc>
                <a:spcPct val="150000"/>
              </a:lnSpc>
            </a:pPr>
            <a:r>
              <a:rPr b="0" lang="ca-ES" sz="2200" spc="-1" strike="noStrike">
                <a:solidFill>
                  <a:srgbClr val="ff0000"/>
                </a:solidFill>
                <a:latin typeface="Arial"/>
                <a:ea typeface="Lucida Sans Unicode"/>
              </a:rPr>
              <a:t>1.</a:t>
            </a:r>
            <a:r>
              <a:rPr b="0" lang="ca-ES" sz="2200" spc="-1" strike="noStrike">
                <a:solidFill>
                  <a:srgbClr val="000000"/>
                </a:solidFill>
                <a:latin typeface="Arial"/>
                <a:ea typeface="Lucida Sans Unicode"/>
              </a:rPr>
              <a:t> </a:t>
            </a:r>
            <a:r>
              <a:rPr b="0" lang="ca-ES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VISITAR  LES ESCOLES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ca-ES" sz="2200" spc="-1" strike="noStrike">
                <a:solidFill>
                  <a:srgbClr val="ff0000"/>
                </a:solidFill>
                <a:latin typeface="Arial"/>
                <a:ea typeface="Lucida Sans Unicode"/>
              </a:rPr>
              <a:t>2.</a:t>
            </a:r>
            <a:r>
              <a:rPr b="0" lang="ca-ES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 DEL </a:t>
            </a:r>
            <a:r>
              <a:rPr b="0" lang="ca-ES" sz="1800" spc="-1" strike="noStrike">
                <a:solidFill>
                  <a:srgbClr val="ff0000"/>
                </a:solidFill>
                <a:latin typeface="Arial"/>
                <a:ea typeface="Lucida Sans Unicode"/>
              </a:rPr>
              <a:t>9</a:t>
            </a:r>
            <a:r>
              <a:rPr b="0" lang="ca-ES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  AL </a:t>
            </a:r>
            <a:r>
              <a:rPr b="0" lang="ca-ES" sz="1800" spc="-1" strike="noStrike">
                <a:solidFill>
                  <a:srgbClr val="ce181e"/>
                </a:solidFill>
                <a:latin typeface="Arial"/>
                <a:ea typeface="Lucida Sans Unicode"/>
              </a:rPr>
              <a:t>21</a:t>
            </a:r>
            <a:r>
              <a:rPr b="0" lang="ca-ES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 de </a:t>
            </a:r>
            <a:r>
              <a:rPr b="0" lang="ca-ES" sz="1800" spc="-1" strike="noStrike">
                <a:solidFill>
                  <a:srgbClr val="ce181e"/>
                </a:solidFill>
                <a:latin typeface="Arial"/>
                <a:ea typeface="Lucida Sans Unicode"/>
              </a:rPr>
              <a:t>MARÇ </a:t>
            </a:r>
            <a:r>
              <a:rPr b="0" lang="ca-ES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 </a:t>
            </a:r>
            <a:r>
              <a:rPr b="0" lang="ca-ES" sz="1800" spc="-1" strike="noStrike" u="sng">
                <a:solidFill>
                  <a:srgbClr val="000000"/>
                </a:solidFill>
                <a:uFillTx/>
                <a:latin typeface="Arial"/>
                <a:ea typeface="Lucida Sans Unicode"/>
              </a:rPr>
              <a:t>PREINSCRIPCIÓ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ca-ES" sz="2200" spc="-1" strike="noStrike">
                <a:solidFill>
                  <a:srgbClr val="ff0000"/>
                </a:solidFill>
                <a:latin typeface="Arial"/>
                <a:ea typeface="Lucida Sans Unicode"/>
              </a:rPr>
              <a:t>3.</a:t>
            </a:r>
            <a:r>
              <a:rPr b="0" lang="ca-ES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  AL </a:t>
            </a:r>
            <a:r>
              <a:rPr b="0" lang="ca-ES" sz="1800" spc="-1" strike="noStrike">
                <a:solidFill>
                  <a:srgbClr val="ff0000"/>
                </a:solidFill>
                <a:latin typeface="Arial"/>
                <a:ea typeface="Lucida Sans Unicode"/>
              </a:rPr>
              <a:t>JUNY</a:t>
            </a:r>
            <a:r>
              <a:rPr b="0" lang="ca-ES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 </a:t>
            </a:r>
            <a:r>
              <a:rPr b="0" lang="ca-ES" sz="1800" spc="-1" strike="noStrike" u="sng">
                <a:solidFill>
                  <a:srgbClr val="000000"/>
                </a:solidFill>
                <a:uFillTx/>
                <a:latin typeface="Arial"/>
                <a:ea typeface="Lucida Sans Unicode"/>
              </a:rPr>
              <a:t>LLISTA DEFINITIVA </a:t>
            </a:r>
            <a:r>
              <a:rPr b="0" lang="ca-ES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   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ca-ES" sz="2200" spc="-1" strike="noStrike">
                <a:solidFill>
                  <a:srgbClr val="ff0000"/>
                </a:solidFill>
                <a:latin typeface="Arial"/>
                <a:ea typeface="Lucida Sans Unicode"/>
              </a:rPr>
              <a:t>4</a:t>
            </a:r>
            <a:r>
              <a:rPr b="0" lang="ca-ES" sz="1800" spc="-1" strike="noStrike">
                <a:solidFill>
                  <a:srgbClr val="ff0000"/>
                </a:solidFill>
                <a:latin typeface="Arial"/>
                <a:ea typeface="Lucida Sans Unicode"/>
              </a:rPr>
              <a:t>. </a:t>
            </a:r>
            <a:r>
              <a:rPr b="0" lang="ca-ES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 FER LA </a:t>
            </a:r>
            <a:r>
              <a:rPr b="0" lang="ca-ES" sz="1800" spc="-1" strike="noStrike">
                <a:solidFill>
                  <a:srgbClr val="ff0000"/>
                </a:solidFill>
                <a:latin typeface="Arial"/>
                <a:ea typeface="Lucida Sans Unicode"/>
              </a:rPr>
              <a:t> </a:t>
            </a:r>
            <a:r>
              <a:rPr b="0" lang="ca-ES" sz="1800" spc="-1" strike="noStrike" u="sng">
                <a:solidFill>
                  <a:srgbClr val="000000"/>
                </a:solidFill>
                <a:uFillTx/>
                <a:latin typeface="Arial"/>
                <a:ea typeface="Lucida Sans Unicode"/>
              </a:rPr>
              <a:t>MATRÍCULA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ca-ES" sz="2200" spc="-1" strike="noStrike">
                <a:solidFill>
                  <a:srgbClr val="ff0000"/>
                </a:solidFill>
                <a:latin typeface="Arial"/>
                <a:ea typeface="Lucida Sans Unicode"/>
              </a:rPr>
              <a:t>5</a:t>
            </a:r>
            <a:r>
              <a:rPr b="0" lang="ca-ES" sz="1800" spc="-1" strike="noStrike">
                <a:solidFill>
                  <a:srgbClr val="ff0000"/>
                </a:solidFill>
                <a:latin typeface="Arial"/>
                <a:ea typeface="Lucida Sans Unicode"/>
              </a:rPr>
              <a:t>.</a:t>
            </a:r>
            <a:r>
              <a:rPr b="0" lang="ca-ES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 EL </a:t>
            </a:r>
            <a:r>
              <a:rPr b="1" lang="ca-ES" sz="1800" spc="-1" strike="noStrike">
                <a:solidFill>
                  <a:srgbClr val="ff0000"/>
                </a:solidFill>
                <a:latin typeface="Arial"/>
                <a:ea typeface="Lucida Sans Unicode"/>
              </a:rPr>
              <a:t>5</a:t>
            </a:r>
            <a:r>
              <a:rPr b="0" lang="ca-ES" sz="1800" spc="-1" strike="noStrike">
                <a:solidFill>
                  <a:srgbClr val="ff0000"/>
                </a:solidFill>
                <a:latin typeface="Arial"/>
                <a:ea typeface="Lucida Sans Unicode"/>
              </a:rPr>
              <a:t> SETEMBRE </a:t>
            </a:r>
            <a:r>
              <a:rPr b="0" lang="ca-ES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COMENÇA L’ESCOLA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412" name="Picture 4" descr=""/>
          <p:cNvPicPr/>
          <p:nvPr/>
        </p:nvPicPr>
        <p:blipFill>
          <a:blip r:embed="rId1"/>
          <a:stretch/>
        </p:blipFill>
        <p:spPr>
          <a:xfrm>
            <a:off x="6031080" y="1006920"/>
            <a:ext cx="1094040" cy="862200"/>
          </a:xfrm>
          <a:prstGeom prst="rect">
            <a:avLst/>
          </a:prstGeom>
          <a:ln w="9360">
            <a:noFill/>
          </a:ln>
        </p:spPr>
      </p:pic>
      <p:pic>
        <p:nvPicPr>
          <p:cNvPr id="413" name="Picture 6" descr=""/>
          <p:cNvPicPr/>
          <p:nvPr/>
        </p:nvPicPr>
        <p:blipFill>
          <a:blip r:embed="rId2"/>
          <a:stretch/>
        </p:blipFill>
        <p:spPr>
          <a:xfrm>
            <a:off x="6338160" y="4680000"/>
            <a:ext cx="1074960" cy="920880"/>
          </a:xfrm>
          <a:prstGeom prst="rect">
            <a:avLst/>
          </a:prstGeom>
          <a:ln w="9360">
            <a:noFill/>
          </a:ln>
        </p:spPr>
      </p:pic>
      <p:pic>
        <p:nvPicPr>
          <p:cNvPr id="414" name="Picture 8" descr=""/>
          <p:cNvPicPr/>
          <p:nvPr/>
        </p:nvPicPr>
        <p:blipFill>
          <a:blip r:embed="rId3"/>
          <a:stretch/>
        </p:blipFill>
        <p:spPr>
          <a:xfrm>
            <a:off x="6336360" y="3615840"/>
            <a:ext cx="1147680" cy="916200"/>
          </a:xfrm>
          <a:prstGeom prst="rect">
            <a:avLst/>
          </a:prstGeom>
          <a:ln w="9360">
            <a:noFill/>
          </a:ln>
        </p:spPr>
      </p:pic>
      <p:pic>
        <p:nvPicPr>
          <p:cNvPr id="415" name="Imagen 9" descr=""/>
          <p:cNvPicPr/>
          <p:nvPr/>
        </p:nvPicPr>
        <p:blipFill>
          <a:blip r:embed="rId4"/>
          <a:stretch/>
        </p:blipFill>
        <p:spPr>
          <a:xfrm>
            <a:off x="-720" y="0"/>
            <a:ext cx="9140760" cy="831240"/>
          </a:xfrm>
          <a:prstGeom prst="rect">
            <a:avLst/>
          </a:prstGeom>
          <a:ln>
            <a:noFill/>
          </a:ln>
        </p:spPr>
      </p:pic>
      <p:sp>
        <p:nvSpPr>
          <p:cNvPr id="416" name="CustomShape 2"/>
          <p:cNvSpPr/>
          <p:nvPr/>
        </p:nvSpPr>
        <p:spPr>
          <a:xfrm>
            <a:off x="0" y="6134760"/>
            <a:ext cx="9138960" cy="759600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17" name="Imagen 11" descr=""/>
          <p:cNvPicPr/>
          <p:nvPr/>
        </p:nvPicPr>
        <p:blipFill>
          <a:blip r:embed="rId5"/>
          <a:stretch/>
        </p:blipFill>
        <p:spPr>
          <a:xfrm>
            <a:off x="3179880" y="6216120"/>
            <a:ext cx="2843280" cy="514080"/>
          </a:xfrm>
          <a:prstGeom prst="rect">
            <a:avLst/>
          </a:prstGeom>
          <a:ln>
            <a:noFill/>
          </a:ln>
        </p:spPr>
      </p:pic>
      <p:pic>
        <p:nvPicPr>
          <p:cNvPr id="418" name="Imagen 510" descr=""/>
          <p:cNvPicPr/>
          <p:nvPr/>
        </p:nvPicPr>
        <p:blipFill>
          <a:blip r:embed="rId6"/>
          <a:stretch/>
        </p:blipFill>
        <p:spPr>
          <a:xfrm>
            <a:off x="5904000" y="2016000"/>
            <a:ext cx="1653120" cy="1653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360360" y="4140360"/>
            <a:ext cx="8636040" cy="1914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</p:txBody>
      </p:sp>
      <p:sp>
        <p:nvSpPr>
          <p:cNvPr id="257" name="CustomShape 2"/>
          <p:cNvSpPr/>
          <p:nvPr/>
        </p:nvSpPr>
        <p:spPr>
          <a:xfrm>
            <a:off x="0" y="1440360"/>
            <a:ext cx="5214960" cy="1182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Lucida Sans Unicode"/>
              </a:rPr>
              <a:t>L’EDUCACIÓ INFANTIL I PRIMÀRIA ÉS DELS </a:t>
            </a:r>
            <a:r>
              <a:rPr b="0" lang="ca-ES" sz="4800" spc="-1" strike="noStrike">
                <a:solidFill>
                  <a:srgbClr val="ff0000"/>
                </a:solidFill>
                <a:latin typeface="Arial"/>
                <a:ea typeface="Lucida Sans Unicode"/>
              </a:rPr>
              <a:t>3</a:t>
            </a: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Lucida Sans Unicode"/>
              </a:rPr>
              <a:t> ALS </a:t>
            </a:r>
            <a:r>
              <a:rPr b="0" lang="ca-ES" sz="4800" spc="-1" strike="noStrike">
                <a:solidFill>
                  <a:srgbClr val="ff0000"/>
                </a:solidFill>
                <a:latin typeface="Arial"/>
                <a:ea typeface="Lucida Sans Unicode"/>
              </a:rPr>
              <a:t>12</a:t>
            </a: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Lucida Sans Unicode"/>
              </a:rPr>
              <a:t> ANYS</a:t>
            </a:r>
            <a:endParaRPr b="0" lang="ca-ES" sz="2400" spc="-1" strike="noStrike">
              <a:latin typeface="Arial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144000" y="2921040"/>
            <a:ext cx="4854600" cy="1182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4"/>
          <p:cNvSpPr/>
          <p:nvPr/>
        </p:nvSpPr>
        <p:spPr>
          <a:xfrm>
            <a:off x="124560" y="3669120"/>
            <a:ext cx="4447080" cy="1182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Lucida Sans Unicode"/>
              </a:rPr>
              <a:t>DESPRÉS COMENÇA LA SECUNDÀRIA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</p:txBody>
      </p:sp>
      <p:sp>
        <p:nvSpPr>
          <p:cNvPr id="260" name="CustomShape 5"/>
          <p:cNvSpPr/>
          <p:nvPr/>
        </p:nvSpPr>
        <p:spPr>
          <a:xfrm>
            <a:off x="2160" y="0"/>
            <a:ext cx="9138960" cy="831600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1" name="CustomShape 6"/>
          <p:cNvSpPr/>
          <p:nvPr/>
        </p:nvSpPr>
        <p:spPr>
          <a:xfrm>
            <a:off x="0" y="6093360"/>
            <a:ext cx="9138960" cy="759600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2" name="Imagen 12" descr=""/>
          <p:cNvPicPr/>
          <p:nvPr/>
        </p:nvPicPr>
        <p:blipFill>
          <a:blip r:embed="rId1"/>
          <a:stretch/>
        </p:blipFill>
        <p:spPr>
          <a:xfrm>
            <a:off x="3179880" y="6216120"/>
            <a:ext cx="2843280" cy="514080"/>
          </a:xfrm>
          <a:prstGeom prst="rect">
            <a:avLst/>
          </a:prstGeom>
          <a:ln>
            <a:noFill/>
          </a:ln>
        </p:spPr>
      </p:pic>
      <p:pic>
        <p:nvPicPr>
          <p:cNvPr id="263" name="Imagen 4" descr=""/>
          <p:cNvPicPr/>
          <p:nvPr/>
        </p:nvPicPr>
        <p:blipFill>
          <a:blip r:embed="rId2"/>
          <a:srcRect l="22124" t="22987" r="19462" b="12879"/>
          <a:stretch/>
        </p:blipFill>
        <p:spPr>
          <a:xfrm>
            <a:off x="5339880" y="1200960"/>
            <a:ext cx="2693880" cy="16614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64" name="Imagen 8" descr=""/>
          <p:cNvPicPr/>
          <p:nvPr/>
        </p:nvPicPr>
        <p:blipFill>
          <a:blip r:embed="rId3"/>
          <a:stretch/>
        </p:blipFill>
        <p:spPr>
          <a:xfrm>
            <a:off x="5359320" y="3231720"/>
            <a:ext cx="2690280" cy="177444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65" name="CustomShape 7"/>
          <p:cNvSpPr/>
          <p:nvPr/>
        </p:nvSpPr>
        <p:spPr>
          <a:xfrm>
            <a:off x="1334520" y="5164560"/>
            <a:ext cx="6969960" cy="97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a-ES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L’ESCOLARITZACIÓ ÉS OBLIGATÒRIA FINS ELS </a:t>
            </a:r>
            <a:r>
              <a:rPr b="1" lang="ca-ES" sz="4000" spc="-1" strike="noStrike">
                <a:solidFill>
                  <a:srgbClr val="ff0000"/>
                </a:solidFill>
                <a:latin typeface="Arial"/>
                <a:ea typeface="Lucida Sans Unicode"/>
              </a:rPr>
              <a:t>16</a:t>
            </a:r>
            <a:r>
              <a:rPr b="1" lang="ca-ES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 ANYS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71280" y="5543640"/>
            <a:ext cx="8707680" cy="614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3000"/>
              </a:lnSpc>
            </a:pPr>
            <a:r>
              <a:rPr b="1" lang="ca-ES" sz="1600" spc="-1" strike="noStrike">
                <a:solidFill>
                  <a:srgbClr val="0066ff"/>
                </a:solidFill>
                <a:latin typeface="Arial"/>
                <a:ea typeface="Lucida Sans Unicode"/>
              </a:rPr>
              <a:t>         </a:t>
            </a:r>
            <a:endParaRPr b="0" lang="ca-ES" sz="16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ca-ES" sz="1600" spc="-1" strike="noStrike">
              <a:latin typeface="Arial"/>
            </a:endParaRPr>
          </a:p>
        </p:txBody>
      </p:sp>
      <p:sp>
        <p:nvSpPr>
          <p:cNvPr id="420" name="CustomShape 2"/>
          <p:cNvSpPr/>
          <p:nvPr/>
        </p:nvSpPr>
        <p:spPr>
          <a:xfrm>
            <a:off x="-720" y="0"/>
            <a:ext cx="9140760" cy="8312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>
            <a:noAutofit/>
          </a:bodyPr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a-E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AJUTS ESCOLARS MATERIAL I LLIBRES</a:t>
            </a:r>
            <a:endParaRPr b="0" lang="ca-ES" sz="2400" spc="-1" strike="noStrike">
              <a:latin typeface="Arial"/>
            </a:endParaRPr>
          </a:p>
        </p:txBody>
      </p:sp>
      <p:sp>
        <p:nvSpPr>
          <p:cNvPr id="421" name="CustomShape 3"/>
          <p:cNvSpPr/>
          <p:nvPr/>
        </p:nvSpPr>
        <p:spPr>
          <a:xfrm>
            <a:off x="-720" y="6094440"/>
            <a:ext cx="9138960" cy="759600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22" name="Imagen 10" descr=""/>
          <p:cNvPicPr/>
          <p:nvPr/>
        </p:nvPicPr>
        <p:blipFill>
          <a:blip r:embed="rId2"/>
          <a:stretch/>
        </p:blipFill>
        <p:spPr>
          <a:xfrm>
            <a:off x="3179880" y="6216120"/>
            <a:ext cx="2843280" cy="514080"/>
          </a:xfrm>
          <a:prstGeom prst="rect">
            <a:avLst/>
          </a:prstGeom>
          <a:ln>
            <a:noFill/>
          </a:ln>
        </p:spPr>
      </p:pic>
      <p:sp>
        <p:nvSpPr>
          <p:cNvPr id="423" name="CustomShape 4"/>
          <p:cNvSpPr/>
          <p:nvPr/>
        </p:nvSpPr>
        <p:spPr>
          <a:xfrm>
            <a:off x="402480" y="2130840"/>
            <a:ext cx="5478480" cy="73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729fcf"/>
                </a:solidFill>
                <a:latin typeface="Arial"/>
                <a:ea typeface="DejaVu Sans"/>
              </a:rPr>
              <a:t>https://seuelectronica.granollers.cat</a:t>
            </a:r>
            <a:endParaRPr b="0" lang="ca-ES" sz="2400" spc="-1" strike="noStrike">
              <a:latin typeface="Arial"/>
            </a:endParaRPr>
          </a:p>
        </p:txBody>
      </p:sp>
      <p:sp>
        <p:nvSpPr>
          <p:cNvPr id="424" name="CustomShape 5"/>
          <p:cNvSpPr/>
          <p:nvPr/>
        </p:nvSpPr>
        <p:spPr>
          <a:xfrm>
            <a:off x="146160" y="2210760"/>
            <a:ext cx="6981120" cy="38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ff3333"/>
                </a:solidFill>
                <a:latin typeface="Arial"/>
                <a:ea typeface="Lucida Sans Unicode"/>
              </a:rPr>
              <a:t>Recollir formularis: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Lucida Sans Unicode"/>
              </a:rPr>
              <a:t>Escoles de Granollers</a:t>
            </a:r>
            <a:endParaRPr b="0" lang="ca-ES" sz="24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Lucida Sans Unicode"/>
              </a:rPr>
              <a:t>Oficina d’Atenció al Ciutadà</a:t>
            </a:r>
            <a:endParaRPr b="0" lang="ca-ES" sz="24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Lucida Sans Unicode"/>
              </a:rPr>
              <a:t>Carrer Portalet, 4, 5 Granollers</a:t>
            </a:r>
            <a:endParaRPr b="0" lang="ca-ES" sz="2400" spc="-1" strike="noStrike">
              <a:latin typeface="Arial"/>
            </a:endParaRPr>
          </a:p>
          <a:p>
            <a:pPr marL="2520">
              <a:lnSpc>
                <a:spcPct val="100000"/>
              </a:lnSpc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Lucida Sans Unicode"/>
              </a:rPr>
              <a:t> 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</p:txBody>
      </p:sp>
      <p:pic>
        <p:nvPicPr>
          <p:cNvPr id="425" name="Imagen 531" descr=""/>
          <p:cNvPicPr/>
          <p:nvPr/>
        </p:nvPicPr>
        <p:blipFill>
          <a:blip r:embed="rId3"/>
          <a:stretch/>
        </p:blipFill>
        <p:spPr>
          <a:xfrm>
            <a:off x="4752000" y="3875040"/>
            <a:ext cx="2616480" cy="174024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26" name="Imagen 532" descr=""/>
          <p:cNvPicPr/>
          <p:nvPr/>
        </p:nvPicPr>
        <p:blipFill>
          <a:blip r:embed="rId4"/>
          <a:stretch/>
        </p:blipFill>
        <p:spPr>
          <a:xfrm>
            <a:off x="7632000" y="3888000"/>
            <a:ext cx="1088280" cy="164052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27" name="CustomShape 6"/>
          <p:cNvSpPr/>
          <p:nvPr/>
        </p:nvSpPr>
        <p:spPr>
          <a:xfrm>
            <a:off x="402480" y="401400"/>
            <a:ext cx="6868800" cy="197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ff0000"/>
                </a:solidFill>
                <a:latin typeface="Arial"/>
                <a:ea typeface="Lucida Sans Unicode"/>
              </a:rPr>
              <a:t>       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800" spc="-1" strike="noStrike">
                <a:solidFill>
                  <a:srgbClr val="ff0000"/>
                </a:solidFill>
                <a:latin typeface="Arial"/>
                <a:ea typeface="Lucida Sans Unicode"/>
              </a:rPr>
              <a:t>Del </a:t>
            </a:r>
            <a:r>
              <a:rPr b="0" lang="ca-ES" sz="2800" spc="-1" strike="noStrike">
                <a:solidFill>
                  <a:srgbClr val="000000"/>
                </a:solidFill>
                <a:latin typeface="Arial"/>
                <a:ea typeface="Lucida Sans Unicode"/>
              </a:rPr>
              <a:t>28</a:t>
            </a:r>
            <a:r>
              <a:rPr b="0" lang="ca-ES" sz="2800" spc="-1" strike="noStrike">
                <a:solidFill>
                  <a:srgbClr val="ff0000"/>
                </a:solidFill>
                <a:latin typeface="Arial"/>
                <a:ea typeface="Lucida Sans Unicode"/>
              </a:rPr>
              <a:t> de febrer al </a:t>
            </a:r>
            <a:r>
              <a:rPr b="0" lang="ca-ES" sz="2800" spc="-1" strike="noStrike">
                <a:solidFill>
                  <a:srgbClr val="000000"/>
                </a:solidFill>
                <a:latin typeface="Arial"/>
                <a:ea typeface="Lucida Sans Unicode"/>
              </a:rPr>
              <a:t>14</a:t>
            </a:r>
            <a:r>
              <a:rPr b="0" lang="ca-ES" sz="2800" spc="-1" strike="noStrike">
                <a:solidFill>
                  <a:srgbClr val="ff0000"/>
                </a:solidFill>
                <a:latin typeface="Arial"/>
                <a:ea typeface="Lucida Sans Unicode"/>
              </a:rPr>
              <a:t> d’abril</a:t>
            </a:r>
            <a:endParaRPr b="0" lang="ca-E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ff0000"/>
                </a:solidFill>
                <a:latin typeface="Arial"/>
                <a:ea typeface="Lucida Sans Unicode"/>
              </a:rPr>
              <a:t>            </a:t>
            </a:r>
            <a:r>
              <a:rPr b="0" lang="ca-ES" sz="2400" spc="-1" strike="noStrike">
                <a:solidFill>
                  <a:srgbClr val="ff0000"/>
                </a:solidFill>
                <a:latin typeface="Arial"/>
                <a:ea typeface="Lucida Sans Unicode"/>
              </a:rPr>
              <a:t>Presentar sol·licituds a 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Lucida Sans Unicode"/>
              </a:rPr>
              <a:t>       </a:t>
            </a: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Lucida Sans Unicode"/>
              </a:rPr>
              <a:t>Oficina d’Atenció al Ciutadà</a:t>
            </a:r>
            <a:endParaRPr b="0" lang="ca-ES" sz="2400" spc="-1" strike="noStrike">
              <a:latin typeface="Arial"/>
            </a:endParaRPr>
          </a:p>
        </p:txBody>
      </p:sp>
      <p:pic>
        <p:nvPicPr>
          <p:cNvPr id="428" name="Imagen 466" descr=""/>
          <p:cNvPicPr/>
          <p:nvPr/>
        </p:nvPicPr>
        <p:blipFill>
          <a:blip r:embed="rId5"/>
          <a:stretch/>
        </p:blipFill>
        <p:spPr>
          <a:xfrm>
            <a:off x="5985360" y="1296000"/>
            <a:ext cx="1789920" cy="1789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71280" y="5543640"/>
            <a:ext cx="8707680" cy="614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3000"/>
              </a:lnSpc>
            </a:pPr>
            <a:r>
              <a:rPr b="1" lang="ca-ES" sz="1600" spc="-1" strike="noStrike">
                <a:solidFill>
                  <a:srgbClr val="0066ff"/>
                </a:solidFill>
                <a:latin typeface="Arial"/>
                <a:ea typeface="Lucida Sans Unicode"/>
              </a:rPr>
              <a:t>         </a:t>
            </a:r>
            <a:endParaRPr b="0" lang="ca-ES" sz="16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ca-ES" sz="1600" spc="-1" strike="noStrike">
              <a:latin typeface="Arial"/>
            </a:endParaRPr>
          </a:p>
        </p:txBody>
      </p:sp>
      <p:sp>
        <p:nvSpPr>
          <p:cNvPr id="430" name="CustomShape 2"/>
          <p:cNvSpPr/>
          <p:nvPr/>
        </p:nvSpPr>
        <p:spPr>
          <a:xfrm>
            <a:off x="-720" y="0"/>
            <a:ext cx="9140760" cy="8312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>
            <a:noAutofit/>
          </a:bodyPr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a-E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AJUTS ESCOLARS MATERIAL I LLIBRES</a:t>
            </a:r>
            <a:endParaRPr b="0" lang="ca-ES" sz="2400" spc="-1" strike="noStrike">
              <a:latin typeface="Arial"/>
            </a:endParaRPr>
          </a:p>
        </p:txBody>
      </p:sp>
      <p:sp>
        <p:nvSpPr>
          <p:cNvPr id="431" name="CustomShape 3"/>
          <p:cNvSpPr/>
          <p:nvPr/>
        </p:nvSpPr>
        <p:spPr>
          <a:xfrm>
            <a:off x="-720" y="6094440"/>
            <a:ext cx="9138960" cy="759600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2" name="Imagen 10" descr=""/>
          <p:cNvPicPr/>
          <p:nvPr/>
        </p:nvPicPr>
        <p:blipFill>
          <a:blip r:embed="rId2"/>
          <a:stretch/>
        </p:blipFill>
        <p:spPr>
          <a:xfrm>
            <a:off x="3179880" y="6216120"/>
            <a:ext cx="2843280" cy="514080"/>
          </a:xfrm>
          <a:prstGeom prst="rect">
            <a:avLst/>
          </a:prstGeom>
          <a:ln>
            <a:noFill/>
          </a:ln>
        </p:spPr>
      </p:pic>
      <p:sp>
        <p:nvSpPr>
          <p:cNvPr id="433" name="CustomShape 4"/>
          <p:cNvSpPr/>
          <p:nvPr/>
        </p:nvSpPr>
        <p:spPr>
          <a:xfrm>
            <a:off x="432000" y="987480"/>
            <a:ext cx="8423280" cy="487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Lucida Sans Unicode"/>
              </a:rPr>
              <a:t> 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ff3333"/>
                </a:solidFill>
                <a:latin typeface="Arial"/>
                <a:ea typeface="Lucida Sans Unicode"/>
              </a:rPr>
              <a:t>Atenció Personalitzada a partir </a:t>
            </a: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Lucida Sans Unicode"/>
              </a:rPr>
              <a:t>21</a:t>
            </a:r>
            <a:r>
              <a:rPr b="0" lang="ca-ES" sz="2400" spc="-1" strike="noStrike">
                <a:solidFill>
                  <a:srgbClr val="ff3333"/>
                </a:solidFill>
                <a:latin typeface="Arial"/>
                <a:ea typeface="Lucida Sans Unicode"/>
              </a:rPr>
              <a:t> de febrer</a:t>
            </a:r>
            <a:endParaRPr b="0" lang="ca-ES" sz="24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Lucida Sans Unicode"/>
              </a:rPr>
              <a:t> </a:t>
            </a: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Lucida Sans Unicode"/>
              </a:rPr>
              <a:t>Dubtes i suport per emplenar formulari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Lucida Sans Unicode"/>
              </a:rPr>
              <a:t>   </a:t>
            </a: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Lucida Sans Unicode"/>
              </a:rPr>
              <a:t>Carrer Portalet, 4 Granollers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069a2e"/>
                </a:solidFill>
                <a:latin typeface="Arial"/>
                <a:ea typeface="Lucida Sans Unicode"/>
              </a:rPr>
              <a:t>CAL  DEMANAR CITA PRÈVIA  AL    </a:t>
            </a:r>
            <a:r>
              <a:rPr b="0" lang="ca-ES" sz="3200" spc="-1" strike="noStrike">
                <a:solidFill>
                  <a:srgbClr val="069a2e"/>
                </a:solidFill>
                <a:latin typeface="Arial"/>
                <a:ea typeface="Lucida Sans Unicode"/>
              </a:rPr>
              <a:t>938426610</a:t>
            </a:r>
            <a:endParaRPr b="0" lang="ca-ES" sz="3200" spc="-1" strike="noStrike">
              <a:latin typeface="Arial"/>
            </a:endParaRPr>
          </a:p>
        </p:txBody>
      </p:sp>
      <p:pic>
        <p:nvPicPr>
          <p:cNvPr id="434" name="Imagen 472" descr=""/>
          <p:cNvPicPr/>
          <p:nvPr/>
        </p:nvPicPr>
        <p:blipFill>
          <a:blip r:embed="rId3"/>
          <a:stretch/>
        </p:blipFill>
        <p:spPr>
          <a:xfrm>
            <a:off x="3212280" y="3301560"/>
            <a:ext cx="3123000" cy="1665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1512000" y="216000"/>
            <a:ext cx="6907320" cy="51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6" name="CustomShape 2"/>
          <p:cNvSpPr/>
          <p:nvPr/>
        </p:nvSpPr>
        <p:spPr>
          <a:xfrm>
            <a:off x="251640" y="6309360"/>
            <a:ext cx="2443320" cy="42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37" name="Imagen 94" descr=""/>
          <p:cNvPicPr/>
          <p:nvPr/>
        </p:nvPicPr>
        <p:blipFill>
          <a:blip r:embed="rId1"/>
          <a:srcRect l="11227" t="16904" r="15396" b="43196"/>
          <a:stretch/>
        </p:blipFill>
        <p:spPr>
          <a:xfrm>
            <a:off x="2628720" y="2228400"/>
            <a:ext cx="3882960" cy="2730960"/>
          </a:xfrm>
          <a:prstGeom prst="rect">
            <a:avLst/>
          </a:prstGeom>
          <a:ln>
            <a:noFill/>
          </a:ln>
        </p:spPr>
      </p:pic>
      <p:sp>
        <p:nvSpPr>
          <p:cNvPr id="438" name="CustomShape 3"/>
          <p:cNvSpPr/>
          <p:nvPr/>
        </p:nvSpPr>
        <p:spPr>
          <a:xfrm>
            <a:off x="2050560" y="-72000"/>
            <a:ext cx="45687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</p:txBody>
      </p:sp>
      <p:sp>
        <p:nvSpPr>
          <p:cNvPr id="439" name="CustomShape 4"/>
          <p:cNvSpPr/>
          <p:nvPr/>
        </p:nvSpPr>
        <p:spPr>
          <a:xfrm>
            <a:off x="2736360" y="4963320"/>
            <a:ext cx="366768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a-ES" sz="2800" spc="-1" strike="noStrike">
                <a:solidFill>
                  <a:srgbClr val="262626"/>
                </a:solidFill>
                <a:latin typeface="Calibri"/>
                <a:ea typeface="DejaVu Sans"/>
              </a:rPr>
              <a:t>www.granollers.cat</a:t>
            </a:r>
            <a:endParaRPr b="0" lang="ca-ES" sz="2800" spc="-1" strike="noStrike">
              <a:latin typeface="Arial"/>
            </a:endParaRPr>
          </a:p>
        </p:txBody>
      </p:sp>
      <p:pic>
        <p:nvPicPr>
          <p:cNvPr id="440" name="Picture 6" descr=""/>
          <p:cNvPicPr/>
          <p:nvPr/>
        </p:nvPicPr>
        <p:blipFill>
          <a:blip r:embed="rId2"/>
          <a:stretch/>
        </p:blipFill>
        <p:spPr>
          <a:xfrm>
            <a:off x="4967640" y="5782680"/>
            <a:ext cx="3592440" cy="731880"/>
          </a:xfrm>
          <a:prstGeom prst="rect">
            <a:avLst/>
          </a:prstGeom>
          <a:ln w="9360">
            <a:noFill/>
          </a:ln>
        </p:spPr>
      </p:pic>
      <p:pic>
        <p:nvPicPr>
          <p:cNvPr id="441" name="Picture 5" descr=""/>
          <p:cNvPicPr/>
          <p:nvPr/>
        </p:nvPicPr>
        <p:blipFill>
          <a:blip r:embed="rId3"/>
          <a:stretch/>
        </p:blipFill>
        <p:spPr>
          <a:xfrm>
            <a:off x="251640" y="5852520"/>
            <a:ext cx="2874960" cy="592200"/>
          </a:xfrm>
          <a:prstGeom prst="rect">
            <a:avLst/>
          </a:prstGeom>
          <a:ln w="9360">
            <a:noFill/>
          </a:ln>
        </p:spPr>
      </p:pic>
      <p:sp>
        <p:nvSpPr>
          <p:cNvPr id="442" name="CustomShape 5"/>
          <p:cNvSpPr/>
          <p:nvPr/>
        </p:nvSpPr>
        <p:spPr>
          <a:xfrm>
            <a:off x="1621080" y="876240"/>
            <a:ext cx="6064200" cy="255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a-ES" sz="5400" spc="-1" strike="noStrike">
                <a:solidFill>
                  <a:srgbClr val="000000"/>
                </a:solidFill>
                <a:latin typeface="Arial"/>
                <a:ea typeface="Lucida Sans Unicode"/>
              </a:rPr>
              <a:t>GRÀCIES</a:t>
            </a:r>
            <a:endParaRPr b="0" lang="ca-ES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ca-ES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ca-ES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0" y="1079640"/>
            <a:ext cx="9139320" cy="451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ca-ES" sz="2200" spc="-1" strike="noStrike">
                <a:solidFill>
                  <a:srgbClr val="000000"/>
                </a:solidFill>
                <a:latin typeface="Verdana"/>
                <a:ea typeface="Lucida Sans Unicode"/>
              </a:rPr>
              <a:t>ELS PARES PODEN VISITAR L'ESCOLA DELS SEUS FILLS/ES</a:t>
            </a:r>
            <a:endParaRPr b="0" lang="ca-ES" sz="2200" spc="-1" strike="noStrike"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0" y="-18360"/>
            <a:ext cx="9138960" cy="831600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8" name="CustomShape 3"/>
          <p:cNvSpPr/>
          <p:nvPr/>
        </p:nvSpPr>
        <p:spPr>
          <a:xfrm>
            <a:off x="19800" y="6094440"/>
            <a:ext cx="9138960" cy="759600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9" name="Imagen 13" descr=""/>
          <p:cNvPicPr/>
          <p:nvPr/>
        </p:nvPicPr>
        <p:blipFill>
          <a:blip r:embed="rId1"/>
          <a:stretch/>
        </p:blipFill>
        <p:spPr>
          <a:xfrm>
            <a:off x="3179880" y="6216120"/>
            <a:ext cx="2843280" cy="514080"/>
          </a:xfrm>
          <a:prstGeom prst="rect">
            <a:avLst/>
          </a:prstGeom>
          <a:ln>
            <a:noFill/>
          </a:ln>
        </p:spPr>
      </p:pic>
      <p:sp>
        <p:nvSpPr>
          <p:cNvPr id="270" name="CustomShape 4"/>
          <p:cNvSpPr/>
          <p:nvPr/>
        </p:nvSpPr>
        <p:spPr>
          <a:xfrm>
            <a:off x="498600" y="205560"/>
            <a:ext cx="814248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a-ES" sz="2400" spc="-1" strike="noStrike">
                <a:solidFill>
                  <a:srgbClr val="ffffff"/>
                </a:solidFill>
                <a:latin typeface="Arial"/>
                <a:ea typeface="DejaVu Sans"/>
              </a:rPr>
              <a:t>JORNADA DE PORTES OBERTES</a:t>
            </a:r>
            <a:endParaRPr b="0" lang="ca-ES" sz="2400" spc="-1" strike="noStrike">
              <a:latin typeface="Arial"/>
            </a:endParaRPr>
          </a:p>
        </p:txBody>
      </p:sp>
      <p:pic>
        <p:nvPicPr>
          <p:cNvPr id="271" name="Imagen 2" descr=""/>
          <p:cNvPicPr/>
          <p:nvPr/>
        </p:nvPicPr>
        <p:blipFill>
          <a:blip r:embed="rId2"/>
          <a:stretch/>
        </p:blipFill>
        <p:spPr>
          <a:xfrm>
            <a:off x="576000" y="1728000"/>
            <a:ext cx="2879640" cy="16185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2" name="Imagen 3" descr=""/>
          <p:cNvPicPr/>
          <p:nvPr/>
        </p:nvPicPr>
        <p:blipFill>
          <a:blip r:embed="rId3"/>
          <a:srcRect l="6993" t="0" r="19675" b="0"/>
          <a:stretch/>
        </p:blipFill>
        <p:spPr>
          <a:xfrm>
            <a:off x="4519800" y="2508840"/>
            <a:ext cx="3111840" cy="217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3" name="Imagen 4" descr=""/>
          <p:cNvPicPr/>
          <p:nvPr/>
        </p:nvPicPr>
        <p:blipFill>
          <a:blip r:embed="rId4"/>
          <a:stretch/>
        </p:blipFill>
        <p:spPr>
          <a:xfrm>
            <a:off x="573120" y="3618000"/>
            <a:ext cx="2810520" cy="21070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Imagen 196" descr=""/>
          <p:cNvPicPr/>
          <p:nvPr/>
        </p:nvPicPr>
        <p:blipFill>
          <a:blip r:embed="rId1"/>
          <a:srcRect l="0" t="9318" r="56602" b="11111"/>
          <a:stretch/>
        </p:blipFill>
        <p:spPr>
          <a:xfrm>
            <a:off x="424440" y="852120"/>
            <a:ext cx="4251960" cy="5569560"/>
          </a:xfrm>
          <a:prstGeom prst="rect">
            <a:avLst/>
          </a:prstGeom>
          <a:ln>
            <a:noFill/>
          </a:ln>
        </p:spPr>
      </p:pic>
      <p:pic>
        <p:nvPicPr>
          <p:cNvPr id="275" name="Imagen 196" descr=""/>
          <p:cNvPicPr/>
          <p:nvPr/>
        </p:nvPicPr>
        <p:blipFill>
          <a:blip r:embed="rId2"/>
          <a:srcRect l="57470" t="28453" r="0" b="0"/>
          <a:stretch/>
        </p:blipFill>
        <p:spPr>
          <a:xfrm>
            <a:off x="4752000" y="792000"/>
            <a:ext cx="4316400" cy="4668480"/>
          </a:xfrm>
          <a:prstGeom prst="rect">
            <a:avLst/>
          </a:prstGeom>
          <a:ln>
            <a:noFill/>
          </a:ln>
        </p:spPr>
      </p:pic>
      <p:sp>
        <p:nvSpPr>
          <p:cNvPr id="276" name="CustomShape 1"/>
          <p:cNvSpPr/>
          <p:nvPr/>
        </p:nvSpPr>
        <p:spPr>
          <a:xfrm>
            <a:off x="1008000" y="144000"/>
            <a:ext cx="73404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a-ES" sz="1800" spc="-1" strike="noStrike">
                <a:solidFill>
                  <a:srgbClr val="ce181e"/>
                </a:solidFill>
                <a:latin typeface="Arial"/>
                <a:ea typeface="DejaVu Sans"/>
              </a:rPr>
              <a:t>JORNADA DE PORTES OBERTES ALS  CENTRES PUBLIC I CONCERTATS</a:t>
            </a:r>
            <a:endParaRPr b="0" lang="ca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720720" y="2879640"/>
            <a:ext cx="4854600" cy="573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CustomShape 2"/>
          <p:cNvSpPr/>
          <p:nvPr/>
        </p:nvSpPr>
        <p:spPr>
          <a:xfrm>
            <a:off x="-281520" y="2088000"/>
            <a:ext cx="5465520" cy="1224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Lucida Sans Unicode"/>
              </a:rPr>
              <a:t>GRANOLLERS TÉ ESCOLES PUBLIQUES I ESCOLES CONCERTADES   </a:t>
            </a:r>
            <a:endParaRPr b="0" lang="ca-ES" sz="2400" spc="-1" strike="noStrike">
              <a:latin typeface="Arial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539640" y="1941480"/>
            <a:ext cx="4496040" cy="573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ca-ES" sz="2600" spc="-1" strike="noStrike">
                <a:solidFill>
                  <a:srgbClr val="000000"/>
                </a:solidFill>
                <a:latin typeface="Arial"/>
                <a:ea typeface="Lucida Sans Unicode"/>
              </a:rPr>
              <a:t> </a:t>
            </a:r>
            <a:endParaRPr b="0" lang="ca-ES" sz="2600" spc="-1" strike="noStrike">
              <a:latin typeface="Arial"/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0" y="0"/>
            <a:ext cx="9138960" cy="831600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CustomShape 5"/>
          <p:cNvSpPr/>
          <p:nvPr/>
        </p:nvSpPr>
        <p:spPr>
          <a:xfrm>
            <a:off x="0" y="6082920"/>
            <a:ext cx="9138960" cy="759600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82" name="Imagen 11" descr=""/>
          <p:cNvPicPr/>
          <p:nvPr/>
        </p:nvPicPr>
        <p:blipFill>
          <a:blip r:embed="rId1"/>
          <a:stretch/>
        </p:blipFill>
        <p:spPr>
          <a:xfrm>
            <a:off x="3179880" y="6216120"/>
            <a:ext cx="2843280" cy="514080"/>
          </a:xfrm>
          <a:prstGeom prst="rect">
            <a:avLst/>
          </a:prstGeom>
          <a:ln>
            <a:noFill/>
          </a:ln>
        </p:spPr>
      </p:pic>
      <p:pic>
        <p:nvPicPr>
          <p:cNvPr id="283" name="Imagen 233" descr=""/>
          <p:cNvPicPr/>
          <p:nvPr/>
        </p:nvPicPr>
        <p:blipFill>
          <a:blip r:embed="rId2"/>
          <a:stretch/>
        </p:blipFill>
        <p:spPr>
          <a:xfrm>
            <a:off x="5544000" y="2604600"/>
            <a:ext cx="2593440" cy="1355400"/>
          </a:xfrm>
          <a:prstGeom prst="rect">
            <a:avLst/>
          </a:prstGeom>
          <a:ln>
            <a:solidFill>
              <a:srgbClr val="111111"/>
            </a:solidFill>
          </a:ln>
        </p:spPr>
      </p:pic>
      <p:pic>
        <p:nvPicPr>
          <p:cNvPr id="284" name="Imagen 1" descr=""/>
          <p:cNvPicPr/>
          <p:nvPr/>
        </p:nvPicPr>
        <p:blipFill>
          <a:blip r:embed="rId3"/>
          <a:stretch/>
        </p:blipFill>
        <p:spPr>
          <a:xfrm>
            <a:off x="4833720" y="1008000"/>
            <a:ext cx="2438280" cy="1371240"/>
          </a:xfrm>
          <a:prstGeom prst="rect">
            <a:avLst/>
          </a:prstGeom>
          <a:ln>
            <a:noFill/>
          </a:ln>
        </p:spPr>
      </p:pic>
      <p:pic>
        <p:nvPicPr>
          <p:cNvPr id="285" name="Picture 2" descr=""/>
          <p:cNvPicPr/>
          <p:nvPr/>
        </p:nvPicPr>
        <p:blipFill>
          <a:blip r:embed="rId4"/>
          <a:stretch/>
        </p:blipFill>
        <p:spPr>
          <a:xfrm>
            <a:off x="720720" y="3910680"/>
            <a:ext cx="2997000" cy="2045520"/>
          </a:xfrm>
          <a:prstGeom prst="rect">
            <a:avLst/>
          </a:prstGeom>
          <a:ln>
            <a:noFill/>
          </a:ln>
        </p:spPr>
      </p:pic>
      <p:pic>
        <p:nvPicPr>
          <p:cNvPr id="286" name="Picture 4" descr=""/>
          <p:cNvPicPr/>
          <p:nvPr/>
        </p:nvPicPr>
        <p:blipFill>
          <a:blip r:embed="rId5"/>
          <a:stretch/>
        </p:blipFill>
        <p:spPr>
          <a:xfrm>
            <a:off x="4680000" y="4176000"/>
            <a:ext cx="2304000" cy="1821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357120" y="1643040"/>
            <a:ext cx="8782200" cy="3743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Lucida Sans Unicode"/>
              </a:rPr>
              <a:t>ELS PARES HAN DE PAGAR: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lvl="1" marL="485640" indent="-2120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ca-ES" sz="2400" spc="-1" strike="noStrike">
                <a:solidFill>
                  <a:srgbClr val="ff0000"/>
                </a:solidFill>
                <a:latin typeface="Arial"/>
                <a:ea typeface="Lucida Sans Unicode"/>
              </a:rPr>
              <a:t>  </a:t>
            </a: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Lucida Sans Unicode"/>
              </a:rPr>
              <a:t>MATERIAL / LLIBRES </a:t>
            </a:r>
            <a:r>
              <a:rPr b="0" lang="ca-ES" sz="2400" spc="-1" strike="noStrike">
                <a:solidFill>
                  <a:srgbClr val="000000"/>
                </a:solidFill>
                <a:latin typeface="Verdana"/>
                <a:ea typeface="Lucida Sans Unicode"/>
              </a:rPr>
              <a:t>   </a:t>
            </a:r>
            <a:endParaRPr b="0" lang="ca-ES" sz="2400" spc="-1" strike="noStrike">
              <a:latin typeface="Arial"/>
            </a:endParaRPr>
          </a:p>
          <a:p>
            <a:pPr marL="490680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marL="490680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lvl="1" marL="485640" indent="-2120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ca-ES" sz="2400" spc="-1" strike="noStrike">
                <a:solidFill>
                  <a:srgbClr val="000000"/>
                </a:solidFill>
                <a:latin typeface="Verdana"/>
                <a:ea typeface="Lucida Sans Unicode"/>
              </a:rPr>
              <a:t>  </a:t>
            </a: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Lucida Sans Unicode"/>
              </a:rPr>
              <a:t>SORTIDES / ACTIVITATS</a:t>
            </a:r>
            <a:r>
              <a:rPr b="0" lang="ca-ES" sz="2400" spc="-1" strike="noStrike">
                <a:solidFill>
                  <a:srgbClr val="000000"/>
                </a:solidFill>
                <a:latin typeface="Verdana"/>
                <a:ea typeface="Lucida Sans Unicode"/>
              </a:rPr>
              <a:t>   </a:t>
            </a:r>
            <a:endParaRPr b="0" lang="ca-ES" sz="2400" spc="-1" strike="noStrike">
              <a:latin typeface="Arial"/>
            </a:endParaRPr>
          </a:p>
          <a:p>
            <a:pPr marL="490680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marL="490680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marL="490680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lvl="1" marL="485640" indent="-2120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ca-ES" sz="2400" spc="-1" strike="noStrike">
                <a:solidFill>
                  <a:srgbClr val="000000"/>
                </a:solidFill>
                <a:latin typeface="Verdana"/>
                <a:ea typeface="Lucida Sans Unicode"/>
              </a:rPr>
              <a:t>  </a:t>
            </a: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Lucida Sans Unicode"/>
              </a:rPr>
              <a:t>MENJADOR</a:t>
            </a:r>
            <a:endParaRPr b="0" lang="ca-ES" sz="2400" spc="-1" strike="noStrike">
              <a:latin typeface="Arial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214200" y="900000"/>
            <a:ext cx="8782200" cy="451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>
            <a:noAutofit/>
          </a:bodyPr>
          <a:p>
            <a:pPr algn="ctr">
              <a:lnSpc>
                <a:spcPct val="100000"/>
              </a:lnSpc>
            </a:pPr>
            <a:r>
              <a:rPr b="0" lang="ca-ES" sz="2400" spc="-1" strike="noStrike">
                <a:solidFill>
                  <a:srgbClr val="ff0000"/>
                </a:solidFill>
                <a:latin typeface="Arial"/>
                <a:ea typeface="Lucida Sans Unicode"/>
              </a:rPr>
              <a:t>ÉS L'ESCOLA DE L'ADMINISTRACIÓ (GOVERN)</a:t>
            </a:r>
            <a:endParaRPr b="0" lang="ca-ES" sz="2400" spc="-1" strike="noStrike">
              <a:latin typeface="Arial"/>
            </a:endParaRPr>
          </a:p>
        </p:txBody>
      </p:sp>
      <p:pic>
        <p:nvPicPr>
          <p:cNvPr id="289" name="Picture 6" descr=""/>
          <p:cNvPicPr/>
          <p:nvPr/>
        </p:nvPicPr>
        <p:blipFill>
          <a:blip r:embed="rId1"/>
          <a:stretch/>
        </p:blipFill>
        <p:spPr>
          <a:xfrm>
            <a:off x="3643200" y="4714920"/>
            <a:ext cx="1795680" cy="125568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pic>
      <p:pic>
        <p:nvPicPr>
          <p:cNvPr id="290" name="Imagen 1" descr=""/>
          <p:cNvPicPr/>
          <p:nvPr/>
        </p:nvPicPr>
        <p:blipFill>
          <a:blip r:embed="rId2"/>
          <a:stretch/>
        </p:blipFill>
        <p:spPr>
          <a:xfrm>
            <a:off x="-1440" y="-13320"/>
            <a:ext cx="9140760" cy="831240"/>
          </a:xfrm>
          <a:prstGeom prst="rect">
            <a:avLst/>
          </a:prstGeom>
          <a:ln>
            <a:noFill/>
          </a:ln>
        </p:spPr>
      </p:pic>
      <p:sp>
        <p:nvSpPr>
          <p:cNvPr id="291" name="CustomShape 3"/>
          <p:cNvSpPr/>
          <p:nvPr/>
        </p:nvSpPr>
        <p:spPr>
          <a:xfrm>
            <a:off x="1080" y="6094440"/>
            <a:ext cx="9138960" cy="759600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CustomShape 4"/>
          <p:cNvSpPr/>
          <p:nvPr/>
        </p:nvSpPr>
        <p:spPr>
          <a:xfrm>
            <a:off x="498600" y="205560"/>
            <a:ext cx="814248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a-ES" sz="2400" spc="-1" strike="noStrike">
                <a:solidFill>
                  <a:srgbClr val="ffffff"/>
                </a:solidFill>
                <a:latin typeface="Arial"/>
                <a:ea typeface="DejaVu Sans"/>
              </a:rPr>
              <a:t>L’ESCOLA PÚBLICA</a:t>
            </a:r>
            <a:endParaRPr b="0" lang="ca-ES" sz="2400" spc="-1" strike="noStrike">
              <a:latin typeface="Arial"/>
            </a:endParaRPr>
          </a:p>
        </p:txBody>
      </p:sp>
      <p:pic>
        <p:nvPicPr>
          <p:cNvPr id="293" name="Imagen 13" descr=""/>
          <p:cNvPicPr/>
          <p:nvPr/>
        </p:nvPicPr>
        <p:blipFill>
          <a:blip r:embed="rId3"/>
          <a:stretch/>
        </p:blipFill>
        <p:spPr>
          <a:xfrm>
            <a:off x="3179880" y="6216120"/>
            <a:ext cx="2843280" cy="514080"/>
          </a:xfrm>
          <a:prstGeom prst="rect">
            <a:avLst/>
          </a:prstGeom>
          <a:ln>
            <a:noFill/>
          </a:ln>
        </p:spPr>
      </p:pic>
      <p:pic>
        <p:nvPicPr>
          <p:cNvPr id="294" name="Imagen 369" descr=""/>
          <p:cNvPicPr/>
          <p:nvPr/>
        </p:nvPicPr>
        <p:blipFill>
          <a:blip r:embed="rId4"/>
          <a:stretch/>
        </p:blipFill>
        <p:spPr>
          <a:xfrm>
            <a:off x="6120000" y="1671480"/>
            <a:ext cx="1492200" cy="992160"/>
          </a:xfrm>
          <a:prstGeom prst="rect">
            <a:avLst/>
          </a:prstGeom>
          <a:ln>
            <a:solidFill>
              <a:srgbClr val="111111"/>
            </a:solidFill>
          </a:ln>
        </p:spPr>
      </p:pic>
      <p:pic>
        <p:nvPicPr>
          <p:cNvPr id="295" name="Imagen 333" descr=""/>
          <p:cNvPicPr/>
          <p:nvPr/>
        </p:nvPicPr>
        <p:blipFill>
          <a:blip r:embed="rId5"/>
          <a:stretch/>
        </p:blipFill>
        <p:spPr>
          <a:xfrm>
            <a:off x="6159600" y="2919600"/>
            <a:ext cx="1976040" cy="1976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288000" y="1152000"/>
            <a:ext cx="8710560" cy="4840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ff0000"/>
                </a:solidFill>
                <a:latin typeface="Arial"/>
                <a:ea typeface="Verdana"/>
              </a:rPr>
              <a:t>NO TOTHOM POT ANAR A L'ESCOLA QUE HA DEMANAT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Verdana"/>
              </a:rPr>
              <a:t>LES CLASSES SÓN DE 20 o 21 ALUMNAT</a:t>
            </a:r>
            <a:r>
              <a:rPr b="0" lang="ca-ES" sz="2400" spc="-1" strike="noStrike">
                <a:solidFill>
                  <a:srgbClr val="111111"/>
                </a:solidFill>
                <a:latin typeface="Arial"/>
                <a:ea typeface="Verdana"/>
              </a:rPr>
              <a:t> 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2300dc"/>
                </a:solidFill>
                <a:latin typeface="Arial"/>
                <a:ea typeface="Verdana"/>
              </a:rPr>
              <a:t>  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Verdana"/>
              </a:rPr>
              <a:t>Criteris d'assignació :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2300dc"/>
                </a:solidFill>
                <a:latin typeface="Arial"/>
                <a:ea typeface="Verdana"/>
              </a:rPr>
              <a:t>Criteris prioritaris:</a:t>
            </a: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Verdana"/>
              </a:rPr>
              <a:t>	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Verdana"/>
              </a:rPr>
              <a:t>	</a:t>
            </a:r>
            <a:endParaRPr b="0" lang="ca-ES" sz="2400" spc="-1" strike="noStrike">
              <a:latin typeface="Arial"/>
            </a:endParaRPr>
          </a:p>
          <a:p>
            <a:pPr marL="216000" indent="-211680"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Verdana"/>
              </a:rPr>
              <a:t>Viure o treballar a Granollers…………..... </a:t>
            </a:r>
            <a:r>
              <a:rPr b="0" lang="ca-ES" sz="2400" spc="-1" strike="noStrike">
                <a:solidFill>
                  <a:srgbClr val="00a933"/>
                </a:solidFill>
                <a:latin typeface="Arial"/>
                <a:ea typeface="Verdana"/>
              </a:rPr>
              <a:t>30</a:t>
            </a: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Verdana"/>
              </a:rPr>
              <a:t> o </a:t>
            </a:r>
            <a:r>
              <a:rPr b="0" lang="ca-ES" sz="2400" spc="-1" strike="noStrike">
                <a:solidFill>
                  <a:srgbClr val="00a933"/>
                </a:solidFill>
                <a:latin typeface="Arial"/>
                <a:ea typeface="Verdana"/>
              </a:rPr>
              <a:t>20</a:t>
            </a: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Verdana"/>
              </a:rPr>
              <a:t> punts</a:t>
            </a:r>
            <a:endParaRPr b="0" lang="ca-ES" sz="2400" spc="-1" strike="noStrike">
              <a:latin typeface="Arial"/>
            </a:endParaRPr>
          </a:p>
          <a:p>
            <a:pPr marL="216000" indent="-211680"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Verdana"/>
              </a:rPr>
              <a:t>Tenir germans/es a l'escola ……………… </a:t>
            </a:r>
            <a:r>
              <a:rPr b="0" lang="ca-ES" sz="2400" spc="-1" strike="noStrike">
                <a:solidFill>
                  <a:srgbClr val="00a933"/>
                </a:solidFill>
                <a:latin typeface="Arial"/>
                <a:ea typeface="Verdana"/>
              </a:rPr>
              <a:t>50</a:t>
            </a: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Verdana"/>
              </a:rPr>
              <a:t> punts</a:t>
            </a:r>
            <a:endParaRPr b="0" lang="ca-ES" sz="2400" spc="-1" strike="noStrike">
              <a:latin typeface="Arial"/>
            </a:endParaRPr>
          </a:p>
          <a:p>
            <a:pPr marL="216000" indent="-211680"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Verdana"/>
              </a:rPr>
              <a:t>Cobrar una Renda Mínima d’Inserció ...... </a:t>
            </a:r>
            <a:r>
              <a:rPr b="0" lang="ca-ES" sz="2400" spc="-1" strike="noStrike">
                <a:solidFill>
                  <a:srgbClr val="00a933"/>
                </a:solidFill>
                <a:latin typeface="Arial"/>
                <a:ea typeface="Verdana"/>
              </a:rPr>
              <a:t>15</a:t>
            </a: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Verdana"/>
              </a:rPr>
              <a:t> punts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</p:txBody>
      </p:sp>
      <p:pic>
        <p:nvPicPr>
          <p:cNvPr id="297" name="Imagen 5" descr=""/>
          <p:cNvPicPr/>
          <p:nvPr/>
        </p:nvPicPr>
        <p:blipFill>
          <a:blip r:embed="rId1"/>
          <a:stretch/>
        </p:blipFill>
        <p:spPr>
          <a:xfrm>
            <a:off x="-1440" y="-13320"/>
            <a:ext cx="9140760" cy="831240"/>
          </a:xfrm>
          <a:prstGeom prst="rect">
            <a:avLst/>
          </a:prstGeom>
          <a:ln>
            <a:noFill/>
          </a:ln>
        </p:spPr>
      </p:pic>
      <p:sp>
        <p:nvSpPr>
          <p:cNvPr id="298" name="CustomShape 2"/>
          <p:cNvSpPr/>
          <p:nvPr/>
        </p:nvSpPr>
        <p:spPr>
          <a:xfrm>
            <a:off x="1080" y="6094440"/>
            <a:ext cx="9138960" cy="759600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99" name="Imagen 6" descr=""/>
          <p:cNvPicPr/>
          <p:nvPr/>
        </p:nvPicPr>
        <p:blipFill>
          <a:blip r:embed="rId2"/>
          <a:stretch/>
        </p:blipFill>
        <p:spPr>
          <a:xfrm>
            <a:off x="3179880" y="6216120"/>
            <a:ext cx="2843280" cy="514080"/>
          </a:xfrm>
          <a:prstGeom prst="rect">
            <a:avLst/>
          </a:prstGeom>
          <a:ln>
            <a:noFill/>
          </a:ln>
        </p:spPr>
      </p:pic>
      <p:pic>
        <p:nvPicPr>
          <p:cNvPr id="300" name="Imagen 402" descr=""/>
          <p:cNvPicPr/>
          <p:nvPr/>
        </p:nvPicPr>
        <p:blipFill>
          <a:blip r:embed="rId3"/>
          <a:stretch/>
        </p:blipFill>
        <p:spPr>
          <a:xfrm>
            <a:off x="5976000" y="2520000"/>
            <a:ext cx="2205720" cy="165348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2611800" y="205560"/>
            <a:ext cx="377676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a-ES" sz="2400" spc="-1" strike="noStrike">
                <a:solidFill>
                  <a:srgbClr val="ffffff"/>
                </a:solidFill>
                <a:latin typeface="Verdana"/>
                <a:ea typeface="Verdana"/>
              </a:rPr>
              <a:t>Criteris PRIORITARIS:</a:t>
            </a:r>
            <a:r>
              <a:rPr b="0" lang="ca-ES" sz="2400" spc="-1" strike="noStrike">
                <a:solidFill>
                  <a:srgbClr val="ffffff"/>
                </a:solidFill>
                <a:latin typeface="Verdana"/>
                <a:ea typeface="Verdana"/>
              </a:rPr>
              <a:t>	</a:t>
            </a:r>
            <a:endParaRPr b="0" lang="ca-ES" sz="2400" spc="-1" strike="noStrike">
              <a:latin typeface="Arial"/>
            </a:endParaRPr>
          </a:p>
        </p:txBody>
      </p:sp>
      <p:pic>
        <p:nvPicPr>
          <p:cNvPr id="302" name="Picture 6" descr=""/>
          <p:cNvPicPr/>
          <p:nvPr/>
        </p:nvPicPr>
        <p:blipFill>
          <a:blip r:embed="rId1"/>
          <a:stretch/>
        </p:blipFill>
        <p:spPr>
          <a:xfrm>
            <a:off x="1728000" y="4970160"/>
            <a:ext cx="1003320" cy="787320"/>
          </a:xfrm>
          <a:prstGeom prst="rect">
            <a:avLst/>
          </a:prstGeom>
          <a:ln w="18000">
            <a:solidFill>
              <a:srgbClr val="000000"/>
            </a:solidFill>
            <a:round/>
          </a:ln>
        </p:spPr>
      </p:pic>
      <p:pic>
        <p:nvPicPr>
          <p:cNvPr id="303" name="Picture 5" descr=""/>
          <p:cNvPicPr/>
          <p:nvPr/>
        </p:nvPicPr>
        <p:blipFill>
          <a:blip r:embed="rId2"/>
          <a:stretch/>
        </p:blipFill>
        <p:spPr>
          <a:xfrm>
            <a:off x="3828240" y="4979520"/>
            <a:ext cx="1065240" cy="777960"/>
          </a:xfrm>
          <a:prstGeom prst="rect">
            <a:avLst/>
          </a:prstGeom>
          <a:ln w="18000">
            <a:solidFill>
              <a:srgbClr val="000000"/>
            </a:solidFill>
            <a:round/>
          </a:ln>
        </p:spPr>
      </p:pic>
      <p:pic>
        <p:nvPicPr>
          <p:cNvPr id="304" name="Picture 7" descr=""/>
          <p:cNvPicPr/>
          <p:nvPr/>
        </p:nvPicPr>
        <p:blipFill>
          <a:blip r:embed="rId3"/>
          <a:stretch/>
        </p:blipFill>
        <p:spPr>
          <a:xfrm>
            <a:off x="5976000" y="4879440"/>
            <a:ext cx="1076040" cy="950040"/>
          </a:xfrm>
          <a:prstGeom prst="rect">
            <a:avLst/>
          </a:prstGeom>
          <a:ln w="18000">
            <a:solidFill>
              <a:srgbClr val="000000"/>
            </a:solidFill>
            <a:round/>
          </a:ln>
        </p:spPr>
      </p:pic>
      <p:sp>
        <p:nvSpPr>
          <p:cNvPr id="305" name="CustomShape 2"/>
          <p:cNvSpPr/>
          <p:nvPr/>
        </p:nvSpPr>
        <p:spPr>
          <a:xfrm>
            <a:off x="448560" y="977400"/>
            <a:ext cx="8350200" cy="33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ca-ES" sz="2400" spc="-1" strike="noStrike">
                <a:solidFill>
                  <a:srgbClr val="00a933"/>
                </a:solidFill>
                <a:latin typeface="Verdana"/>
                <a:ea typeface="DejaVu Sans"/>
              </a:rPr>
              <a:t>Si hi ha d'empat es té en compte:</a:t>
            </a:r>
            <a:endParaRPr b="0" lang="ca-E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ca-ES" sz="2400" spc="-1" strike="noStrike">
                <a:solidFill>
                  <a:srgbClr val="00a933"/>
                </a:solidFill>
                <a:latin typeface="Verdana"/>
                <a:ea typeface="DejaVu Sans"/>
              </a:rPr>
              <a:t> </a:t>
            </a:r>
            <a:endParaRPr b="0" lang="ca-ES" sz="24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400" spc="-1" strike="noStrike">
                <a:solidFill>
                  <a:srgbClr val="000000"/>
                </a:solidFill>
                <a:latin typeface="Verdana"/>
                <a:ea typeface="DejaVu Sans"/>
              </a:rPr>
              <a:t>El pare o mare treballa a l’escola………..... </a:t>
            </a:r>
            <a:r>
              <a:rPr b="0" lang="ca-ES" sz="2400" spc="-1" strike="noStrike">
                <a:solidFill>
                  <a:srgbClr val="00a933"/>
                </a:solidFill>
                <a:latin typeface="Verdana"/>
                <a:ea typeface="DejaVu Sans"/>
              </a:rPr>
              <a:t>10</a:t>
            </a:r>
            <a:r>
              <a:rPr b="0" lang="ca-ES" sz="2400" spc="-1" strike="noStrike">
                <a:solidFill>
                  <a:srgbClr val="000000"/>
                </a:solidFill>
                <a:latin typeface="Verdana"/>
                <a:ea typeface="DejaVu Sans"/>
              </a:rPr>
              <a:t> punts</a:t>
            </a:r>
            <a:endParaRPr b="0" lang="ca-ES" sz="24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400" spc="-1" strike="noStrike">
                <a:solidFill>
                  <a:srgbClr val="000000"/>
                </a:solidFill>
                <a:latin typeface="Verdana"/>
                <a:ea typeface="DejaVu Sans"/>
              </a:rPr>
              <a:t>Família nombrosa i monoparental (sumen)</a:t>
            </a:r>
            <a:r>
              <a:rPr b="0" lang="ca-ES" sz="2400" spc="-1" strike="noStrike">
                <a:solidFill>
                  <a:srgbClr val="00a933"/>
                </a:solidFill>
                <a:latin typeface="Verdana"/>
                <a:ea typeface="DejaVu Sans"/>
              </a:rPr>
              <a:t>10</a:t>
            </a:r>
            <a:r>
              <a:rPr b="0" lang="ca-ES" sz="2400" spc="-1" strike="noStrike">
                <a:solidFill>
                  <a:srgbClr val="000000"/>
                </a:solidFill>
                <a:latin typeface="Verdana"/>
                <a:ea typeface="DejaVu Sans"/>
              </a:rPr>
              <a:t> punts</a:t>
            </a:r>
            <a:endParaRPr b="0" lang="ca-ES" sz="24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400" spc="-1" strike="noStrike">
                <a:solidFill>
                  <a:srgbClr val="000000"/>
                </a:solidFill>
                <a:latin typeface="Verdana"/>
                <a:ea typeface="DejaVu Sans"/>
              </a:rPr>
              <a:t>Alumna/e nascut de part múltiple………….. </a:t>
            </a:r>
            <a:r>
              <a:rPr b="0" lang="ca-ES" sz="2400" spc="-1" strike="noStrike">
                <a:solidFill>
                  <a:srgbClr val="00a933"/>
                </a:solidFill>
                <a:latin typeface="Verdana"/>
                <a:ea typeface="DejaVu Sans"/>
              </a:rPr>
              <a:t>10</a:t>
            </a:r>
            <a:r>
              <a:rPr b="0" lang="ca-ES" sz="2400" spc="-1" strike="noStrike">
                <a:solidFill>
                  <a:srgbClr val="000000"/>
                </a:solidFill>
                <a:latin typeface="Verdana"/>
                <a:ea typeface="DejaVu Sans"/>
              </a:rPr>
              <a:t> punts</a:t>
            </a:r>
            <a:endParaRPr b="0" lang="ca-ES" sz="24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400" spc="-1" strike="noStrike">
                <a:solidFill>
                  <a:srgbClr val="000000"/>
                </a:solidFill>
                <a:latin typeface="Verdana"/>
                <a:ea typeface="DejaVu Sans"/>
              </a:rPr>
              <a:t>Alumna/e en acolliment familiar …...……….</a:t>
            </a:r>
            <a:r>
              <a:rPr b="0" lang="ca-ES" sz="2400" spc="-1" strike="noStrike">
                <a:solidFill>
                  <a:srgbClr val="00a933"/>
                </a:solidFill>
                <a:latin typeface="Verdana"/>
                <a:ea typeface="DejaVu Sans"/>
              </a:rPr>
              <a:t>10</a:t>
            </a:r>
            <a:r>
              <a:rPr b="0" lang="ca-ES" sz="2400" spc="-1" strike="noStrike">
                <a:solidFill>
                  <a:srgbClr val="000000"/>
                </a:solidFill>
                <a:latin typeface="Verdana"/>
                <a:ea typeface="DejaVu Sans"/>
              </a:rPr>
              <a:t> punts</a:t>
            </a:r>
            <a:endParaRPr b="0" lang="ca-ES" sz="24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400" spc="-1" strike="noStrike">
                <a:solidFill>
                  <a:srgbClr val="000000"/>
                </a:solidFill>
                <a:latin typeface="Verdana"/>
                <a:ea typeface="Verdana"/>
              </a:rPr>
              <a:t>Discapacitat superior al 33%…………………… </a:t>
            </a:r>
            <a:r>
              <a:rPr b="0" lang="ca-ES" sz="2400" spc="-1" strike="noStrike">
                <a:solidFill>
                  <a:srgbClr val="00a933"/>
                </a:solidFill>
                <a:latin typeface="Verdana"/>
                <a:ea typeface="Verdana"/>
              </a:rPr>
              <a:t>10</a:t>
            </a:r>
            <a:r>
              <a:rPr b="0" lang="ca-ES" sz="2400" spc="-1" strike="noStrike">
                <a:solidFill>
                  <a:srgbClr val="000000"/>
                </a:solidFill>
                <a:latin typeface="Verdana"/>
                <a:ea typeface="Verdana"/>
              </a:rPr>
              <a:t> punts</a:t>
            </a:r>
            <a:endParaRPr b="0" lang="ca-ES" sz="24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400" spc="-1" strike="noStrike">
                <a:solidFill>
                  <a:srgbClr val="000000"/>
                </a:solidFill>
                <a:latin typeface="Verdana"/>
                <a:ea typeface="Verdana"/>
              </a:rPr>
              <a:t>(alumna/a, pare mare o germà/na)</a:t>
            </a:r>
            <a:endParaRPr b="0" lang="ca-ES" sz="24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400" spc="-1" strike="noStrike">
                <a:solidFill>
                  <a:srgbClr val="000000"/>
                </a:solidFill>
                <a:latin typeface="Verdana"/>
                <a:ea typeface="Verdana"/>
              </a:rPr>
              <a:t>Víctima de violència de gènere……………….. </a:t>
            </a:r>
            <a:r>
              <a:rPr b="0" lang="ca-ES" sz="2400" spc="-1" strike="noStrike">
                <a:solidFill>
                  <a:srgbClr val="00a933"/>
                </a:solidFill>
                <a:latin typeface="Verdana"/>
                <a:ea typeface="Verdana"/>
              </a:rPr>
              <a:t>10</a:t>
            </a:r>
            <a:r>
              <a:rPr b="0" lang="ca-ES" sz="2400" spc="-1" strike="noStrike">
                <a:solidFill>
                  <a:srgbClr val="000000"/>
                </a:solidFill>
                <a:latin typeface="Verdana"/>
                <a:ea typeface="Verdana"/>
              </a:rPr>
              <a:t> punts </a:t>
            </a:r>
            <a:endParaRPr b="0" lang="ca-ES" sz="2400" spc="-1" strike="noStrike">
              <a:latin typeface="Arial"/>
            </a:endParaRPr>
          </a:p>
        </p:txBody>
      </p:sp>
      <p:pic>
        <p:nvPicPr>
          <p:cNvPr id="306" name="Imagen 7" descr=""/>
          <p:cNvPicPr/>
          <p:nvPr/>
        </p:nvPicPr>
        <p:blipFill>
          <a:blip r:embed="rId4"/>
          <a:stretch/>
        </p:blipFill>
        <p:spPr>
          <a:xfrm>
            <a:off x="-720" y="0"/>
            <a:ext cx="9140760" cy="831240"/>
          </a:xfrm>
          <a:prstGeom prst="rect">
            <a:avLst/>
          </a:prstGeom>
          <a:ln>
            <a:noFill/>
          </a:ln>
        </p:spPr>
      </p:pic>
      <p:sp>
        <p:nvSpPr>
          <p:cNvPr id="307" name="CustomShape 3"/>
          <p:cNvSpPr/>
          <p:nvPr/>
        </p:nvSpPr>
        <p:spPr>
          <a:xfrm>
            <a:off x="0" y="6093360"/>
            <a:ext cx="9138960" cy="759600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8" name="CustomShape 4"/>
          <p:cNvSpPr/>
          <p:nvPr/>
        </p:nvSpPr>
        <p:spPr>
          <a:xfrm>
            <a:off x="498600" y="205560"/>
            <a:ext cx="814248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a-ES" sz="2400" spc="-1" strike="noStrike">
                <a:solidFill>
                  <a:srgbClr val="ffffff"/>
                </a:solidFill>
                <a:latin typeface="Arial"/>
                <a:ea typeface="DejaVu Sans"/>
              </a:rPr>
              <a:t>CRITERIS COMPLEMENTARIS</a:t>
            </a:r>
            <a:endParaRPr b="0" lang="ca-ES" sz="2400" spc="-1" strike="noStrike">
              <a:latin typeface="Arial"/>
            </a:endParaRPr>
          </a:p>
        </p:txBody>
      </p:sp>
      <p:pic>
        <p:nvPicPr>
          <p:cNvPr id="309" name="Imagen 9" descr=""/>
          <p:cNvPicPr/>
          <p:nvPr/>
        </p:nvPicPr>
        <p:blipFill>
          <a:blip r:embed="rId5"/>
          <a:stretch/>
        </p:blipFill>
        <p:spPr>
          <a:xfrm>
            <a:off x="3179880" y="6216120"/>
            <a:ext cx="2843280" cy="51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221040" y="871200"/>
            <a:ext cx="8695080" cy="5050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Verdana"/>
              </a:rPr>
              <a:t>S’HA DE FER ON-LINE</a:t>
            </a:r>
            <a:endParaRPr b="0" lang="ca-E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ca-ES" sz="2400" spc="-1" strike="noStrike">
                <a:solidFill>
                  <a:srgbClr val="ff0000"/>
                </a:solidFill>
                <a:latin typeface="Arial"/>
                <a:ea typeface="Verdana"/>
              </a:rPr>
              <a:t>DEL 9 DE MARÇ AL 21 DE MARÇ</a:t>
            </a: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b="0" lang="ca-E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ca-ES" sz="2400" spc="-1" strike="noStrike" u="sng">
                <a:solidFill>
                  <a:srgbClr val="0000ff"/>
                </a:solidFill>
                <a:uFillTx/>
                <a:latin typeface="Arial"/>
                <a:ea typeface="Verdana"/>
                <a:hlinkClick r:id="rId1"/>
              </a:rPr>
              <a:t>https://preinscripcio.gencat.cat</a:t>
            </a:r>
            <a:endParaRPr b="0" lang="ca-E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551"/>
              </a:spcAft>
            </a:pP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551"/>
              </a:spcAft>
            </a:pPr>
            <a:endParaRPr b="0" lang="ca-ES" sz="24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spcAft>
                <a:spcPts val="155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ca-ES" sz="2400" spc="-1" strike="noStrike">
                <a:solidFill>
                  <a:srgbClr val="000000"/>
                </a:solidFill>
                <a:latin typeface="Arial"/>
                <a:ea typeface="Verdana"/>
              </a:rPr>
              <a:t>Amb identificació digital</a:t>
            </a:r>
            <a:endParaRPr b="0" lang="ca-ES" sz="24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ca-ES" sz="2400" spc="-1" strike="noStrike">
                <a:solidFill>
                  <a:srgbClr val="000000"/>
                </a:solidFill>
                <a:latin typeface="Arial"/>
                <a:ea typeface="Verdana"/>
              </a:rPr>
              <a:t>Amb Sol·licitud de suport informàtic</a:t>
            </a: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Verdana"/>
              </a:rPr>
              <a:t>: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Verdana"/>
              </a:rPr>
              <a:t>  </a:t>
            </a: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Verdana"/>
              </a:rPr>
              <a:t>Emplenar el Formulari en suport informàtic  i </a:t>
            </a:r>
            <a:r>
              <a:rPr b="0" lang="ca-ES" sz="2400" spc="-1" strike="noStrike">
                <a:solidFill>
                  <a:srgbClr val="ff0000"/>
                </a:solidFill>
                <a:latin typeface="Arial"/>
                <a:ea typeface="Verdana"/>
              </a:rPr>
              <a:t>adjuntar el document identificatiu de la persona que presenta la sol·licitud i del fill/a</a:t>
            </a:r>
            <a:endParaRPr b="0" lang="ca-ES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ca-ES" sz="2400" spc="-1" strike="noStrike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endParaRPr b="0" lang="ca-ES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ca-ES" sz="2400" spc="-1" strike="noStrike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endParaRPr b="0" lang="ca-ES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marL="914400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marL="914400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marL="914400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marL="914400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marL="914400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</p:txBody>
      </p:sp>
      <p:sp>
        <p:nvSpPr>
          <p:cNvPr id="311" name="CustomShape 2"/>
          <p:cNvSpPr/>
          <p:nvPr/>
        </p:nvSpPr>
        <p:spPr>
          <a:xfrm>
            <a:off x="572040" y="241560"/>
            <a:ext cx="8568000" cy="452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Ctr="1">
            <a:noAutofit/>
          </a:bodyPr>
          <a:p>
            <a:pPr algn="ctr">
              <a:lnSpc>
                <a:spcPct val="100000"/>
              </a:lnSpc>
            </a:pPr>
            <a:r>
              <a:rPr b="0" lang="ca-ES" sz="2400" spc="-1" strike="noStrike">
                <a:solidFill>
                  <a:srgbClr val="ffffff"/>
                </a:solidFill>
                <a:latin typeface="Verdana"/>
                <a:ea typeface="Verdana"/>
              </a:rPr>
              <a:t>PREINSCRIPCIÓ</a:t>
            </a:r>
            <a:endParaRPr b="0" lang="ca-ES" sz="2400" spc="-1" strike="noStrike">
              <a:latin typeface="Arial"/>
            </a:endParaRPr>
          </a:p>
        </p:txBody>
      </p:sp>
      <p:sp>
        <p:nvSpPr>
          <p:cNvPr id="312" name="CustomShape 3"/>
          <p:cNvSpPr/>
          <p:nvPr/>
        </p:nvSpPr>
        <p:spPr>
          <a:xfrm flipV="1">
            <a:off x="928080" y="6645600"/>
            <a:ext cx="82119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</p:txBody>
      </p:sp>
      <p:pic>
        <p:nvPicPr>
          <p:cNvPr id="313" name="Imagen 264" descr=""/>
          <p:cNvPicPr/>
          <p:nvPr/>
        </p:nvPicPr>
        <p:blipFill>
          <a:blip r:embed="rId2"/>
          <a:stretch/>
        </p:blipFill>
        <p:spPr>
          <a:xfrm>
            <a:off x="4143600" y="2232000"/>
            <a:ext cx="2552040" cy="1244520"/>
          </a:xfrm>
          <a:prstGeom prst="rect">
            <a:avLst/>
          </a:prstGeom>
          <a:ln>
            <a:solidFill>
              <a:srgbClr val="3465a4"/>
            </a:solidFill>
          </a:ln>
        </p:spPr>
      </p:pic>
      <p:pic>
        <p:nvPicPr>
          <p:cNvPr id="314" name="Imagen 11" descr=""/>
          <p:cNvPicPr/>
          <p:nvPr/>
        </p:nvPicPr>
        <p:blipFill>
          <a:blip r:embed="rId3"/>
          <a:stretch/>
        </p:blipFill>
        <p:spPr>
          <a:xfrm>
            <a:off x="-1800" y="0"/>
            <a:ext cx="9140760" cy="831240"/>
          </a:xfrm>
          <a:prstGeom prst="rect">
            <a:avLst/>
          </a:prstGeom>
          <a:ln>
            <a:noFill/>
          </a:ln>
        </p:spPr>
      </p:pic>
      <p:sp>
        <p:nvSpPr>
          <p:cNvPr id="315" name="CustomShape 4"/>
          <p:cNvSpPr/>
          <p:nvPr/>
        </p:nvSpPr>
        <p:spPr>
          <a:xfrm>
            <a:off x="0" y="6093360"/>
            <a:ext cx="9138960" cy="759600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CustomShape 5"/>
          <p:cNvSpPr/>
          <p:nvPr/>
        </p:nvSpPr>
        <p:spPr>
          <a:xfrm>
            <a:off x="498600" y="205560"/>
            <a:ext cx="814248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a-ES" sz="2400" spc="-1" strike="noStrike">
                <a:solidFill>
                  <a:srgbClr val="ffffff"/>
                </a:solidFill>
                <a:latin typeface="Arial"/>
                <a:ea typeface="DejaVu Sans"/>
              </a:rPr>
              <a:t>PREINSCRIPCIÓ</a:t>
            </a:r>
            <a:endParaRPr b="0" lang="ca-ES" sz="2400" spc="-1" strike="noStrike">
              <a:latin typeface="Arial"/>
            </a:endParaRPr>
          </a:p>
        </p:txBody>
      </p:sp>
      <p:sp>
        <p:nvSpPr>
          <p:cNvPr id="317" name="CustomShape 6"/>
          <p:cNvSpPr/>
          <p:nvPr/>
        </p:nvSpPr>
        <p:spPr>
          <a:xfrm>
            <a:off x="1454400" y="2592000"/>
            <a:ext cx="561240" cy="1861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8" name="Imagen 10" descr=""/>
          <p:cNvPicPr/>
          <p:nvPr/>
        </p:nvPicPr>
        <p:blipFill>
          <a:blip r:embed="rId4"/>
          <a:stretch/>
        </p:blipFill>
        <p:spPr>
          <a:xfrm>
            <a:off x="3179880" y="6216120"/>
            <a:ext cx="2843280" cy="51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2974</TotalTime>
  <Application>LibreOffice/6.1.5.2$Windows_X86_64 LibreOffice_project/90f8dcf33c87b3705e78202e3df5142b201bd805</Application>
  <Words>794</Words>
  <Paragraphs>252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>INF</dc:creator>
  <dc:description/>
  <dc:language>es-ES</dc:language>
  <cp:lastModifiedBy/>
  <cp:lastPrinted>2022-02-16T14:31:42Z</cp:lastPrinted>
  <dcterms:modified xsi:type="dcterms:W3CDTF">2022-03-03T08:45:38Z</dcterms:modified>
  <cp:revision>304</cp:revision>
  <dc:subject/>
  <dc:title>Sin título de diapositiva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16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22</vt:i4>
  </property>
</Properties>
</file>