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D52BCAC-01E6-4101-B369-6986EDB5A4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FB77040-B089-4FA7-BB25-D118F715C17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4BA46E0-C8F6-4AA5-884F-3A1F2A01B7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D361C-37E6-470B-9C22-5DF02DA90ECC}" type="datetimeFigureOut">
              <a:rPr lang="es-ES" smtClean="0"/>
              <a:t>01/02/2020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9864237-1183-4E60-8B68-179C55A9C2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D736BE8-AE70-4B81-87E9-AC0A822CBC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5A908-B716-4427-9E70-F0AABBB5788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653662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0ECDF6B-5803-4AB7-938E-B61AF6AE9A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0F587F3E-296C-455B-873F-85B5020A2C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8DC9C3B-9AD0-417E-B9A8-93F9E06EF0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D361C-37E6-470B-9C22-5DF02DA90ECC}" type="datetimeFigureOut">
              <a:rPr lang="es-ES" smtClean="0"/>
              <a:t>01/02/2020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6FD1653-56BB-4CA8-878B-1BA01CA437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E16159A-B5B3-4629-AB19-CD9A84D98A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5A908-B716-4427-9E70-F0AABBB5788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45929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FF501E16-E4D2-41E0-BDDF-8F223636BD8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C86A3628-9CFA-40C8-8F93-3FFB942835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03110E6-F35B-48C5-8C61-0815497896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D361C-37E6-470B-9C22-5DF02DA90ECC}" type="datetimeFigureOut">
              <a:rPr lang="es-ES" smtClean="0"/>
              <a:t>01/02/2020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5D2DE5D-E26C-42B9-9EDE-7AC236519D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440F8ED-2606-43C5-89B9-5F76D9F2C2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5A908-B716-4427-9E70-F0AABBB5788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70284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A7AAD64-1419-4868-A843-0A10418700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6A3E5A0-A894-439C-9C24-A0D282C423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E44FF67-89E2-4EB1-9C99-3E519AEFD4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D361C-37E6-470B-9C22-5DF02DA90ECC}" type="datetimeFigureOut">
              <a:rPr lang="es-ES" smtClean="0"/>
              <a:t>01/02/2020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85E323A-EBE4-4624-86C4-41EF4FE031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6D7C488-B2ED-47F2-90DF-74FAA3942F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5A908-B716-4427-9E70-F0AABBB5788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965340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AAE81E5-5FAA-4E75-A78D-6A9214E522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B0332B0-86A7-4D65-BD75-433F554678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CA8D206-0FD2-425B-A2B2-4FB864DD21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D361C-37E6-470B-9C22-5DF02DA90ECC}" type="datetimeFigureOut">
              <a:rPr lang="es-ES" smtClean="0"/>
              <a:t>01/02/2020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8E637DA-DA1C-478E-A49E-559CD2228F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18F5C24-91D5-4A0B-9B09-FC11DEEEFC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5A908-B716-4427-9E70-F0AABBB5788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30144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20EAD05-5B89-4F2B-83E9-D37759DA79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6F62285-0C2E-4B84-8CEA-CD93CA5FED6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969387C-8951-4C39-9AFF-0331F302A1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D973C9B-0D5E-4F1C-B5B5-237DCE83B2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D361C-37E6-470B-9C22-5DF02DA90ECC}" type="datetimeFigureOut">
              <a:rPr lang="es-ES" smtClean="0"/>
              <a:t>01/02/2020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C30D6D1-4016-48FE-AA47-6BA6E314D0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7C6C6C5-9D8B-4227-AD3C-94FBE5F9F8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5A908-B716-4427-9E70-F0AABBB5788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104574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3C20CE0-304D-4A6C-94ED-3B6F096E71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8F13D23-B510-4F15-9F33-0E95DF9771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A51929A-3AFF-49A6-A081-95F77E63C9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74419722-7E02-4FBF-94E3-AC394A0F280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33F33165-2E4E-4F62-BC23-56EF0585546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170AB0D4-AFC6-4341-9BB3-81A8DFE40A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D361C-37E6-470B-9C22-5DF02DA90ECC}" type="datetimeFigureOut">
              <a:rPr lang="es-ES" smtClean="0"/>
              <a:t>01/02/2020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851A50B1-C02F-4026-AE44-9CCBA7B664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0E8335A7-B259-467E-A327-C22AE8DDA3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5A908-B716-4427-9E70-F0AABBB5788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091213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E094C2C-6FDF-43FE-AB16-7D991653F7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393FB38B-6D8F-4201-A5AA-3E46B938A0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D361C-37E6-470B-9C22-5DF02DA90ECC}" type="datetimeFigureOut">
              <a:rPr lang="es-ES" smtClean="0"/>
              <a:t>01/02/2020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F3162337-8019-483B-8A04-7738ECFF82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35FB6F4E-4329-4E70-96D0-FF6AAEDAA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5A908-B716-4427-9E70-F0AABBB5788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837382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AB30EA83-1DA6-49B9-8948-9BB6BD226A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D361C-37E6-470B-9C22-5DF02DA90ECC}" type="datetimeFigureOut">
              <a:rPr lang="es-ES" smtClean="0"/>
              <a:t>01/02/2020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40A955EB-47B3-41B0-B2F1-65F3116C3A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AF25A5DF-B120-49E5-8961-9E327B7B6F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5A908-B716-4427-9E70-F0AABBB5788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788951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A4CCD4D-33AB-42C4-86D1-7A0DB4C279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3916678-D5BF-441A-BDFA-727714704A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489F3B9-90EF-43AA-92DC-93082CD20F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76F73CA-0234-4350-8AF9-3EC4393345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D361C-37E6-470B-9C22-5DF02DA90ECC}" type="datetimeFigureOut">
              <a:rPr lang="es-ES" smtClean="0"/>
              <a:t>01/02/2020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5CF1D55-DA59-4DA3-8E53-EE3735F77F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203D4A8-5D52-4FAC-97BC-738DCE90AE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5A908-B716-4427-9E70-F0AABBB5788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842976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479B62B-2B19-44EC-AF35-57E40F0C00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6FC5B869-D914-4763-A75A-0DD8A7D0CAC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81E494B-1DFB-4D26-B0AA-5998C52822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3F942AC-82F1-4F53-AA1D-0EEC91603F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D361C-37E6-470B-9C22-5DF02DA90ECC}" type="datetimeFigureOut">
              <a:rPr lang="es-ES" smtClean="0"/>
              <a:t>01/02/2020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1BD68ED-65CF-4642-9F67-40BCEFAD4D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A77F754-5889-44B0-BB1C-6CF9C3E8B8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5A908-B716-4427-9E70-F0AABBB5788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924461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850366CD-2E99-452B-9E0E-02E85666A9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D079E83-B21B-4D8E-AD8A-14173ADEE0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4678FA5-2573-4A1B-9FD6-A602631B648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2D361C-37E6-470B-9C22-5DF02DA90ECC}" type="datetimeFigureOut">
              <a:rPr lang="es-ES" smtClean="0"/>
              <a:t>01/02/2020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2FEE54F-F288-46F5-8AD1-C7408AEF52E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F66A361-6B59-4A4D-B54D-03F85FDD5F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15A908-B716-4427-9E70-F0AABBB5788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363925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CgBAo_JnUkk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esultado de imagen de cooperacion">
            <a:extLst>
              <a:ext uri="{FF2B5EF4-FFF2-40B4-BE49-F238E27FC236}">
                <a16:creationId xmlns:a16="http://schemas.microsoft.com/office/drawing/2014/main" id="{F908885A-EF2C-429D-BB91-986721EBC4A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293" b="21316"/>
          <a:stretch/>
        </p:blipFill>
        <p:spPr bwMode="auto">
          <a:xfrm>
            <a:off x="20" y="10"/>
            <a:ext cx="12191980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8" name="Freeform 5">
            <a:extLst>
              <a:ext uri="{FF2B5EF4-FFF2-40B4-BE49-F238E27FC236}">
                <a16:creationId xmlns:a16="http://schemas.microsoft.com/office/drawing/2014/main" id="{87CC2527-562A-4F69-B487-4371E5B243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7488621" y="2277613"/>
            <a:ext cx="4703379" cy="4580387"/>
          </a:xfrm>
          <a:custGeom>
            <a:avLst/>
            <a:gdLst>
              <a:gd name="T0" fmla="*/ 1333 w 1333"/>
              <a:gd name="T1" fmla="*/ 1031 h 1298"/>
              <a:gd name="T2" fmla="*/ 1333 w 1333"/>
              <a:gd name="T3" fmla="*/ 380 h 1298"/>
              <a:gd name="T4" fmla="*/ 706 w 1333"/>
              <a:gd name="T5" fmla="*/ 0 h 1298"/>
              <a:gd name="T6" fmla="*/ 0 w 1333"/>
              <a:gd name="T7" fmla="*/ 706 h 1298"/>
              <a:gd name="T8" fmla="*/ 323 w 1333"/>
              <a:gd name="T9" fmla="*/ 1298 h 1298"/>
              <a:gd name="T10" fmla="*/ 1090 w 1333"/>
              <a:gd name="T11" fmla="*/ 1298 h 1298"/>
              <a:gd name="T12" fmla="*/ 1333 w 1333"/>
              <a:gd name="T13" fmla="*/ 1031 h 12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333" h="1298">
                <a:moveTo>
                  <a:pt x="1333" y="1031"/>
                </a:moveTo>
                <a:cubicBezTo>
                  <a:pt x="1333" y="380"/>
                  <a:pt x="1333" y="380"/>
                  <a:pt x="1333" y="380"/>
                </a:cubicBezTo>
                <a:cubicBezTo>
                  <a:pt x="1215" y="154"/>
                  <a:pt x="979" y="0"/>
                  <a:pt x="706" y="0"/>
                </a:cubicBezTo>
                <a:cubicBezTo>
                  <a:pt x="317" y="0"/>
                  <a:pt x="0" y="316"/>
                  <a:pt x="0" y="706"/>
                </a:cubicBezTo>
                <a:cubicBezTo>
                  <a:pt x="0" y="954"/>
                  <a:pt x="129" y="1172"/>
                  <a:pt x="323" y="1298"/>
                </a:cubicBezTo>
                <a:cubicBezTo>
                  <a:pt x="1090" y="1298"/>
                  <a:pt x="1090" y="1298"/>
                  <a:pt x="1090" y="1298"/>
                </a:cubicBezTo>
                <a:cubicBezTo>
                  <a:pt x="1193" y="1232"/>
                  <a:pt x="1276" y="1140"/>
                  <a:pt x="1333" y="103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 w="50800" cap="sq" cmpd="dbl">
            <a:noFill/>
            <a:miter lim="800000"/>
          </a:ln>
          <a:effectLst/>
        </p:spPr>
        <p:txBody>
          <a:bodyPr vert="horz" lIns="91440" tIns="45720" rIns="91440" bIns="45720" rtlCol="0" anchor="t">
            <a:normAutofit/>
          </a:bodyPr>
          <a:lstStyle/>
          <a:p>
            <a:pPr algn="ctr"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</a:pPr>
            <a:endParaRPr lang="en-US" sz="1600" cap="all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AA38DBA4-6C64-4988-AF8E-92E03B29F2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639339" y="2769707"/>
            <a:ext cx="5234723" cy="2296280"/>
          </a:xfrm>
        </p:spPr>
        <p:txBody>
          <a:bodyPr>
            <a:normAutofit/>
          </a:bodyPr>
          <a:lstStyle/>
          <a:p>
            <a:pPr algn="r"/>
            <a:r>
              <a:rPr lang="es-ES" dirty="0">
                <a:latin typeface="KG Primary Penmanship Alt" panose="02000506000000020003" pitchFamily="2" charset="0"/>
              </a:rPr>
              <a:t>LA 	 	</a:t>
            </a:r>
            <a:r>
              <a:rPr lang="ca-ES" dirty="0">
                <a:latin typeface="KG Primary Penmanship Alt" panose="02000506000000020003" pitchFamily="2" charset="0"/>
              </a:rPr>
              <a:t> </a:t>
            </a:r>
            <a:br>
              <a:rPr lang="ca-ES" dirty="0">
                <a:latin typeface="KG Primary Penmanship Alt" panose="02000506000000020003" pitchFamily="2" charset="0"/>
              </a:rPr>
            </a:br>
            <a:r>
              <a:rPr lang="ca-ES" dirty="0">
                <a:latin typeface="KG Primary Penmanship Alt" panose="02000506000000020003" pitchFamily="2" charset="0"/>
              </a:rPr>
              <a:t>COOPERACIÓ</a:t>
            </a:r>
            <a:endParaRPr lang="es-ES" dirty="0">
              <a:latin typeface="KG Primary Penmanship Alt" panose="02000506000000020003" pitchFamily="2" charset="0"/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ACF4362-6AD6-48BD-A056-0BB0D58056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782910" y="5242675"/>
            <a:ext cx="4330262" cy="683284"/>
          </a:xfrm>
        </p:spPr>
        <p:txBody>
          <a:bodyPr>
            <a:normAutofit/>
          </a:bodyPr>
          <a:lstStyle/>
          <a:p>
            <a:r>
              <a:rPr lang="ca-ES" sz="2000" dirty="0"/>
              <a:t>Dia Escolar de la No Violència i la Pau 2020</a:t>
            </a:r>
          </a:p>
        </p:txBody>
      </p: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BCDAEC91-5BCE-4B55-9CC0-43EF94CB73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480331" y="5123793"/>
            <a:ext cx="935420" cy="0"/>
          </a:xfrm>
          <a:prstGeom prst="line">
            <a:avLst/>
          </a:prstGeom>
          <a:ln w="25400" cap="sq">
            <a:solidFill>
              <a:schemeClr val="tx1">
                <a:lumMod val="85000"/>
                <a:lumOff val="15000"/>
              </a:schemeClr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4" descr="Resultado de imagen de pla de les vinyes">
            <a:extLst>
              <a:ext uri="{FF2B5EF4-FFF2-40B4-BE49-F238E27FC236}">
                <a16:creationId xmlns:a16="http://schemas.microsoft.com/office/drawing/2014/main" id="{483A2DCF-CAB5-43BC-A3F8-16F52C5F72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02049" y="5827485"/>
            <a:ext cx="891508" cy="9320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263942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B5EA8DB-6541-4CBA-89C5-0B4FE774B6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endParaRPr lang="ca-E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74B879C-7C5B-4D26-99E7-8EBBD0AD21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endParaRPr lang="ca-ES"/>
          </a:p>
        </p:txBody>
      </p:sp>
      <p:pic>
        <p:nvPicPr>
          <p:cNvPr id="21" name="Picture 2" descr="Resultado de imagen de cooperacion">
            <a:extLst>
              <a:ext uri="{FF2B5EF4-FFF2-40B4-BE49-F238E27FC236}">
                <a16:creationId xmlns:a16="http://schemas.microsoft.com/office/drawing/2014/main" id="{8B601CB8-51F4-4CA6-A3E6-454030EB546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293" b="21316"/>
          <a:stretch/>
        </p:blipFill>
        <p:spPr bwMode="auto">
          <a:xfrm>
            <a:off x="20" y="10"/>
            <a:ext cx="12191980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Elipse 4">
            <a:extLst>
              <a:ext uri="{FF2B5EF4-FFF2-40B4-BE49-F238E27FC236}">
                <a16:creationId xmlns:a16="http://schemas.microsoft.com/office/drawing/2014/main" id="{15DDCBC6-C72B-47B6-A72E-9407DAC4A54C}"/>
              </a:ext>
            </a:extLst>
          </p:cNvPr>
          <p:cNvSpPr/>
          <p:nvPr/>
        </p:nvSpPr>
        <p:spPr>
          <a:xfrm>
            <a:off x="4309584" y="1635369"/>
            <a:ext cx="3812344" cy="3587261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sz="4000" dirty="0">
                <a:latin typeface="KG Primary Penmanship Alt" panose="02000506000000020003" pitchFamily="2" charset="0"/>
              </a:rPr>
              <a:t>Definicions del concepte cooperació</a:t>
            </a:r>
          </a:p>
        </p:txBody>
      </p:sp>
      <p:sp>
        <p:nvSpPr>
          <p:cNvPr id="6" name="Bocadillo: ovalado 5">
            <a:extLst>
              <a:ext uri="{FF2B5EF4-FFF2-40B4-BE49-F238E27FC236}">
                <a16:creationId xmlns:a16="http://schemas.microsoft.com/office/drawing/2014/main" id="{AE4E73DA-5D6A-4C90-9746-46BA936047C6}"/>
              </a:ext>
            </a:extLst>
          </p:cNvPr>
          <p:cNvSpPr/>
          <p:nvPr/>
        </p:nvSpPr>
        <p:spPr>
          <a:xfrm>
            <a:off x="7210150" y="1"/>
            <a:ext cx="4849327" cy="2510012"/>
          </a:xfrm>
          <a:prstGeom prst="wedgeEllipseCallout">
            <a:avLst>
              <a:gd name="adj1" fmla="val -37966"/>
              <a:gd name="adj2" fmla="val 67803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sz="2800" dirty="0">
                <a:latin typeface="KG Primary Penmanship Alt" panose="02000506000000020003" pitchFamily="2" charset="0"/>
              </a:rPr>
              <a:t>Acció concertada entre els membres d'un grup social per a la consecució d'un fi (Diccionari.cat)</a:t>
            </a:r>
          </a:p>
        </p:txBody>
      </p:sp>
      <p:sp>
        <p:nvSpPr>
          <p:cNvPr id="25" name="Bocadillo: ovalado 24">
            <a:extLst>
              <a:ext uri="{FF2B5EF4-FFF2-40B4-BE49-F238E27FC236}">
                <a16:creationId xmlns:a16="http://schemas.microsoft.com/office/drawing/2014/main" id="{34364EDD-80E1-467D-A7AC-CE6E70E1E359}"/>
              </a:ext>
            </a:extLst>
          </p:cNvPr>
          <p:cNvSpPr/>
          <p:nvPr/>
        </p:nvSpPr>
        <p:spPr>
          <a:xfrm>
            <a:off x="83794" y="662168"/>
            <a:ext cx="3909391" cy="5246852"/>
          </a:xfrm>
          <a:prstGeom prst="wedgeEllipseCallout">
            <a:avLst>
              <a:gd name="adj1" fmla="val 73337"/>
              <a:gd name="adj2" fmla="val 1597"/>
            </a:avLst>
          </a:prstGeom>
          <a:solidFill>
            <a:srgbClr val="00CCFF"/>
          </a:solidFill>
          <a:ln>
            <a:solidFill>
              <a:schemeClr val="accent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sz="2800" dirty="0">
                <a:latin typeface="KG Primary Penmanship Alt" panose="02000506000000020003" pitchFamily="2" charset="0"/>
              </a:rPr>
              <a:t>“Prendre part amb altres en una obra feta en comú”. És el gest de sumar esforços per aconseguir un resultat millor del que aconseguiríem actuant sols. (Ignasi Carreras)</a:t>
            </a:r>
          </a:p>
        </p:txBody>
      </p:sp>
      <p:sp>
        <p:nvSpPr>
          <p:cNvPr id="27" name="Bocadillo: ovalado 26">
            <a:extLst>
              <a:ext uri="{FF2B5EF4-FFF2-40B4-BE49-F238E27FC236}">
                <a16:creationId xmlns:a16="http://schemas.microsoft.com/office/drawing/2014/main" id="{2DBC1C13-5355-4ABB-9B46-B9BAC0A554EB}"/>
              </a:ext>
            </a:extLst>
          </p:cNvPr>
          <p:cNvSpPr/>
          <p:nvPr/>
        </p:nvSpPr>
        <p:spPr>
          <a:xfrm>
            <a:off x="7258879" y="4308143"/>
            <a:ext cx="4849327" cy="2510012"/>
          </a:xfrm>
          <a:prstGeom prst="wedgeEllipseCallout">
            <a:avLst>
              <a:gd name="adj1" fmla="val -45345"/>
              <a:gd name="adj2" fmla="val -57326"/>
            </a:avLst>
          </a:prstGeom>
          <a:solidFill>
            <a:srgbClr val="92D050"/>
          </a:solidFill>
          <a:ln>
            <a:solidFill>
              <a:schemeClr val="accent6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sz="2800" dirty="0">
                <a:latin typeface="KG Primary Penmanship Alt" panose="02000506000000020003" pitchFamily="2" charset="0"/>
              </a:rPr>
              <a:t>El poder d’unir els nostres esforços per aconseguir una meta comuna (Cinquè A)</a:t>
            </a:r>
          </a:p>
        </p:txBody>
      </p:sp>
    </p:spTree>
    <p:extLst>
      <p:ext uri="{BB962C8B-B14F-4D97-AF65-F5344CB8AC3E}">
        <p14:creationId xmlns:p14="http://schemas.microsoft.com/office/powerpoint/2010/main" val="32393700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83C9E8F-007A-40F8-86D4-757FF2FF20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46628" y="1783959"/>
            <a:ext cx="4645250" cy="2889114"/>
          </a:xfrm>
        </p:spPr>
        <p:txBody>
          <a:bodyPr vert="horz" lIns="91440" tIns="45720" rIns="91440" bIns="45720" rtlCol="0" anchor="b">
            <a:normAutofit/>
          </a:bodyPr>
          <a:lstStyle/>
          <a:p>
            <a:br>
              <a:rPr lang="en-US" sz="6000" dirty="0"/>
            </a:br>
            <a:endParaRPr lang="en-US" sz="6000" dirty="0"/>
          </a:p>
        </p:txBody>
      </p:sp>
      <p:sp>
        <p:nvSpPr>
          <p:cNvPr id="139" name="Freeform: Shape 138">
            <a:extLst>
              <a:ext uri="{FF2B5EF4-FFF2-40B4-BE49-F238E27FC236}">
                <a16:creationId xmlns:a16="http://schemas.microsoft.com/office/drawing/2014/main" id="{1DB7C82F-AB7E-4F0C-B829-FA1B9C4151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054" name="Picture 6" descr="Resultado de imagen de competencia VS COOPERACION">
            <a:extLst>
              <a:ext uri="{FF2B5EF4-FFF2-40B4-BE49-F238E27FC236}">
                <a16:creationId xmlns:a16="http://schemas.microsoft.com/office/drawing/2014/main" id="{9C560287-2F62-4229-AEDA-385A83FE5CE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096"/>
          <a:stretch/>
        </p:blipFill>
        <p:spPr bwMode="auto">
          <a:xfrm>
            <a:off x="20" y="10"/>
            <a:ext cx="6024134" cy="6857990"/>
          </a:xfrm>
          <a:custGeom>
            <a:avLst/>
            <a:gdLst>
              <a:gd name="connsiteX0" fmla="*/ 0 w 6024154"/>
              <a:gd name="connsiteY0" fmla="*/ 0 h 6858000"/>
              <a:gd name="connsiteX1" fmla="*/ 5953780 w 6024154"/>
              <a:gd name="connsiteY1" fmla="*/ 0 h 6858000"/>
              <a:gd name="connsiteX2" fmla="*/ 5989880 w 6024154"/>
              <a:gd name="connsiteY2" fmla="*/ 284091 h 6858000"/>
              <a:gd name="connsiteX3" fmla="*/ 6024154 w 6024154"/>
              <a:gd name="connsiteY3" fmla="*/ 962844 h 6858000"/>
              <a:gd name="connsiteX4" fmla="*/ 2549934 w 6024154"/>
              <a:gd name="connsiteY4" fmla="*/ 6800152 h 6858000"/>
              <a:gd name="connsiteX5" fmla="*/ 2436987 w 6024154"/>
              <a:gd name="connsiteY5" fmla="*/ 6858000 h 6858000"/>
              <a:gd name="connsiteX6" fmla="*/ 0 w 6024154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ángulo: esquinas redondeadas 4">
            <a:extLst>
              <a:ext uri="{FF2B5EF4-FFF2-40B4-BE49-F238E27FC236}">
                <a16:creationId xmlns:a16="http://schemas.microsoft.com/office/drawing/2014/main" id="{F7698812-9D44-49A0-A6C6-7D3966A75C81}"/>
              </a:ext>
            </a:extLst>
          </p:cNvPr>
          <p:cNvSpPr/>
          <p:nvPr/>
        </p:nvSpPr>
        <p:spPr>
          <a:xfrm>
            <a:off x="6746628" y="562708"/>
            <a:ext cx="4873286" cy="5936566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sz="4000" dirty="0">
                <a:latin typeface="KG Primary Penmanship Alt" panose="02000506000000020003" pitchFamily="2" charset="0"/>
              </a:rPr>
              <a:t>FIXAT EN LA SEQÜÈNCIA.</a:t>
            </a:r>
          </a:p>
          <a:p>
            <a:pPr algn="ctr"/>
            <a:r>
              <a:rPr lang="ca-ES" sz="4000" dirty="0">
                <a:latin typeface="KG Primary Penmanship Alt" panose="02000506000000020003" pitchFamily="2" charset="0"/>
              </a:rPr>
              <a:t>QUÈ ELS HI PASSA? </a:t>
            </a:r>
          </a:p>
          <a:p>
            <a:pPr algn="ctr"/>
            <a:r>
              <a:rPr lang="es-ES" sz="2800" dirty="0">
                <a:hlinkClick r:id="rId3"/>
              </a:rPr>
              <a:t>https://www.youtube.com/watch?v=CgBAo_JnUkk</a:t>
            </a:r>
            <a:endParaRPr lang="ca-ES" sz="2800" dirty="0">
              <a:latin typeface="KG Primary Penmanship Alt" panose="0200050600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142181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3000"/>
                <a:satMod val="150000"/>
                <a:shade val="98000"/>
                <a:lumMod val="102000"/>
              </a:schemeClr>
            </a:gs>
            <a:gs pos="50000">
              <a:schemeClr val="bg1">
                <a:tint val="98000"/>
                <a:satMod val="130000"/>
                <a:shade val="90000"/>
                <a:lumMod val="103000"/>
              </a:schemeClr>
            </a:gs>
            <a:gs pos="100000">
              <a:schemeClr val="bg1">
                <a:shade val="63000"/>
                <a:satMod val="12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A2509F26-B5DC-4BA7-B476-4CB044237A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Impact" panose="020B0806030902050204"/>
              <a:ea typeface="+mn-ea"/>
              <a:cs typeface="+mn-cs"/>
            </a:endParaRP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DB103EB1-B135-4526-B883-33228FC27F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1480000">
            <a:off x="815340" y="683404"/>
            <a:ext cx="10561320" cy="5404104"/>
          </a:xfrm>
          <a:prstGeom prst="rect">
            <a:avLst/>
          </a:prstGeom>
          <a:solidFill>
            <a:srgbClr val="FFFFFF"/>
          </a:solidFill>
          <a:ln w="3175" cap="sq" cmpd="thinThick">
            <a:solidFill>
              <a:srgbClr val="DDDDDD"/>
            </a:solidFill>
            <a:miter lim="800000"/>
          </a:ln>
          <a:effectLst>
            <a:outerShdw blurRad="266700" dist="1143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Impact" panose="020B0806030902050204"/>
              <a:ea typeface="+mn-ea"/>
              <a:cs typeface="+mn-cs"/>
            </a:endParaRPr>
          </a:p>
        </p:txBody>
      </p:sp>
      <p:pic>
        <p:nvPicPr>
          <p:cNvPr id="4098" name="Picture 2" descr="Resultado de imagen de COOPERACIÓ">
            <a:extLst>
              <a:ext uri="{FF2B5EF4-FFF2-40B4-BE49-F238E27FC236}">
                <a16:creationId xmlns:a16="http://schemas.microsoft.com/office/drawing/2014/main" id="{D5A4EEE3-D4C6-4627-9987-808C8F7FBF58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209" b="1"/>
          <a:stretch/>
        </p:blipFill>
        <p:spPr bwMode="auto">
          <a:xfrm rot="21480000">
            <a:off x="1137837" y="1003258"/>
            <a:ext cx="9916327" cy="47643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Elipse 3">
            <a:extLst>
              <a:ext uri="{FF2B5EF4-FFF2-40B4-BE49-F238E27FC236}">
                <a16:creationId xmlns:a16="http://schemas.microsoft.com/office/drawing/2014/main" id="{F5247894-604B-41DB-8E39-5EBA64127919}"/>
              </a:ext>
            </a:extLst>
          </p:cNvPr>
          <p:cNvSpPr/>
          <p:nvPr/>
        </p:nvSpPr>
        <p:spPr>
          <a:xfrm>
            <a:off x="198783" y="81780"/>
            <a:ext cx="5140213" cy="2029069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sz="4000" dirty="0">
                <a:latin typeface="KG Primary Penmanship Alt" panose="02000506000000020003" pitchFamily="2" charset="0"/>
              </a:rPr>
              <a:t>COOPEREM !</a:t>
            </a:r>
          </a:p>
        </p:txBody>
      </p:sp>
    </p:spTree>
    <p:extLst>
      <p:ext uri="{BB962C8B-B14F-4D97-AF65-F5344CB8AC3E}">
        <p14:creationId xmlns:p14="http://schemas.microsoft.com/office/powerpoint/2010/main" val="90342138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109</Words>
  <Application>Microsoft Office PowerPoint</Application>
  <PresentationFormat>Panorámica</PresentationFormat>
  <Paragraphs>11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Impact</vt:lpstr>
      <vt:lpstr>KG Primary Penmanship Alt</vt:lpstr>
      <vt:lpstr>Tema de Office</vt:lpstr>
      <vt:lpstr>LA      COOPERACIÓ</vt:lpstr>
      <vt:lpstr>Presentación de PowerPoint</vt:lpstr>
      <vt:lpstr> 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     COOPERACIÓ</dc:title>
  <dc:creator>raquel gimenez juan</dc:creator>
  <cp:lastModifiedBy>raquel gimenez juan</cp:lastModifiedBy>
  <cp:revision>4</cp:revision>
  <dcterms:created xsi:type="dcterms:W3CDTF">2020-01-23T18:14:35Z</dcterms:created>
  <dcterms:modified xsi:type="dcterms:W3CDTF">2020-02-01T14:12:48Z</dcterms:modified>
</cp:coreProperties>
</file>