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62" r:id="rId5"/>
    <p:sldId id="260" r:id="rId6"/>
    <p:sldId id="258" r:id="rId7"/>
    <p:sldId id="259" r:id="rId8"/>
    <p:sldId id="263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214-1C5D-4F42-9C5E-DA38B6C05BD4}" type="datetimeFigureOut">
              <a:rPr lang="es-ES_tradnl" smtClean="0"/>
              <a:pPr/>
              <a:t>04/04/2019</a:t>
            </a:fld>
            <a:endParaRPr lang="es-ES_tradn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DA10-48D3-40AB-88EF-CC0B33CCAE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214-1C5D-4F42-9C5E-DA38B6C05BD4}" type="datetimeFigureOut">
              <a:rPr lang="es-ES_tradnl" smtClean="0"/>
              <a:pPr/>
              <a:t>04/04/2019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DA10-48D3-40AB-88EF-CC0B33CCAE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214-1C5D-4F42-9C5E-DA38B6C05BD4}" type="datetimeFigureOut">
              <a:rPr lang="es-ES_tradnl" smtClean="0"/>
              <a:pPr/>
              <a:t>04/04/2019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DA10-48D3-40AB-88EF-CC0B33CCAE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214-1C5D-4F42-9C5E-DA38B6C05BD4}" type="datetimeFigureOut">
              <a:rPr lang="es-ES_tradnl" smtClean="0"/>
              <a:pPr/>
              <a:t>04/04/2019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DA10-48D3-40AB-88EF-CC0B33CCAE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214-1C5D-4F42-9C5E-DA38B6C05BD4}" type="datetimeFigureOut">
              <a:rPr lang="es-ES_tradnl" smtClean="0"/>
              <a:pPr/>
              <a:t>04/04/2019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DA10-48D3-40AB-88EF-CC0B33CCAE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214-1C5D-4F42-9C5E-DA38B6C05BD4}" type="datetimeFigureOut">
              <a:rPr lang="es-ES_tradnl" smtClean="0"/>
              <a:pPr/>
              <a:t>04/04/2019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DA10-48D3-40AB-88EF-CC0B33CCAE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214-1C5D-4F42-9C5E-DA38B6C05BD4}" type="datetimeFigureOut">
              <a:rPr lang="es-ES_tradnl" smtClean="0"/>
              <a:pPr/>
              <a:t>04/04/2019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DA10-48D3-40AB-88EF-CC0B33CCAE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214-1C5D-4F42-9C5E-DA38B6C05BD4}" type="datetimeFigureOut">
              <a:rPr lang="es-ES_tradnl" smtClean="0"/>
              <a:pPr/>
              <a:t>04/04/2019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DA10-48D3-40AB-88EF-CC0B33CCAE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214-1C5D-4F42-9C5E-DA38B6C05BD4}" type="datetimeFigureOut">
              <a:rPr lang="es-ES_tradnl" smtClean="0"/>
              <a:pPr/>
              <a:t>04/04/2019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DA10-48D3-40AB-88EF-CC0B33CCAE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214-1C5D-4F42-9C5E-DA38B6C05BD4}" type="datetimeFigureOut">
              <a:rPr lang="es-ES_tradnl" smtClean="0"/>
              <a:pPr/>
              <a:t>04/04/2019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DA10-48D3-40AB-88EF-CC0B33CCAE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214-1C5D-4F42-9C5E-DA38B6C05BD4}" type="datetimeFigureOut">
              <a:rPr lang="es-ES_tradnl" smtClean="0"/>
              <a:pPr/>
              <a:t>04/04/2019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4ADA10-48D3-40AB-88EF-CC0B33CCAED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7F8214-1C5D-4F42-9C5E-DA38B6C05BD4}" type="datetimeFigureOut">
              <a:rPr lang="es-ES_tradnl" smtClean="0"/>
              <a:pPr/>
              <a:t>04/04/2019</a:t>
            </a:fld>
            <a:endParaRPr lang="es-ES_tradn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4ADA10-48D3-40AB-88EF-CC0B33CCAED4}" type="slidenum">
              <a:rPr lang="es-ES_tradnl" smtClean="0"/>
              <a:pPr/>
              <a:t>‹Nº›</a:t>
            </a:fld>
            <a:endParaRPr lang="es-ES_tradn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"/>
            <a:ext cx="9144000" cy="685799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0"/>
            <a:ext cx="7851648" cy="1185882"/>
          </a:xfrm>
        </p:spPr>
        <p:txBody>
          <a:bodyPr/>
          <a:lstStyle/>
          <a:p>
            <a:r>
              <a:rPr lang="es-ES_tradnl" dirty="0" smtClean="0"/>
              <a:t>L’APARELL CIRCULATORI</a:t>
            </a:r>
            <a:endParaRPr lang="es-ES_tradnl" dirty="0"/>
          </a:p>
        </p:txBody>
      </p:sp>
      <p:sp>
        <p:nvSpPr>
          <p:cNvPr id="7" name="6 CuadroTexto"/>
          <p:cNvSpPr txBox="1"/>
          <p:nvPr/>
        </p:nvSpPr>
        <p:spPr>
          <a:xfrm>
            <a:off x="8325181" y="1000108"/>
            <a:ext cx="461665" cy="36433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072198" y="4714884"/>
            <a:ext cx="2643206" cy="147163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6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Jan</a:t>
            </a:r>
            <a:r>
              <a:rPr lang="es-ES_tradnl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Díaz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Eric</a:t>
            </a:r>
            <a:r>
              <a:rPr kumimoji="0" lang="es-ES_tradnl" sz="5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5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Leyva</a:t>
            </a:r>
            <a:endParaRPr kumimoji="0" lang="es-ES_tradnl" sz="5600" b="1" i="0" u="none" strike="noStrike" kern="1200" cap="none" spc="0" normalizeH="0" noProof="0" dirty="0" smtClean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600" b="1" baseline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lang="es-ES_tradnl" sz="2300" b="1" baseline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rt</a:t>
            </a:r>
            <a:r>
              <a:rPr lang="es-ES_tradnl" sz="2000" b="1" baseline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ES_tradnl" sz="5600" b="1" baseline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</a:t>
            </a:r>
            <a:endParaRPr kumimoji="0" lang="es-ES_tradnl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/>
          <a:lstStyle/>
          <a:p>
            <a:pPr algn="ctr"/>
            <a:r>
              <a:rPr lang="es-ES_tradnl" b="1" dirty="0" smtClean="0"/>
              <a:t>PARTS DEL COR</a:t>
            </a:r>
            <a:endParaRPr lang="es-ES_tradnl" b="1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57158" y="3357562"/>
            <a:ext cx="4891414" cy="13573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57224" y="2214554"/>
            <a:ext cx="7572428" cy="142876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s-ES_tradnl" sz="2600" u="sng" dirty="0" smtClean="0"/>
              <a:t>A</a:t>
            </a:r>
            <a:r>
              <a:rPr kumimoji="0" lang="es-ES_tradnl" sz="260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urícules</a:t>
            </a:r>
            <a:r>
              <a:rPr kumimoji="0" lang="es-ES_tradnl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 </a:t>
            </a:r>
            <a:r>
              <a:rPr kumimoji="0" lang="es-ES_tradnl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Són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les 2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càmeres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superiors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del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cor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 Per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l’aurícula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dreta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entra la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sang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del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cos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amb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poc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oxígen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 </a:t>
            </a:r>
            <a:r>
              <a:rPr lang="es-ES_tradnl" sz="2600" dirty="0" smtClean="0"/>
              <a:t>Per l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’aurícula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esquerra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entra la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sang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dels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pulmons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amb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molt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oxígen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  <a:endParaRPr kumimoji="0" lang="es-ES_tradnl" sz="2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57158" y="1357298"/>
            <a:ext cx="8143932" cy="13573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s-ES_tradnl" sz="2400" dirty="0" err="1" smtClean="0"/>
              <a:t>L’interior</a:t>
            </a:r>
            <a:r>
              <a:rPr lang="es-ES_tradnl" sz="2400" dirty="0" smtClean="0"/>
              <a:t> del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està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format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vàlvules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quatre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cavitats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s-ES_tradnl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dues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aurícules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dos </a:t>
            </a:r>
            <a:r>
              <a:rPr kumimoji="0" lang="es-ES_tradnl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ventricles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785786" y="3643314"/>
            <a:ext cx="7572428" cy="142876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s-ES_tradnl" sz="2600" u="sng" dirty="0" err="1" smtClean="0"/>
              <a:t>Ventricles</a:t>
            </a:r>
            <a:r>
              <a:rPr kumimoji="0" lang="es-ES_tradnl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 </a:t>
            </a:r>
            <a:r>
              <a:rPr kumimoji="0" lang="es-ES_tradnl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Són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les 2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càmeres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inferiors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del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cor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Pel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ventricle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dret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es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bombeja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la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sang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cap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als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pulmons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per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agafar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oxígen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 </a:t>
            </a:r>
            <a:r>
              <a:rPr lang="es-ES_tradnl" sz="2600" dirty="0" smtClean="0"/>
              <a:t>Per </a:t>
            </a:r>
            <a:r>
              <a:rPr lang="es-ES_tradnl" sz="2600" dirty="0" err="1" smtClean="0"/>
              <a:t>ventrícle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esquerre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es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bombeja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la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sang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al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cos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per repartir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l’oxígen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als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òrgans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  <a:endParaRPr kumimoji="0" lang="es-ES_tradnl" sz="2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857224" y="5143512"/>
            <a:ext cx="7572428" cy="1428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s-ES_tradnl" sz="2400" u="sng" dirty="0" err="1" smtClean="0"/>
              <a:t>Vàlvules</a:t>
            </a:r>
            <a:r>
              <a:rPr kumimoji="0" lang="es-ES_tradn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 </a:t>
            </a:r>
            <a:r>
              <a:rPr kumimoji="0" lang="es-ES_tradnl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Són</a:t>
            </a:r>
            <a:r>
              <a:rPr kumimoji="0" lang="es-ES_tradn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unes comportes que separen les </a:t>
            </a:r>
            <a:r>
              <a:rPr kumimoji="0" lang="es-ES_tradnl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aurícules</a:t>
            </a:r>
            <a:r>
              <a:rPr kumimoji="0" lang="es-ES_tradn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dels</a:t>
            </a:r>
            <a:r>
              <a:rPr kumimoji="0" lang="es-ES_tradn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ventrícles</a:t>
            </a:r>
            <a:r>
              <a:rPr kumimoji="0" lang="es-ES_tradn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 La de la </a:t>
            </a:r>
            <a:r>
              <a:rPr kumimoji="0" lang="es-ES_tradnl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dreta</a:t>
            </a:r>
            <a:r>
              <a:rPr kumimoji="0" lang="es-ES_tradn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es </a:t>
            </a:r>
            <a:r>
              <a:rPr kumimoji="0" lang="es-ES_tradnl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diu</a:t>
            </a:r>
            <a:r>
              <a:rPr kumimoji="0" lang="es-ES_tradn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tricúspide i la de</a:t>
            </a:r>
            <a:r>
              <a:rPr kumimoji="0" lang="es-ES_tradnl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l’esquerra</a:t>
            </a:r>
            <a:r>
              <a:rPr kumimoji="0" lang="es-ES_tradnl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mistral.</a:t>
            </a:r>
            <a:endParaRPr kumimoji="0" lang="es-ES_tradnl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pPr algn="ctr"/>
            <a:r>
              <a:rPr lang="es-ES_tradnl" b="1" dirty="0" smtClean="0"/>
              <a:t>FUNCIONAMENT DEL COR</a:t>
            </a:r>
            <a:endParaRPr lang="es-ES_tradnl" b="1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57158" y="3357562"/>
            <a:ext cx="4891414" cy="13573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57158" y="2285992"/>
            <a:ext cx="7572428" cy="1428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_tradnl" sz="2400" noProof="0" dirty="0" smtClean="0"/>
              <a:t>La </a:t>
            </a:r>
            <a:r>
              <a:rPr lang="es-ES_tradnl" sz="2400" noProof="0" dirty="0" err="1" smtClean="0"/>
              <a:t>sang</a:t>
            </a:r>
            <a:r>
              <a:rPr lang="es-ES_tradnl" sz="2400" noProof="0" dirty="0" smtClean="0"/>
              <a:t> oxigenada </a:t>
            </a:r>
            <a:r>
              <a:rPr lang="es-ES_tradnl" sz="2400" dirty="0" smtClean="0"/>
              <a:t>torna al </a:t>
            </a:r>
            <a:r>
              <a:rPr lang="es-ES_tradnl" sz="2400" dirty="0" err="1" smtClean="0"/>
              <a:t>cor</a:t>
            </a:r>
            <a:r>
              <a:rPr lang="es-ES_tradnl" sz="2400" dirty="0" smtClean="0"/>
              <a:t> per la </a:t>
            </a:r>
            <a:r>
              <a:rPr lang="es-ES_tradnl" sz="2400" dirty="0" err="1" smtClean="0"/>
              <a:t>part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esquerra</a:t>
            </a:r>
            <a:r>
              <a:rPr lang="es-ES_tradnl" sz="2400" dirty="0" smtClean="0"/>
              <a:t>  i </a:t>
            </a:r>
            <a:r>
              <a:rPr lang="es-ES_tradnl" sz="2400" dirty="0" err="1" smtClean="0"/>
              <a:t>aquest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l’envia</a:t>
            </a:r>
            <a:r>
              <a:rPr lang="es-ES_tradnl" sz="2400" dirty="0" smtClean="0"/>
              <a:t> a </a:t>
            </a:r>
            <a:r>
              <a:rPr lang="es-ES_tradnl" sz="2400" dirty="0" err="1" smtClean="0"/>
              <a:t>tots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els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òrgans</a:t>
            </a:r>
            <a:r>
              <a:rPr lang="es-ES_tradnl" sz="2400" dirty="0" smtClean="0"/>
              <a:t> del </a:t>
            </a:r>
            <a:r>
              <a:rPr lang="es-ES_tradnl" sz="2400" dirty="0" err="1" smtClean="0"/>
              <a:t>cos</a:t>
            </a:r>
            <a:r>
              <a:rPr lang="es-ES_tradnl" sz="2400" dirty="0" smtClean="0"/>
              <a:t>.</a:t>
            </a:r>
            <a:endParaRPr kumimoji="0" lang="es-ES_tradnl" sz="24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57158" y="1357298"/>
            <a:ext cx="8143932" cy="13573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_tradnl" sz="2400" dirty="0" smtClean="0"/>
              <a:t>La </a:t>
            </a:r>
            <a:r>
              <a:rPr lang="es-ES_tradnl" sz="2400" dirty="0" err="1" smtClean="0"/>
              <a:t>part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dreta</a:t>
            </a:r>
            <a:r>
              <a:rPr lang="es-ES_tradnl" sz="2400" dirty="0" smtClean="0"/>
              <a:t> del </a:t>
            </a:r>
            <a:r>
              <a:rPr lang="es-ES_tradnl" sz="2400" dirty="0" err="1" smtClean="0"/>
              <a:t>cor</a:t>
            </a:r>
            <a:r>
              <a:rPr lang="es-ES_tradnl" sz="2400" dirty="0" smtClean="0"/>
              <a:t> impulsa la </a:t>
            </a:r>
            <a:r>
              <a:rPr lang="es-ES_tradnl" sz="2400" dirty="0" err="1" smtClean="0"/>
              <a:t>sang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als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pulmons</a:t>
            </a:r>
            <a:r>
              <a:rPr lang="es-ES_tradnl" sz="2400" dirty="0" smtClean="0"/>
              <a:t>  </a:t>
            </a:r>
            <a:r>
              <a:rPr lang="es-ES_tradnl" sz="2400" dirty="0" err="1" smtClean="0"/>
              <a:t>on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recull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oxígen</a:t>
            </a:r>
            <a:r>
              <a:rPr lang="es-ES_tradnl" sz="2400" dirty="0" smtClean="0"/>
              <a:t> i </a:t>
            </a:r>
            <a:r>
              <a:rPr lang="es-ES_tradnl" sz="2400" dirty="0" err="1" smtClean="0"/>
              <a:t>deixa</a:t>
            </a:r>
            <a:r>
              <a:rPr lang="es-ES_tradnl" sz="2400" dirty="0" smtClean="0"/>
              <a:t>  </a:t>
            </a:r>
            <a:r>
              <a:rPr lang="es-ES_tradnl" sz="2400" dirty="0" smtClean="0"/>
              <a:t>el </a:t>
            </a:r>
            <a:r>
              <a:rPr lang="es-ES_tradnl" sz="2400" dirty="0" err="1" smtClean="0"/>
              <a:t>diòxid</a:t>
            </a:r>
            <a:r>
              <a:rPr lang="es-ES_tradnl" sz="2400" dirty="0" smtClean="0"/>
              <a:t> de </a:t>
            </a:r>
            <a:r>
              <a:rPr lang="es-ES_tradnl" sz="2400" dirty="0" err="1" smtClean="0"/>
              <a:t>carboni</a:t>
            </a:r>
            <a:r>
              <a:rPr lang="es-ES_tradnl" sz="2400" dirty="0" smtClean="0"/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10 Imagen" descr="FUNCIONAMENT DEL C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214818"/>
            <a:ext cx="7500990" cy="2445075"/>
          </a:xfrm>
          <a:prstGeom prst="rect">
            <a:avLst/>
          </a:prstGeom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357158" y="3143248"/>
            <a:ext cx="7572428" cy="1428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_tradnl" sz="2400" noProof="0" dirty="0" err="1" smtClean="0"/>
              <a:t>Després</a:t>
            </a:r>
            <a:r>
              <a:rPr lang="es-ES_tradnl" sz="2400" noProof="0" dirty="0" smtClean="0"/>
              <a:t> del </a:t>
            </a:r>
            <a:r>
              <a:rPr lang="es-ES_tradnl" sz="2400" noProof="0" dirty="0" err="1" smtClean="0"/>
              <a:t>recorregut</a:t>
            </a:r>
            <a:r>
              <a:rPr lang="es-ES_tradnl" sz="2400" dirty="0" smtClean="0"/>
              <a:t> per </a:t>
            </a:r>
            <a:r>
              <a:rPr lang="es-ES_tradnl" sz="2400" dirty="0" err="1" smtClean="0"/>
              <a:t>l’organisme</a:t>
            </a:r>
            <a:r>
              <a:rPr lang="es-ES_tradnl" sz="2400" dirty="0" smtClean="0"/>
              <a:t> la </a:t>
            </a:r>
            <a:r>
              <a:rPr lang="es-ES_tradnl" sz="2400" dirty="0" err="1" smtClean="0"/>
              <a:t>sang</a:t>
            </a:r>
            <a:r>
              <a:rPr lang="es-ES_tradnl" sz="2400" dirty="0" smtClean="0"/>
              <a:t> queda </a:t>
            </a:r>
            <a:r>
              <a:rPr lang="es-ES_tradnl" sz="2400" dirty="0" err="1" smtClean="0"/>
              <a:t>sense</a:t>
            </a:r>
            <a:r>
              <a:rPr lang="es-ES_tradnl" sz="2400" dirty="0" smtClean="0"/>
              <a:t>  </a:t>
            </a:r>
            <a:r>
              <a:rPr lang="es-ES_tradnl" sz="2400" dirty="0" err="1" smtClean="0"/>
              <a:t>oxígen</a:t>
            </a:r>
            <a:r>
              <a:rPr lang="es-ES_tradnl" sz="2400" dirty="0" smtClean="0"/>
              <a:t> i torna al </a:t>
            </a:r>
            <a:r>
              <a:rPr lang="es-ES_tradnl" sz="2400" dirty="0" err="1" smtClean="0"/>
              <a:t>cor</a:t>
            </a:r>
            <a:r>
              <a:rPr lang="es-ES_tradnl" sz="2400" dirty="0" smtClean="0"/>
              <a:t> </a:t>
            </a:r>
            <a:r>
              <a:rPr lang="es-ES_tradnl" sz="2400" dirty="0" smtClean="0"/>
              <a:t>per ser </a:t>
            </a:r>
            <a:r>
              <a:rPr lang="es-ES_tradnl" sz="2400" dirty="0" err="1" smtClean="0"/>
              <a:t>bombejada</a:t>
            </a:r>
            <a:r>
              <a:rPr lang="es-ES_tradnl" sz="2400" dirty="0" smtClean="0"/>
              <a:t>  de </a:t>
            </a:r>
            <a:r>
              <a:rPr lang="es-ES_tradnl" sz="2400" dirty="0" err="1" smtClean="0"/>
              <a:t>nou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als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pulmons</a:t>
            </a:r>
            <a:r>
              <a:rPr lang="es-ES_tradnl" sz="2400" dirty="0" smtClean="0"/>
              <a:t>  a </a:t>
            </a:r>
            <a:r>
              <a:rPr lang="es-ES_tradnl" sz="2400" dirty="0" err="1" smtClean="0"/>
              <a:t>recollir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més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oxígen</a:t>
            </a:r>
            <a:endParaRPr kumimoji="0" lang="es-ES_tradnl" sz="24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pPr algn="ctr"/>
            <a:r>
              <a:rPr lang="es-ES_tradnl" b="1" dirty="0" smtClean="0"/>
              <a:t>3. ELS VASOS SANGUINIS</a:t>
            </a:r>
            <a:endParaRPr lang="es-ES_tradnl" b="1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57158" y="3357562"/>
            <a:ext cx="4891414" cy="13573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785786" y="3357562"/>
            <a:ext cx="4643470" cy="12858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ca-ES" sz="2400" b="1" u="sng" dirty="0" smtClean="0"/>
              <a:t>Venes</a:t>
            </a:r>
            <a:r>
              <a:rPr lang="es-ES_tradnl" sz="2400" noProof="0" dirty="0" smtClean="0"/>
              <a:t>: Transporten la </a:t>
            </a:r>
            <a:r>
              <a:rPr lang="es-ES_tradnl" sz="2400" noProof="0" dirty="0" err="1" smtClean="0"/>
              <a:t>sang</a:t>
            </a:r>
            <a:r>
              <a:rPr lang="es-ES_tradnl" sz="2400" noProof="0" dirty="0" smtClean="0"/>
              <a:t> de les </a:t>
            </a:r>
            <a:r>
              <a:rPr lang="es-ES_tradnl" sz="2400" noProof="0" dirty="0" err="1" smtClean="0"/>
              <a:t>diferents</a:t>
            </a:r>
            <a:r>
              <a:rPr lang="es-ES_tradnl" sz="2400" noProof="0" dirty="0" smtClean="0"/>
              <a:t> </a:t>
            </a:r>
            <a:r>
              <a:rPr lang="es-ES_tradnl" sz="2400" noProof="0" dirty="0" err="1" smtClean="0"/>
              <a:t>parts</a:t>
            </a:r>
            <a:r>
              <a:rPr lang="es-ES_tradnl" sz="2400" noProof="0" dirty="0" smtClean="0"/>
              <a:t> del </a:t>
            </a:r>
            <a:r>
              <a:rPr lang="es-ES_tradnl" sz="2400" noProof="0" dirty="0" err="1" smtClean="0"/>
              <a:t>cos</a:t>
            </a:r>
            <a:r>
              <a:rPr lang="es-ES_tradnl" sz="2400" noProof="0" dirty="0" smtClean="0"/>
              <a:t> al </a:t>
            </a:r>
            <a:r>
              <a:rPr lang="es-ES_tradnl" sz="2400" noProof="0" dirty="0" err="1" smtClean="0"/>
              <a:t>cor</a:t>
            </a:r>
            <a:r>
              <a:rPr lang="es-ES_tradnl" sz="2400" noProof="0" dirty="0" smtClean="0"/>
              <a:t>. </a:t>
            </a:r>
            <a:r>
              <a:rPr lang="es-ES_tradnl" sz="2400" noProof="0" dirty="0" err="1" smtClean="0"/>
              <a:t>Tenen</a:t>
            </a:r>
            <a:r>
              <a:rPr lang="es-ES_tradnl" sz="2400" noProof="0" dirty="0" smtClean="0"/>
              <a:t> les </a:t>
            </a:r>
            <a:r>
              <a:rPr lang="es-ES_tradnl" sz="2400" noProof="0" dirty="0" err="1" smtClean="0"/>
              <a:t>parets</a:t>
            </a:r>
            <a:r>
              <a:rPr lang="es-ES_tradnl" sz="2400" noProof="0" dirty="0" smtClean="0"/>
              <a:t> primes.  </a:t>
            </a:r>
            <a:endParaRPr kumimoji="0" lang="es-ES_tradnl" sz="240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57158" y="1357298"/>
            <a:ext cx="8143932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_tradnl" sz="2400" dirty="0" err="1" smtClean="0"/>
              <a:t>Els</a:t>
            </a:r>
            <a:r>
              <a:rPr lang="es-ES_tradnl" sz="2400" dirty="0" smtClean="0"/>
              <a:t> vasos </a:t>
            </a:r>
            <a:r>
              <a:rPr lang="es-ES_tradnl" sz="2400" dirty="0" err="1" smtClean="0"/>
              <a:t>sanguinis</a:t>
            </a:r>
            <a:r>
              <a:rPr lang="es-ES_tradnl" sz="2400" dirty="0" smtClean="0"/>
              <a:t> son </a:t>
            </a:r>
            <a:r>
              <a:rPr lang="es-ES_tradnl" sz="2400" dirty="0" err="1" smtClean="0"/>
              <a:t>els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conductes</a:t>
            </a:r>
            <a:r>
              <a:rPr lang="es-ES_tradnl" sz="2400" dirty="0" smtClean="0"/>
              <a:t> per </a:t>
            </a:r>
            <a:r>
              <a:rPr lang="es-ES_tradnl" sz="2400" dirty="0" err="1" smtClean="0"/>
              <a:t>on</a:t>
            </a:r>
            <a:r>
              <a:rPr lang="es-ES_tradnl" sz="2400" dirty="0" smtClean="0"/>
              <a:t> circula la </a:t>
            </a:r>
            <a:r>
              <a:rPr lang="es-ES_tradnl" sz="2400" dirty="0" err="1" smtClean="0"/>
              <a:t>sang</a:t>
            </a:r>
            <a:r>
              <a:rPr lang="es-ES_tradnl" sz="2400" dirty="0" smtClean="0"/>
              <a:t>. </a:t>
            </a:r>
            <a:r>
              <a:rPr lang="es-ES_tradnl" sz="2400" dirty="0" err="1" smtClean="0"/>
              <a:t>Hi</a:t>
            </a:r>
            <a:r>
              <a:rPr lang="es-ES_tradnl" sz="2400" dirty="0" smtClean="0"/>
              <a:t> ha de tres </a:t>
            </a:r>
            <a:r>
              <a:rPr lang="es-ES_tradnl" sz="2400" dirty="0" err="1" smtClean="0"/>
              <a:t>tipus</a:t>
            </a:r>
            <a:r>
              <a:rPr lang="es-ES_tradnl" sz="2400" dirty="0" smtClean="0"/>
              <a:t>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785786" y="2214554"/>
            <a:ext cx="4500594" cy="1428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ca-ES" sz="2400" b="1" u="sng" dirty="0" smtClean="0"/>
              <a:t>Artèries</a:t>
            </a:r>
            <a:r>
              <a:rPr lang="es-ES_tradnl" sz="2400" noProof="0" dirty="0" smtClean="0"/>
              <a:t>: Transporten la </a:t>
            </a:r>
            <a:r>
              <a:rPr lang="es-ES_tradnl" sz="2400" noProof="0" dirty="0" err="1" smtClean="0"/>
              <a:t>sang</a:t>
            </a:r>
            <a:r>
              <a:rPr lang="es-ES_tradnl" sz="2400" noProof="0" dirty="0" smtClean="0"/>
              <a:t> del </a:t>
            </a:r>
            <a:r>
              <a:rPr lang="es-ES_tradnl" sz="2400" noProof="0" dirty="0" err="1" smtClean="0"/>
              <a:t>cor</a:t>
            </a:r>
            <a:r>
              <a:rPr lang="es-ES_tradnl" sz="2400" noProof="0" dirty="0" smtClean="0"/>
              <a:t> a la resta del </a:t>
            </a:r>
            <a:r>
              <a:rPr lang="es-ES_tradnl" sz="2400" noProof="0" dirty="0" err="1" smtClean="0"/>
              <a:t>cos</a:t>
            </a:r>
            <a:r>
              <a:rPr lang="es-ES_tradnl" sz="2400" noProof="0" dirty="0" smtClean="0"/>
              <a:t>. </a:t>
            </a:r>
            <a:r>
              <a:rPr lang="es-ES_tradnl" sz="2400" noProof="0" dirty="0" err="1" smtClean="0"/>
              <a:t>Tenen</a:t>
            </a:r>
            <a:r>
              <a:rPr lang="es-ES_tradnl" sz="2400" noProof="0" dirty="0" smtClean="0"/>
              <a:t> les </a:t>
            </a:r>
            <a:r>
              <a:rPr lang="es-ES_tradnl" sz="2400" noProof="0" dirty="0" err="1" smtClean="0"/>
              <a:t>parets</a:t>
            </a:r>
            <a:r>
              <a:rPr lang="es-ES_tradnl" sz="2400" noProof="0" dirty="0" smtClean="0"/>
              <a:t> </a:t>
            </a:r>
            <a:r>
              <a:rPr lang="es-ES_tradnl" sz="2400" noProof="0" dirty="0" err="1" smtClean="0"/>
              <a:t>gruixudes</a:t>
            </a:r>
            <a:r>
              <a:rPr lang="es-ES_tradnl" sz="2400" noProof="0" dirty="0" smtClean="0"/>
              <a:t>.</a:t>
            </a:r>
            <a:endParaRPr kumimoji="0" lang="es-ES_tradnl" sz="24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714348" y="4643446"/>
            <a:ext cx="4572032" cy="200026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ca-ES" sz="2600" b="1" u="sng" dirty="0" smtClean="0"/>
              <a:t>Capil·lars</a:t>
            </a:r>
            <a:r>
              <a:rPr lang="es-ES_tradnl" sz="2600" noProof="0" dirty="0" smtClean="0"/>
              <a:t>: Comuniquen les </a:t>
            </a:r>
            <a:r>
              <a:rPr lang="es-ES_tradnl" sz="2600" noProof="0" dirty="0" err="1" smtClean="0"/>
              <a:t>venes</a:t>
            </a:r>
            <a:r>
              <a:rPr lang="es-ES_tradnl" sz="2600" noProof="0" dirty="0" smtClean="0"/>
              <a:t> </a:t>
            </a:r>
            <a:r>
              <a:rPr lang="es-ES_tradnl" sz="2600" noProof="0" dirty="0" err="1" smtClean="0"/>
              <a:t>amb</a:t>
            </a:r>
            <a:r>
              <a:rPr lang="es-ES_tradnl" sz="2600" noProof="0" dirty="0" smtClean="0"/>
              <a:t> les </a:t>
            </a:r>
            <a:r>
              <a:rPr lang="es-ES_tradnl" sz="2600" noProof="0" dirty="0" err="1" smtClean="0"/>
              <a:t>artèries</a:t>
            </a:r>
            <a:r>
              <a:rPr lang="es-ES_tradnl" sz="2600" dirty="0" smtClean="0"/>
              <a:t>. Es </a:t>
            </a:r>
            <a:r>
              <a:rPr lang="es-ES_tradnl" sz="2600" dirty="0" err="1" smtClean="0"/>
              <a:t>produeix</a:t>
            </a:r>
            <a:r>
              <a:rPr lang="es-ES_tradnl" sz="2600" dirty="0" smtClean="0"/>
              <a:t> </a:t>
            </a:r>
            <a:r>
              <a:rPr lang="es-ES_tradnl" sz="2600" dirty="0" err="1" smtClean="0"/>
              <a:t>l´intercanvi</a:t>
            </a:r>
            <a:r>
              <a:rPr lang="es-ES_tradnl" sz="2600" dirty="0" smtClean="0"/>
              <a:t> de </a:t>
            </a:r>
            <a:r>
              <a:rPr lang="es-ES_tradnl" sz="2600" dirty="0" err="1" smtClean="0"/>
              <a:t>substàncies</a:t>
            </a:r>
            <a:r>
              <a:rPr lang="es-ES_tradnl" sz="2600" dirty="0" smtClean="0"/>
              <a:t> entre la </a:t>
            </a:r>
            <a:r>
              <a:rPr lang="es-ES_tradnl" sz="2600" dirty="0" err="1" smtClean="0"/>
              <a:t>sang</a:t>
            </a:r>
            <a:r>
              <a:rPr lang="es-ES_tradnl" sz="2600" dirty="0" smtClean="0"/>
              <a:t> i les </a:t>
            </a:r>
            <a:r>
              <a:rPr lang="es-ES_tradnl" sz="2600" dirty="0" err="1" smtClean="0"/>
              <a:t>cèl·lules</a:t>
            </a:r>
            <a:r>
              <a:rPr lang="es-ES_tradnl" sz="2600" dirty="0" smtClean="0"/>
              <a:t>. </a:t>
            </a:r>
            <a:r>
              <a:rPr lang="es-ES_tradnl" sz="2600" dirty="0" err="1" smtClean="0"/>
              <a:t>Tenen</a:t>
            </a:r>
            <a:r>
              <a:rPr lang="es-ES_tradnl" sz="2600" dirty="0" smtClean="0"/>
              <a:t> les </a:t>
            </a:r>
            <a:r>
              <a:rPr lang="es-ES_tradnl" sz="2600" dirty="0" err="1" smtClean="0"/>
              <a:t>parets</a:t>
            </a:r>
            <a:r>
              <a:rPr lang="es-ES_tradnl" sz="2600" dirty="0" smtClean="0"/>
              <a:t> </a:t>
            </a:r>
            <a:r>
              <a:rPr lang="es-ES_tradnl" sz="2600" dirty="0" err="1" smtClean="0"/>
              <a:t>molt</a:t>
            </a:r>
            <a:r>
              <a:rPr lang="es-ES_tradnl" sz="2600" dirty="0" smtClean="0"/>
              <a:t> fines.</a:t>
            </a:r>
            <a:endParaRPr kumimoji="0" lang="es-ES_tradnl" sz="26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9 Imagen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000240"/>
            <a:ext cx="3372869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b="1" dirty="0" smtClean="0"/>
              <a:t>CIRCULACIÓ DOBLE I COMPLERTA DE LA SANG</a:t>
            </a:r>
            <a:endParaRPr lang="es-ES_tradnl" dirty="0"/>
          </a:p>
        </p:txBody>
      </p:sp>
      <p:sp>
        <p:nvSpPr>
          <p:cNvPr id="4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1785926"/>
            <a:ext cx="3900486" cy="50720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_tradnl" sz="2200" dirty="0" smtClean="0"/>
              <a:t>El </a:t>
            </a:r>
            <a:r>
              <a:rPr lang="es-ES_tradnl" sz="2200" dirty="0" err="1" smtClean="0"/>
              <a:t>conjunt</a:t>
            </a:r>
            <a:r>
              <a:rPr lang="es-ES_tradnl" sz="2200" dirty="0" smtClean="0"/>
              <a:t> de vasos </a:t>
            </a:r>
            <a:r>
              <a:rPr lang="es-ES_tradnl" sz="2200" dirty="0" err="1" smtClean="0"/>
              <a:t>sanginis</a:t>
            </a:r>
            <a:r>
              <a:rPr lang="es-ES_tradnl" sz="2200" dirty="0" smtClean="0"/>
              <a:t> formen  </a:t>
            </a:r>
            <a:r>
              <a:rPr lang="es-ES_tradnl" sz="2200" dirty="0" err="1" smtClean="0"/>
              <a:t>l´aparell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circulatori</a:t>
            </a:r>
            <a:r>
              <a:rPr lang="es-ES_tradnl" sz="2200" dirty="0" smtClean="0"/>
              <a:t>.</a:t>
            </a:r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_tradnl" sz="2200" dirty="0" smtClean="0"/>
              <a:t>La </a:t>
            </a:r>
            <a:r>
              <a:rPr lang="es-ES_tradnl" sz="2200" dirty="0" err="1" smtClean="0"/>
              <a:t>sang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passa</a:t>
            </a:r>
            <a:r>
              <a:rPr lang="es-ES_tradnl" sz="2200" dirty="0" smtClean="0"/>
              <a:t> per dos </a:t>
            </a:r>
            <a:r>
              <a:rPr lang="es-ES_tradnl" sz="2200" dirty="0" err="1" smtClean="0"/>
              <a:t>circuits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diferents</a:t>
            </a:r>
            <a:r>
              <a:rPr lang="es-ES_tradnl" sz="2200" dirty="0" smtClean="0"/>
              <a:t>:</a:t>
            </a:r>
          </a:p>
          <a:p>
            <a:pPr lvl="1" indent="-274320" algn="just">
              <a:buClr>
                <a:schemeClr val="accent3"/>
              </a:buClr>
              <a:buSzPct val="95000"/>
              <a:defRPr/>
            </a:pPr>
            <a:r>
              <a:rPr lang="es-ES_tradnl" sz="2200" b="1" u="sng" dirty="0" err="1" smtClean="0"/>
              <a:t>Circuit</a:t>
            </a:r>
            <a:r>
              <a:rPr lang="es-ES_tradnl" sz="2200" b="1" u="sng" dirty="0" smtClean="0"/>
              <a:t> pulmonar</a:t>
            </a:r>
            <a:r>
              <a:rPr lang="es-ES_tradnl" sz="2200" dirty="0" smtClean="0"/>
              <a:t>: la </a:t>
            </a:r>
            <a:r>
              <a:rPr lang="es-ES_tradnl" sz="2200" dirty="0" err="1" smtClean="0"/>
              <a:t>sang</a:t>
            </a:r>
            <a:r>
              <a:rPr lang="es-ES_tradnl" sz="2200" dirty="0" smtClean="0"/>
              <a:t> va del </a:t>
            </a:r>
            <a:r>
              <a:rPr lang="es-ES_tradnl" sz="2200" dirty="0" err="1" smtClean="0"/>
              <a:t>cor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als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pulmons</a:t>
            </a:r>
            <a:r>
              <a:rPr lang="es-ES_tradnl" sz="2200" dirty="0" smtClean="0"/>
              <a:t> i </a:t>
            </a:r>
            <a:r>
              <a:rPr lang="es-ES_tradnl" sz="2200" dirty="0" err="1" smtClean="0"/>
              <a:t>dels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pulmons</a:t>
            </a:r>
            <a:r>
              <a:rPr lang="es-ES_tradnl" sz="2200" dirty="0" smtClean="0"/>
              <a:t> al </a:t>
            </a:r>
            <a:r>
              <a:rPr lang="es-ES_tradnl" sz="2200" dirty="0" err="1" smtClean="0"/>
              <a:t>cor</a:t>
            </a:r>
            <a:r>
              <a:rPr lang="es-ES_tradnl" sz="2200" dirty="0" smtClean="0"/>
              <a:t>.</a:t>
            </a:r>
          </a:p>
          <a:p>
            <a:pPr lvl="1" indent="-274320" algn="just">
              <a:buClr>
                <a:schemeClr val="accent3"/>
              </a:buClr>
              <a:buSzPct val="95000"/>
              <a:defRPr/>
            </a:pPr>
            <a:r>
              <a:rPr lang="es-ES_tradnl" sz="2200" b="1" u="sng" dirty="0" err="1" smtClean="0"/>
              <a:t>Circuit</a:t>
            </a:r>
            <a:r>
              <a:rPr lang="es-ES_tradnl" sz="2200" b="1" u="sng" dirty="0" smtClean="0"/>
              <a:t> general</a:t>
            </a:r>
            <a:r>
              <a:rPr lang="es-ES_tradnl" sz="2200" dirty="0" smtClean="0"/>
              <a:t>: la </a:t>
            </a:r>
            <a:r>
              <a:rPr lang="es-ES_tradnl" sz="2200" dirty="0" err="1" smtClean="0"/>
              <a:t>sang</a:t>
            </a:r>
            <a:r>
              <a:rPr lang="es-ES_tradnl" sz="2200" dirty="0" smtClean="0"/>
              <a:t> </a:t>
            </a:r>
            <a:r>
              <a:rPr lang="es-ES_tradnl" sz="2200" dirty="0" smtClean="0"/>
              <a:t>va del </a:t>
            </a:r>
            <a:r>
              <a:rPr lang="es-ES_tradnl" sz="2200" dirty="0" err="1" smtClean="0"/>
              <a:t>cor</a:t>
            </a:r>
            <a:r>
              <a:rPr lang="es-ES_tradnl" sz="2200" dirty="0" smtClean="0"/>
              <a:t> a les </a:t>
            </a:r>
            <a:r>
              <a:rPr lang="es-ES_tradnl" sz="2200" dirty="0" err="1" smtClean="0"/>
              <a:t>diferents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parts</a:t>
            </a:r>
            <a:r>
              <a:rPr lang="es-ES_tradnl" sz="2200" dirty="0" smtClean="0"/>
              <a:t> del </a:t>
            </a:r>
            <a:r>
              <a:rPr lang="es-ES_tradnl" sz="2200" dirty="0" err="1" smtClean="0"/>
              <a:t>cos</a:t>
            </a:r>
            <a:r>
              <a:rPr lang="es-ES_tradnl" sz="2200" dirty="0" smtClean="0"/>
              <a:t>, </a:t>
            </a:r>
            <a:r>
              <a:rPr lang="es-ES_tradnl" sz="2200" dirty="0" err="1" smtClean="0"/>
              <a:t>deixant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substàncies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nutritives</a:t>
            </a:r>
            <a:r>
              <a:rPr lang="es-ES_tradnl" sz="2200" dirty="0" smtClean="0"/>
              <a:t> i </a:t>
            </a:r>
            <a:r>
              <a:rPr lang="es-ES_tradnl" sz="2200" dirty="0" err="1" smtClean="0"/>
              <a:t>oxígen</a:t>
            </a:r>
            <a:r>
              <a:rPr lang="es-ES_tradnl" sz="2200" dirty="0" smtClean="0"/>
              <a:t>, i torna al </a:t>
            </a:r>
            <a:r>
              <a:rPr lang="es-ES_tradnl" sz="2200" dirty="0" err="1" smtClean="0"/>
              <a:t>cor</a:t>
            </a:r>
            <a:r>
              <a:rPr lang="es-ES_tradnl" sz="2200" dirty="0" smtClean="0"/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Imagen" descr="circu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143116"/>
            <a:ext cx="1948309" cy="3214710"/>
          </a:xfrm>
          <a:prstGeom prst="rect">
            <a:avLst/>
          </a:prstGeom>
        </p:spPr>
      </p:pic>
      <p:pic>
        <p:nvPicPr>
          <p:cNvPr id="6" name="5 Imagen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285860"/>
            <a:ext cx="2516678" cy="3959571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214810" y="5286388"/>
            <a:ext cx="4714908" cy="127638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La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sang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desoxigenada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passa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costat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esquerra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(color </a:t>
            </a:r>
            <a:r>
              <a:rPr kumimoji="0" lang="es-ES_tradnl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blau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i la </a:t>
            </a:r>
            <a:r>
              <a:rPr kumimoji="0" lang="es-ES_tradnl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sang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oxigenada </a:t>
            </a:r>
            <a:r>
              <a:rPr kumimoji="0" lang="es-ES_tradnl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costat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dret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(color </a:t>
            </a:r>
            <a:r>
              <a:rPr kumimoji="0" lang="es-ES_tradnl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vermell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/>
              <a:t>RELACIÓ ENTRE LA NUTRICIÓ I L’APARELL CIRCULATORI</a:t>
            </a:r>
            <a:endParaRPr lang="es-ES_tradnl" dirty="0"/>
          </a:p>
        </p:txBody>
      </p:sp>
      <p:sp>
        <p:nvSpPr>
          <p:cNvPr id="4" name="2 Marcador de contenido"/>
          <p:cNvSpPr txBox="1">
            <a:spLocks noGrp="1"/>
          </p:cNvSpPr>
          <p:nvPr>
            <p:ph idx="1"/>
          </p:nvPr>
        </p:nvSpPr>
        <p:spPr>
          <a:xfrm>
            <a:off x="714348" y="2143116"/>
            <a:ext cx="8001056" cy="42148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s-ES_tradnl" sz="2400" dirty="0" smtClean="0"/>
              <a:t>El sistema </a:t>
            </a:r>
            <a:r>
              <a:rPr lang="es-ES_tradnl" sz="2400" dirty="0" err="1" smtClean="0"/>
              <a:t>circulatori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s’encarrega</a:t>
            </a:r>
            <a:r>
              <a:rPr lang="es-ES_tradnl" sz="2400" dirty="0" smtClean="0"/>
              <a:t> de portar per </a:t>
            </a:r>
            <a:r>
              <a:rPr lang="es-ES_tradnl" sz="2400" dirty="0" err="1" smtClean="0"/>
              <a:t>tot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l’organisme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els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nutrients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l’oxígen</a:t>
            </a:r>
            <a:r>
              <a:rPr lang="es-ES_tradnl" sz="2400" dirty="0" smtClean="0"/>
              <a:t> i les hormones que el </a:t>
            </a:r>
            <a:r>
              <a:rPr lang="es-ES_tradnl" sz="2400" dirty="0" err="1" smtClean="0"/>
              <a:t>cos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necessita</a:t>
            </a:r>
            <a:r>
              <a:rPr lang="es-ES_tradnl" sz="2400" dirty="0" smtClean="0"/>
              <a:t> per funcionar.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s-ES_tradnl" sz="2400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s-ES_tradnl" sz="2400" dirty="0" smtClean="0"/>
              <a:t>El que </a:t>
            </a:r>
            <a:r>
              <a:rPr lang="es-ES_tradnl" sz="2400" dirty="0" err="1" smtClean="0"/>
              <a:t>mengem</a:t>
            </a:r>
            <a:r>
              <a:rPr lang="es-ES_tradnl" sz="2400" dirty="0" smtClean="0"/>
              <a:t> es transforma per </a:t>
            </a:r>
            <a:r>
              <a:rPr lang="es-ES_tradnl" sz="2400" dirty="0" err="1" smtClean="0"/>
              <a:t>l´aparell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digestiu</a:t>
            </a:r>
            <a:r>
              <a:rPr lang="es-ES_tradnl" sz="2400" dirty="0" smtClean="0"/>
              <a:t> i </a:t>
            </a:r>
            <a:r>
              <a:rPr lang="es-ES_tradnl" sz="2400" dirty="0" err="1" smtClean="0"/>
              <a:t>d´aquesta</a:t>
            </a:r>
            <a:r>
              <a:rPr lang="es-ES_tradnl" sz="2400" dirty="0" smtClean="0"/>
              <a:t> manera </a:t>
            </a:r>
            <a:r>
              <a:rPr lang="es-ES_tradnl" sz="2400" dirty="0" err="1" smtClean="0"/>
              <a:t>vitamines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proteines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greixos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minerals</a:t>
            </a:r>
            <a:r>
              <a:rPr lang="es-ES_tradnl" sz="2400" dirty="0" smtClean="0"/>
              <a:t>, sucres…</a:t>
            </a:r>
            <a:r>
              <a:rPr lang="es-ES_tradnl" sz="2400" dirty="0" err="1" smtClean="0"/>
              <a:t>passen</a:t>
            </a:r>
            <a:r>
              <a:rPr lang="es-ES_tradnl" sz="2400" dirty="0" smtClean="0"/>
              <a:t> a la </a:t>
            </a:r>
            <a:r>
              <a:rPr lang="es-ES_tradnl" sz="2400" dirty="0" err="1" smtClean="0"/>
              <a:t>sang</a:t>
            </a:r>
            <a:r>
              <a:rPr lang="es-ES_tradnl" sz="2400" dirty="0" smtClean="0"/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s-ES_tradnl" sz="2400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s-ES_tradnl" sz="2400" dirty="0" smtClean="0"/>
              <a:t>Una mala </a:t>
            </a:r>
            <a:r>
              <a:rPr lang="es-ES_tradnl" sz="2400" dirty="0" err="1" smtClean="0"/>
              <a:t>alimentació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pot</a:t>
            </a:r>
            <a:r>
              <a:rPr lang="es-ES_tradnl" sz="2400" dirty="0" smtClean="0"/>
              <a:t> causar </a:t>
            </a:r>
            <a:r>
              <a:rPr lang="es-ES_tradnl" sz="2400" dirty="0" err="1" smtClean="0"/>
              <a:t>moltes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enfermetats</a:t>
            </a:r>
            <a:r>
              <a:rPr lang="es-ES_tradnl" sz="2400" dirty="0" smtClean="0"/>
              <a:t> en el sistema </a:t>
            </a:r>
            <a:r>
              <a:rPr lang="es-ES_tradnl" sz="2400" dirty="0" err="1" smtClean="0"/>
              <a:t>circulatori</a:t>
            </a:r>
            <a:r>
              <a:rPr lang="es-ES_tradnl" sz="2400" dirty="0" smtClean="0"/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/>
              <a:t>NUTRICIÓ, SISTEMA CIRCULATORI I ENFERMETATS </a:t>
            </a:r>
            <a:endParaRPr lang="es-ES_tradnl" dirty="0"/>
          </a:p>
        </p:txBody>
      </p:sp>
      <p:sp>
        <p:nvSpPr>
          <p:cNvPr id="4" name="2 Marcador de contenido"/>
          <p:cNvSpPr txBox="1">
            <a:spLocks noGrp="1"/>
          </p:cNvSpPr>
          <p:nvPr>
            <p:ph idx="1"/>
          </p:nvPr>
        </p:nvSpPr>
        <p:spPr>
          <a:xfrm>
            <a:off x="714348" y="2143116"/>
            <a:ext cx="8001056" cy="185738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s-ES_tradnl" sz="2400" u="sng" dirty="0" err="1" smtClean="0"/>
              <a:t>Anèmia</a:t>
            </a:r>
            <a:r>
              <a:rPr lang="es-ES_tradnl" sz="2400" dirty="0" smtClean="0"/>
              <a:t>: una mala </a:t>
            </a:r>
            <a:r>
              <a:rPr lang="es-ES_tradnl" sz="2400" dirty="0" err="1" smtClean="0"/>
              <a:t>almentació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pot</a:t>
            </a:r>
            <a:r>
              <a:rPr lang="es-ES_tradnl" sz="2400" dirty="0" smtClean="0"/>
              <a:t> provocar una </a:t>
            </a:r>
            <a:r>
              <a:rPr lang="es-ES_tradnl" sz="2400" dirty="0" err="1" smtClean="0"/>
              <a:t>baixada</a:t>
            </a:r>
            <a:r>
              <a:rPr lang="es-ES_tradnl" sz="2400" dirty="0" smtClean="0"/>
              <a:t> de </a:t>
            </a:r>
            <a:r>
              <a:rPr lang="es-ES_tradnl" sz="2400" dirty="0" err="1" smtClean="0"/>
              <a:t>glòbuls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vermells</a:t>
            </a:r>
            <a:r>
              <a:rPr lang="es-ES_tradnl" sz="2400" dirty="0" smtClean="0"/>
              <a:t>, que </a:t>
            </a:r>
            <a:r>
              <a:rPr lang="es-ES_tradnl" sz="2400" dirty="0" err="1" smtClean="0"/>
              <a:t>són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els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encarregats</a:t>
            </a:r>
            <a:r>
              <a:rPr lang="es-ES_tradnl" sz="2400" dirty="0" smtClean="0"/>
              <a:t> de transportar </a:t>
            </a:r>
            <a:r>
              <a:rPr lang="es-ES_tradnl" sz="2400" dirty="0" err="1" smtClean="0"/>
              <a:t>l’oxígen</a:t>
            </a:r>
            <a:r>
              <a:rPr lang="es-ES_tradnl" sz="2400" dirty="0" smtClean="0"/>
              <a:t>. </a:t>
            </a:r>
            <a:r>
              <a:rPr lang="es-ES_tradnl" sz="2400" dirty="0" err="1" smtClean="0"/>
              <a:t>És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important</a:t>
            </a:r>
            <a:r>
              <a:rPr lang="es-ES_tradnl" sz="2400" dirty="0" smtClean="0"/>
              <a:t> alimentar-se </a:t>
            </a:r>
            <a:r>
              <a:rPr lang="es-ES_tradnl" sz="2400" dirty="0" err="1" smtClean="0"/>
              <a:t>bé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perquè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l’anèmia</a:t>
            </a:r>
            <a:r>
              <a:rPr lang="es-ES_tradnl" sz="2400" dirty="0" smtClean="0"/>
              <a:t> fa que </a:t>
            </a:r>
            <a:r>
              <a:rPr lang="es-ES_tradnl" sz="2400" dirty="0" err="1" smtClean="0"/>
              <a:t>l’oxigen</a:t>
            </a:r>
            <a:r>
              <a:rPr lang="es-ES_tradnl" sz="2400" dirty="0" smtClean="0"/>
              <a:t> no </a:t>
            </a:r>
            <a:r>
              <a:rPr lang="es-ES_tradnl" sz="2400" dirty="0" err="1" smtClean="0"/>
              <a:t>arribi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adequadament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als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òrgans</a:t>
            </a:r>
            <a:r>
              <a:rPr lang="es-ES_tradnl" sz="2400" dirty="0" smtClean="0"/>
              <a:t> i provoca </a:t>
            </a:r>
            <a:r>
              <a:rPr lang="es-ES_tradnl" sz="2400" dirty="0" err="1" smtClean="0"/>
              <a:t>molt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cansament</a:t>
            </a:r>
            <a:r>
              <a:rPr lang="es-ES_tradnl" sz="2400" dirty="0" smtClean="0"/>
              <a:t>.  </a:t>
            </a:r>
            <a:endParaRPr lang="es-ES_tradnl" sz="2400" u="sng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s-ES_tradnl" sz="2400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Imagen" descr="Anem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912031"/>
            <a:ext cx="4357718" cy="2698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 noGrp="1"/>
          </p:cNvSpPr>
          <p:nvPr>
            <p:ph idx="1"/>
          </p:nvPr>
        </p:nvSpPr>
        <p:spPr>
          <a:xfrm>
            <a:off x="571472" y="571480"/>
            <a:ext cx="8001056" cy="228601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s-ES_tradnl" sz="2400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s-ES_tradnl" sz="2400" u="sng" dirty="0" smtClean="0"/>
              <a:t>Colesterol</a:t>
            </a:r>
            <a:r>
              <a:rPr lang="es-ES_tradnl" sz="2400" dirty="0" smtClean="0"/>
              <a:t>: Una dieta desequilibrada i rica en </a:t>
            </a:r>
            <a:r>
              <a:rPr lang="es-ES_tradnl" sz="2400" dirty="0" err="1" smtClean="0"/>
              <a:t>greixos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pot</a:t>
            </a:r>
            <a:r>
              <a:rPr lang="es-ES_tradnl" sz="2400" dirty="0" smtClean="0"/>
              <a:t> provocar un </a:t>
            </a:r>
            <a:r>
              <a:rPr lang="es-ES_tradnl" sz="2400" dirty="0" err="1" smtClean="0"/>
              <a:t>augment</a:t>
            </a:r>
            <a:r>
              <a:rPr lang="es-ES_tradnl" sz="2400" dirty="0" smtClean="0"/>
              <a:t> del colesterol </a:t>
            </a:r>
            <a:r>
              <a:rPr lang="es-ES_tradnl" sz="2400" dirty="0" err="1" smtClean="0"/>
              <a:t>dolent</a:t>
            </a:r>
            <a:r>
              <a:rPr lang="es-ES_tradnl" sz="2400" dirty="0" smtClean="0"/>
              <a:t>. </a:t>
            </a:r>
            <a:r>
              <a:rPr lang="es-ES_tradnl" sz="2400" dirty="0" err="1" smtClean="0"/>
              <a:t>Això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fer</a:t>
            </a:r>
            <a:r>
              <a:rPr lang="es-ES_tradnl" sz="2400" dirty="0" smtClean="0"/>
              <a:t> que el </a:t>
            </a:r>
            <a:r>
              <a:rPr lang="es-ES_tradnl" sz="2400" dirty="0" err="1" smtClean="0"/>
              <a:t>greix</a:t>
            </a:r>
            <a:r>
              <a:rPr lang="es-ES_tradnl" sz="2400" dirty="0" smtClean="0"/>
              <a:t> a </a:t>
            </a:r>
            <a:r>
              <a:rPr lang="es-ES_tradnl" sz="2400" dirty="0" err="1" smtClean="0"/>
              <a:t>poc</a:t>
            </a:r>
            <a:r>
              <a:rPr lang="es-ES_tradnl" sz="2400" dirty="0" smtClean="0"/>
              <a:t> a </a:t>
            </a:r>
            <a:r>
              <a:rPr lang="es-ES_tradnl" sz="2400" dirty="0" err="1" smtClean="0"/>
              <a:t>poc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vagi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taponant</a:t>
            </a:r>
            <a:r>
              <a:rPr lang="es-ES_tradnl" sz="2400" dirty="0" smtClean="0"/>
              <a:t> les </a:t>
            </a:r>
            <a:r>
              <a:rPr lang="es-ES_tradnl" sz="2400" dirty="0" err="1" smtClean="0"/>
              <a:t>artèries</a:t>
            </a:r>
            <a:r>
              <a:rPr lang="es-ES_tradnl" sz="2400" dirty="0" smtClean="0"/>
              <a:t> no </a:t>
            </a:r>
            <a:r>
              <a:rPr lang="es-ES_tradnl" sz="2400" dirty="0" err="1" smtClean="0"/>
              <a:t>deixant</a:t>
            </a:r>
            <a:r>
              <a:rPr lang="es-ES_tradnl" sz="2400" dirty="0" smtClean="0"/>
              <a:t> que la </a:t>
            </a:r>
            <a:r>
              <a:rPr lang="es-ES_tradnl" sz="2400" dirty="0" err="1" smtClean="0"/>
              <a:t>sang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circuli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bé</a:t>
            </a:r>
            <a:r>
              <a:rPr lang="es-ES_tradnl" sz="2400" dirty="0" smtClean="0"/>
              <a:t>. </a:t>
            </a:r>
            <a:r>
              <a:rPr lang="es-ES_tradnl" sz="2400" dirty="0" err="1" smtClean="0"/>
              <a:t>Pot</a:t>
            </a:r>
            <a:r>
              <a:rPr lang="es-ES_tradnl" sz="2400" dirty="0" smtClean="0"/>
              <a:t> provocar arteriosclerosis i </a:t>
            </a:r>
            <a:r>
              <a:rPr lang="es-ES_tradnl" sz="2400" dirty="0" err="1" smtClean="0"/>
              <a:t>fins</a:t>
            </a:r>
            <a:r>
              <a:rPr lang="es-ES_tradnl" sz="2400" dirty="0" smtClean="0"/>
              <a:t> i </a:t>
            </a:r>
            <a:r>
              <a:rPr lang="es-ES_tradnl" sz="2400" dirty="0" err="1" smtClean="0"/>
              <a:t>tot</a:t>
            </a:r>
            <a:r>
              <a:rPr lang="es-ES_tradnl" sz="2400" dirty="0" smtClean="0"/>
              <a:t> un </a:t>
            </a:r>
            <a:r>
              <a:rPr lang="es-ES_tradnl" sz="2400" dirty="0" err="1" smtClean="0"/>
              <a:t>infart</a:t>
            </a:r>
            <a:r>
              <a:rPr lang="es-ES_tradnl" sz="2400" dirty="0" smtClean="0"/>
              <a:t> o </a:t>
            </a:r>
            <a:r>
              <a:rPr lang="es-ES_tradnl" sz="2400" dirty="0" err="1" smtClean="0"/>
              <a:t>atac</a:t>
            </a:r>
            <a:r>
              <a:rPr lang="es-ES_tradnl" sz="2400" dirty="0" smtClean="0"/>
              <a:t> de </a:t>
            </a:r>
            <a:r>
              <a:rPr lang="es-ES_tradnl" sz="2400" dirty="0" err="1" smtClean="0"/>
              <a:t>cor</a:t>
            </a:r>
            <a:r>
              <a:rPr lang="es-ES_tradnl" sz="2400" dirty="0" smtClean="0"/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Imagen" descr="colesterol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000372"/>
            <a:ext cx="3214710" cy="1344557"/>
          </a:xfrm>
          <a:prstGeom prst="rect">
            <a:avLst/>
          </a:prstGeom>
        </p:spPr>
      </p:pic>
      <p:pic>
        <p:nvPicPr>
          <p:cNvPr id="6" name="5 Imagen" descr="colesterol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857760"/>
            <a:ext cx="3352800" cy="1362075"/>
          </a:xfrm>
          <a:prstGeom prst="rect">
            <a:avLst/>
          </a:prstGeom>
        </p:spPr>
      </p:pic>
      <p:pic>
        <p:nvPicPr>
          <p:cNvPr id="7" name="6 Imagen" descr="colesterol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214686"/>
            <a:ext cx="347697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 noGrp="1"/>
          </p:cNvSpPr>
          <p:nvPr>
            <p:ph idx="1"/>
          </p:nvPr>
        </p:nvSpPr>
        <p:spPr>
          <a:xfrm>
            <a:off x="571472" y="428604"/>
            <a:ext cx="8001056" cy="228601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s-ES_tradnl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s-ES_tradnl" u="sng" dirty="0" err="1" smtClean="0"/>
              <a:t>Augment</a:t>
            </a:r>
            <a:r>
              <a:rPr lang="es-ES_tradnl" u="sng" dirty="0" smtClean="0"/>
              <a:t> de la </a:t>
            </a:r>
            <a:r>
              <a:rPr lang="es-ES_tradnl" u="sng" dirty="0" err="1" smtClean="0"/>
              <a:t>tensió</a:t>
            </a:r>
            <a:r>
              <a:rPr lang="es-ES_tradnl" dirty="0" smtClean="0"/>
              <a:t>: La </a:t>
            </a:r>
            <a:r>
              <a:rPr lang="es-ES_tradnl" dirty="0" err="1" smtClean="0"/>
              <a:t>tensió</a:t>
            </a:r>
            <a:r>
              <a:rPr lang="es-ES_tradnl" dirty="0" smtClean="0"/>
              <a:t> es la </a:t>
            </a:r>
            <a:r>
              <a:rPr lang="es-ES_tradnl" dirty="0" err="1" smtClean="0"/>
              <a:t>pressió</a:t>
            </a:r>
            <a:r>
              <a:rPr lang="es-ES_tradnl" dirty="0" smtClean="0"/>
              <a:t> </a:t>
            </a:r>
            <a:r>
              <a:rPr lang="es-ES_tradnl" dirty="0" err="1" smtClean="0"/>
              <a:t>amb</a:t>
            </a:r>
            <a:r>
              <a:rPr lang="es-ES_tradnl" dirty="0" smtClean="0"/>
              <a:t> la que circula la </a:t>
            </a:r>
            <a:r>
              <a:rPr lang="es-ES_tradnl" dirty="0" err="1" smtClean="0"/>
              <a:t>sang</a:t>
            </a:r>
            <a:r>
              <a:rPr lang="es-ES_tradnl" dirty="0" smtClean="0"/>
              <a:t> </a:t>
            </a:r>
            <a:r>
              <a:rPr lang="es-ES_tradnl" dirty="0" err="1" smtClean="0"/>
              <a:t>pels</a:t>
            </a:r>
            <a:r>
              <a:rPr lang="es-ES_tradnl" dirty="0" smtClean="0"/>
              <a:t> vasos </a:t>
            </a:r>
            <a:r>
              <a:rPr lang="es-ES_tradnl" dirty="0" err="1" smtClean="0"/>
              <a:t>sanguinis</a:t>
            </a:r>
            <a:r>
              <a:rPr lang="es-ES_tradnl" dirty="0" smtClean="0"/>
              <a:t>. </a:t>
            </a:r>
            <a:r>
              <a:rPr lang="es-ES_tradnl" dirty="0" err="1" smtClean="0"/>
              <a:t>L’abús</a:t>
            </a:r>
            <a:r>
              <a:rPr lang="es-ES_tradnl" dirty="0" smtClean="0"/>
              <a:t> de </a:t>
            </a:r>
            <a:r>
              <a:rPr lang="es-ES_tradnl" dirty="0" err="1" smtClean="0"/>
              <a:t>begudes</a:t>
            </a:r>
            <a:r>
              <a:rPr lang="es-ES_tradnl" dirty="0" smtClean="0"/>
              <a:t> </a:t>
            </a:r>
            <a:r>
              <a:rPr lang="es-ES_tradnl" dirty="0" err="1" smtClean="0"/>
              <a:t>amb</a:t>
            </a:r>
            <a:r>
              <a:rPr lang="es-ES_tradnl" dirty="0" smtClean="0"/>
              <a:t> </a:t>
            </a:r>
            <a:r>
              <a:rPr lang="es-ES_tradnl" dirty="0" err="1" smtClean="0"/>
              <a:t>cafeina</a:t>
            </a:r>
            <a:r>
              <a:rPr lang="es-ES_tradnl" dirty="0" smtClean="0"/>
              <a:t> (café i refrescos) o falta de vitamina D </a:t>
            </a:r>
            <a:r>
              <a:rPr lang="es-ES_tradnl" dirty="0" err="1" smtClean="0"/>
              <a:t>pot</a:t>
            </a:r>
            <a:r>
              <a:rPr lang="es-ES_tradnl" dirty="0" smtClean="0"/>
              <a:t> </a:t>
            </a:r>
            <a:r>
              <a:rPr lang="es-ES_tradnl" dirty="0" err="1" smtClean="0"/>
              <a:t>fer</a:t>
            </a:r>
            <a:r>
              <a:rPr lang="es-ES_tradnl" dirty="0" smtClean="0"/>
              <a:t> que </a:t>
            </a:r>
            <a:r>
              <a:rPr lang="es-ES_tradnl" dirty="0" err="1" smtClean="0"/>
              <a:t>augmenti</a:t>
            </a:r>
            <a:r>
              <a:rPr lang="es-ES_tradnl" dirty="0" smtClean="0"/>
              <a:t> la </a:t>
            </a:r>
            <a:r>
              <a:rPr lang="es-ES_tradnl" dirty="0" err="1" smtClean="0"/>
              <a:t>tensió</a:t>
            </a:r>
            <a:r>
              <a:rPr lang="es-ES_tradnl" dirty="0" smtClean="0"/>
              <a:t>. </a:t>
            </a:r>
            <a:r>
              <a:rPr lang="es-ES_tradnl" dirty="0" err="1" smtClean="0"/>
              <a:t>Això</a:t>
            </a:r>
            <a:r>
              <a:rPr lang="es-ES_tradnl" dirty="0" smtClean="0"/>
              <a:t> provoca que el </a:t>
            </a:r>
            <a:r>
              <a:rPr lang="es-ES_tradnl" dirty="0" err="1" smtClean="0"/>
              <a:t>cor</a:t>
            </a:r>
            <a:r>
              <a:rPr lang="es-ES_tradnl" dirty="0" smtClean="0"/>
              <a:t> </a:t>
            </a:r>
            <a:r>
              <a:rPr lang="es-ES_tradnl" dirty="0" err="1" smtClean="0"/>
              <a:t>hagi</a:t>
            </a:r>
            <a:r>
              <a:rPr lang="es-ES_tradnl" dirty="0" smtClean="0"/>
              <a:t> de </a:t>
            </a:r>
            <a:r>
              <a:rPr lang="es-ES_tradnl" dirty="0" err="1" smtClean="0"/>
              <a:t>fer</a:t>
            </a:r>
            <a:r>
              <a:rPr lang="es-ES_tradnl" dirty="0" smtClean="0"/>
              <a:t> </a:t>
            </a:r>
            <a:r>
              <a:rPr lang="es-ES_tradnl" dirty="0" err="1" smtClean="0"/>
              <a:t>més</a:t>
            </a:r>
            <a:r>
              <a:rPr lang="es-ES_tradnl" dirty="0" smtClean="0"/>
              <a:t> </a:t>
            </a:r>
            <a:r>
              <a:rPr lang="es-ES_tradnl" dirty="0" err="1" smtClean="0"/>
              <a:t>esforç</a:t>
            </a:r>
            <a:r>
              <a:rPr lang="es-ES_tradnl" dirty="0" smtClean="0"/>
              <a:t> i que </a:t>
            </a:r>
            <a:r>
              <a:rPr lang="es-ES_tradnl" dirty="0" err="1" smtClean="0"/>
              <a:t>els</a:t>
            </a:r>
            <a:r>
              <a:rPr lang="es-ES_tradnl" dirty="0" smtClean="0"/>
              <a:t> </a:t>
            </a:r>
            <a:r>
              <a:rPr lang="es-ES_tradnl" dirty="0" smtClean="0"/>
              <a:t>vasos </a:t>
            </a:r>
            <a:r>
              <a:rPr lang="es-ES_tradnl" dirty="0" err="1" smtClean="0"/>
              <a:t>sanguinis</a:t>
            </a:r>
            <a:r>
              <a:rPr lang="es-ES_tradnl" dirty="0" smtClean="0"/>
              <a:t> es </a:t>
            </a:r>
            <a:r>
              <a:rPr lang="es-ES_tradnl" dirty="0" err="1" smtClean="0"/>
              <a:t>facin</a:t>
            </a:r>
            <a:r>
              <a:rPr lang="es-ES_tradnl" dirty="0" smtClean="0"/>
              <a:t> </a:t>
            </a:r>
            <a:r>
              <a:rPr lang="es-ES_tradnl" dirty="0" err="1" smtClean="0"/>
              <a:t>més</a:t>
            </a:r>
            <a:r>
              <a:rPr lang="es-ES_tradnl" dirty="0" smtClean="0"/>
              <a:t> </a:t>
            </a:r>
            <a:r>
              <a:rPr lang="es-ES_tradnl" dirty="0" err="1" smtClean="0"/>
              <a:t>rígids</a:t>
            </a:r>
            <a:r>
              <a:rPr lang="es-ES_tradnl" dirty="0" smtClean="0"/>
              <a:t>. </a:t>
            </a:r>
            <a:r>
              <a:rPr lang="es-ES_tradnl" dirty="0" err="1" smtClean="0"/>
              <a:t>Pot</a:t>
            </a:r>
            <a:r>
              <a:rPr lang="es-ES_tradnl" dirty="0" smtClean="0"/>
              <a:t> provocar </a:t>
            </a:r>
            <a:r>
              <a:rPr lang="es-ES_tradnl" dirty="0" err="1" smtClean="0"/>
              <a:t>infarts</a:t>
            </a:r>
            <a:r>
              <a:rPr lang="es-ES_tradnl" dirty="0" smtClean="0"/>
              <a:t> i </a:t>
            </a:r>
            <a:r>
              <a:rPr lang="es-ES_tradnl" dirty="0" err="1" smtClean="0"/>
              <a:t>arteriosclerosi</a:t>
            </a:r>
            <a:r>
              <a:rPr lang="es-ES_tradnl" dirty="0" smtClean="0"/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7 Imagen" descr="tensi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928934"/>
            <a:ext cx="4214842" cy="3371874"/>
          </a:xfrm>
          <a:prstGeom prst="rect">
            <a:avLst/>
          </a:prstGeom>
        </p:spPr>
      </p:pic>
      <p:pic>
        <p:nvPicPr>
          <p:cNvPr id="10" name="9 Imagen" descr="tensió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786059"/>
            <a:ext cx="2071702" cy="1945078"/>
          </a:xfrm>
          <a:prstGeom prst="rect">
            <a:avLst/>
          </a:prstGeom>
        </p:spPr>
      </p:pic>
      <p:pic>
        <p:nvPicPr>
          <p:cNvPr id="11" name="10 Imagen" descr="tensió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786322"/>
            <a:ext cx="261937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 noGrp="1"/>
          </p:cNvSpPr>
          <p:nvPr>
            <p:ph idx="1"/>
          </p:nvPr>
        </p:nvSpPr>
        <p:spPr>
          <a:xfrm>
            <a:off x="500034" y="285728"/>
            <a:ext cx="8001056" cy="22860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s-ES_tradnl" dirty="0" smtClean="0"/>
          </a:p>
          <a:p>
            <a:pPr lvl="0" algn="just">
              <a:defRPr/>
            </a:pPr>
            <a:r>
              <a:rPr lang="es-ES_tradnl" sz="2400" u="sng" dirty="0" err="1" smtClean="0"/>
              <a:t>Arteriosclerosi</a:t>
            </a:r>
            <a:r>
              <a:rPr lang="es-ES_tradnl" sz="2400" dirty="0" smtClean="0"/>
              <a:t>: </a:t>
            </a:r>
            <a:r>
              <a:rPr lang="es-ES_tradnl" sz="2400" dirty="0" err="1" smtClean="0"/>
              <a:t>Alteració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dels</a:t>
            </a:r>
            <a:r>
              <a:rPr lang="es-ES_tradnl" sz="2400" dirty="0" smtClean="0"/>
              <a:t> vasos </a:t>
            </a:r>
            <a:r>
              <a:rPr lang="es-ES_tradnl" sz="2400" dirty="0" err="1" smtClean="0"/>
              <a:t>sanguinis</a:t>
            </a:r>
            <a:r>
              <a:rPr lang="es-ES_tradnl" sz="2400" dirty="0" smtClean="0"/>
              <a:t> que es </a:t>
            </a:r>
            <a:r>
              <a:rPr lang="es-ES_tradnl" sz="2400" dirty="0" err="1" smtClean="0"/>
              <a:t>caracteritza</a:t>
            </a:r>
            <a:r>
              <a:rPr lang="es-ES_tradnl" sz="2400" dirty="0" smtClean="0"/>
              <a:t> per </a:t>
            </a:r>
            <a:r>
              <a:rPr lang="es-ES_tradnl" sz="2400" dirty="0" err="1" smtClean="0"/>
              <a:t>l’enduriment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l’augment</a:t>
            </a:r>
            <a:r>
              <a:rPr lang="es-ES_tradnl" sz="2400" dirty="0" smtClean="0"/>
              <a:t> del </a:t>
            </a:r>
            <a:r>
              <a:rPr lang="es-ES_tradnl" sz="2400" dirty="0" err="1" smtClean="0"/>
              <a:t>gruix</a:t>
            </a:r>
            <a:r>
              <a:rPr lang="es-ES_tradnl" sz="2400" dirty="0" smtClean="0"/>
              <a:t> </a:t>
            </a:r>
            <a:r>
              <a:rPr lang="es-ES_tradnl" sz="2400" dirty="0" smtClean="0"/>
              <a:t>i la </a:t>
            </a:r>
            <a:r>
              <a:rPr lang="es-ES_tradnl" sz="2400" dirty="0" err="1" smtClean="0"/>
              <a:t>pèrdua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d’elasticitat</a:t>
            </a:r>
            <a:r>
              <a:rPr lang="es-ES_tradnl" sz="2400" dirty="0" smtClean="0"/>
              <a:t> de les </a:t>
            </a:r>
            <a:r>
              <a:rPr lang="es-ES_tradnl" sz="2400" dirty="0" err="1" smtClean="0"/>
              <a:t>parets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arterials</a:t>
            </a:r>
            <a:r>
              <a:rPr lang="es-ES_tradnl" sz="2400" dirty="0" smtClean="0"/>
              <a:t>. </a:t>
            </a:r>
            <a:r>
              <a:rPr lang="es-ES_tradnl" sz="2400" dirty="0" err="1" smtClean="0"/>
              <a:t>S’evita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amb</a:t>
            </a:r>
            <a:r>
              <a:rPr lang="es-ES_tradnl" sz="2400" dirty="0" smtClean="0"/>
              <a:t> una dieta equilibrada.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arterioesclero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400705"/>
            <a:ext cx="1857388" cy="3433355"/>
          </a:xfrm>
          <a:prstGeom prst="rect">
            <a:avLst/>
          </a:prstGeom>
        </p:spPr>
      </p:pic>
      <p:pic>
        <p:nvPicPr>
          <p:cNvPr id="7" name="6 Imagen" descr="arterioesclerosi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500438"/>
            <a:ext cx="3438525" cy="1857388"/>
          </a:xfrm>
          <a:prstGeom prst="rect">
            <a:avLst/>
          </a:prstGeom>
        </p:spPr>
      </p:pic>
      <p:pic>
        <p:nvPicPr>
          <p:cNvPr id="9" name="8 Imagen" descr="arterioesclerosi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2786058"/>
            <a:ext cx="2428892" cy="3007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GRÀCIES </a:t>
            </a:r>
            <a:r>
              <a:rPr lang="es-ES_tradnl" b="1" dirty="0" smtClean="0"/>
              <a:t>PER </a:t>
            </a:r>
            <a:r>
              <a:rPr lang="es-ES_tradnl" b="1" dirty="0" smtClean="0"/>
              <a:t>ESCOLTAR-NOS</a:t>
            </a:r>
            <a:endParaRPr lang="es-ES_tradnl" b="1" dirty="0"/>
          </a:p>
        </p:txBody>
      </p:sp>
      <p:pic>
        <p:nvPicPr>
          <p:cNvPr id="4" name="3 Marcador de contenido" descr="teno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3116"/>
            <a:ext cx="4764956" cy="3786214"/>
          </a:xfrm>
        </p:spPr>
      </p:pic>
      <p:pic>
        <p:nvPicPr>
          <p:cNvPr id="1026" name="Picture 2" descr="Resultado de imagen de emojis 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71678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es-ES_tradnl" b="1" dirty="0" smtClean="0"/>
              <a:t>ÍNDEX</a:t>
            </a:r>
            <a:endParaRPr lang="es-ES_tradn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000660"/>
          </a:xfrm>
        </p:spPr>
        <p:txBody>
          <a:bodyPr numCol="2">
            <a:noAutofit/>
          </a:bodyPr>
          <a:lstStyle/>
          <a:p>
            <a:r>
              <a:rPr lang="es-ES_tradnl" sz="2200" dirty="0" err="1" smtClean="0"/>
              <a:t>Funcions</a:t>
            </a:r>
            <a:r>
              <a:rPr lang="es-ES_tradnl" sz="2200" dirty="0" smtClean="0"/>
              <a:t> de </a:t>
            </a:r>
            <a:r>
              <a:rPr lang="es-ES_tradnl" sz="2200" dirty="0" err="1" smtClean="0"/>
              <a:t>l’aparell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circulatori</a:t>
            </a:r>
            <a:endParaRPr lang="es-ES_tradnl" sz="2200" dirty="0" smtClean="0"/>
          </a:p>
          <a:p>
            <a:r>
              <a:rPr lang="es-ES_tradnl" sz="2200" dirty="0" err="1" smtClean="0"/>
              <a:t>Parts</a:t>
            </a:r>
            <a:endParaRPr lang="es-ES_tradnl" sz="2200" dirty="0" smtClean="0"/>
          </a:p>
          <a:p>
            <a:pPr lvl="1"/>
            <a:r>
              <a:rPr lang="es-ES_tradnl" sz="2200" u="sng" dirty="0" smtClean="0"/>
              <a:t>1. La </a:t>
            </a:r>
            <a:r>
              <a:rPr lang="es-ES_tradnl" sz="2200" u="sng" dirty="0" err="1" smtClean="0"/>
              <a:t>sang</a:t>
            </a:r>
            <a:endParaRPr lang="es-ES_tradnl" sz="2200" u="sng" dirty="0" smtClean="0"/>
          </a:p>
          <a:p>
            <a:pPr lvl="2"/>
            <a:r>
              <a:rPr lang="es-ES_tradnl" sz="2200" dirty="0" err="1" smtClean="0"/>
              <a:t>Composició</a:t>
            </a:r>
            <a:r>
              <a:rPr lang="es-ES_tradnl" sz="2200" dirty="0" smtClean="0"/>
              <a:t> de la </a:t>
            </a:r>
            <a:r>
              <a:rPr lang="es-ES_tradnl" sz="2200" dirty="0" err="1" smtClean="0"/>
              <a:t>sang</a:t>
            </a:r>
            <a:endParaRPr lang="es-ES_tradnl" sz="2200" dirty="0" smtClean="0"/>
          </a:p>
          <a:p>
            <a:pPr lvl="3"/>
            <a:r>
              <a:rPr lang="es-ES_tradnl" sz="2200" dirty="0" smtClean="0"/>
              <a:t>Plasma</a:t>
            </a:r>
          </a:p>
          <a:p>
            <a:pPr lvl="3"/>
            <a:r>
              <a:rPr lang="es-ES_tradnl" sz="2200" dirty="0" err="1" smtClean="0"/>
              <a:t>Cèl·lules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sanguinies</a:t>
            </a:r>
            <a:endParaRPr lang="es-ES_tradnl" sz="2200" dirty="0" smtClean="0"/>
          </a:p>
          <a:p>
            <a:pPr lvl="4"/>
            <a:r>
              <a:rPr lang="es-ES_tradnl" sz="2200" dirty="0" err="1" smtClean="0"/>
              <a:t>Globuls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vermells</a:t>
            </a:r>
            <a:r>
              <a:rPr lang="es-ES_tradnl" sz="2200" dirty="0" smtClean="0"/>
              <a:t> </a:t>
            </a:r>
          </a:p>
          <a:p>
            <a:pPr lvl="4"/>
            <a:r>
              <a:rPr lang="es-ES_tradnl" sz="2200" dirty="0" err="1" smtClean="0"/>
              <a:t>Globuls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blancs</a:t>
            </a:r>
            <a:endParaRPr lang="es-ES_tradnl" sz="2200" dirty="0" smtClean="0"/>
          </a:p>
          <a:p>
            <a:pPr lvl="4"/>
            <a:r>
              <a:rPr lang="es-ES_tradnl" sz="2200" dirty="0" err="1" smtClean="0"/>
              <a:t>Plaquetes</a:t>
            </a:r>
            <a:endParaRPr lang="es-ES_tradnl" sz="2200" dirty="0" smtClean="0"/>
          </a:p>
          <a:p>
            <a:pPr lvl="1"/>
            <a:endParaRPr lang="es-ES_tradnl" sz="2200" u="sng" dirty="0" smtClean="0"/>
          </a:p>
          <a:p>
            <a:pPr lvl="1"/>
            <a:endParaRPr lang="es-ES_tradnl" sz="2200" u="sng" dirty="0" smtClean="0"/>
          </a:p>
          <a:p>
            <a:pPr lvl="1"/>
            <a:r>
              <a:rPr lang="es-ES_tradnl" sz="2200" u="sng" dirty="0" smtClean="0"/>
              <a:t>2. El </a:t>
            </a:r>
            <a:r>
              <a:rPr lang="es-ES_tradnl" sz="2200" u="sng" dirty="0" err="1" smtClean="0"/>
              <a:t>cor</a:t>
            </a:r>
            <a:endParaRPr lang="es-ES_tradnl" sz="2200" u="sng" dirty="0" smtClean="0"/>
          </a:p>
          <a:p>
            <a:pPr lvl="2"/>
            <a:r>
              <a:rPr lang="es-ES_tradnl" sz="2200" dirty="0" err="1" smtClean="0"/>
              <a:t>Parts</a:t>
            </a:r>
            <a:r>
              <a:rPr lang="es-ES_tradnl" sz="2200" dirty="0" smtClean="0"/>
              <a:t> del </a:t>
            </a:r>
            <a:r>
              <a:rPr lang="es-ES_tradnl" sz="2200" dirty="0" err="1" smtClean="0"/>
              <a:t>cor</a:t>
            </a:r>
            <a:endParaRPr lang="es-ES_tradnl" sz="2200" dirty="0" smtClean="0"/>
          </a:p>
          <a:p>
            <a:pPr lvl="3"/>
            <a:r>
              <a:rPr lang="es-ES_tradnl" sz="2200" dirty="0" err="1" smtClean="0"/>
              <a:t>Aurícules</a:t>
            </a:r>
            <a:endParaRPr lang="es-ES_tradnl" sz="2200" dirty="0" smtClean="0"/>
          </a:p>
          <a:p>
            <a:pPr lvl="3"/>
            <a:r>
              <a:rPr lang="es-ES_tradnl" sz="2200" dirty="0" err="1" smtClean="0"/>
              <a:t>Ventricles</a:t>
            </a:r>
            <a:endParaRPr lang="es-ES_tradnl" sz="2200" dirty="0" smtClean="0"/>
          </a:p>
          <a:p>
            <a:pPr lvl="3"/>
            <a:r>
              <a:rPr lang="es-ES_tradnl" sz="2200" dirty="0" err="1" smtClean="0"/>
              <a:t>Vàlvules</a:t>
            </a:r>
            <a:endParaRPr lang="es-ES_tradnl" sz="2200" dirty="0" smtClean="0"/>
          </a:p>
          <a:p>
            <a:pPr lvl="2"/>
            <a:r>
              <a:rPr lang="es-ES_tradnl" sz="2200" dirty="0" err="1" smtClean="0"/>
              <a:t>Funcionament</a:t>
            </a:r>
            <a:r>
              <a:rPr lang="es-ES_tradnl" sz="2200" dirty="0" smtClean="0"/>
              <a:t> del </a:t>
            </a:r>
            <a:r>
              <a:rPr lang="es-ES_tradnl" sz="2200" dirty="0" err="1" smtClean="0"/>
              <a:t>cor</a:t>
            </a:r>
            <a:endParaRPr lang="es-ES_tradnl" sz="2200" dirty="0" smtClean="0"/>
          </a:p>
          <a:p>
            <a:pPr lvl="1"/>
            <a:r>
              <a:rPr lang="es-ES_tradnl" sz="2200" u="sng" dirty="0" smtClean="0"/>
              <a:t>3.Vasos </a:t>
            </a:r>
            <a:r>
              <a:rPr lang="es-ES_tradnl" sz="2200" u="sng" dirty="0" err="1" smtClean="0"/>
              <a:t>sanguinis</a:t>
            </a:r>
            <a:endParaRPr lang="es-ES_tradnl" sz="2200" u="sng" dirty="0" smtClean="0"/>
          </a:p>
          <a:p>
            <a:pPr lvl="2"/>
            <a:r>
              <a:rPr lang="es-ES_tradnl" sz="2200" dirty="0" err="1" smtClean="0"/>
              <a:t>Artèries</a:t>
            </a:r>
            <a:endParaRPr lang="es-ES_tradnl" sz="2200" dirty="0" smtClean="0"/>
          </a:p>
          <a:p>
            <a:pPr lvl="2"/>
            <a:r>
              <a:rPr lang="es-ES_tradnl" sz="2200" dirty="0" err="1" smtClean="0"/>
              <a:t>Venes</a:t>
            </a:r>
            <a:endParaRPr lang="es-ES_tradnl" sz="2200" b="1" dirty="0" smtClean="0"/>
          </a:p>
          <a:p>
            <a:pPr lvl="2"/>
            <a:r>
              <a:rPr lang="es-ES_tradnl" sz="2200" dirty="0" err="1" smtClean="0"/>
              <a:t>Capil·lars</a:t>
            </a:r>
            <a:endParaRPr lang="es-ES_tradnl" sz="2200" dirty="0" smtClean="0"/>
          </a:p>
          <a:p>
            <a:r>
              <a:rPr lang="es-ES_tradnl" sz="2200" dirty="0" err="1" smtClean="0"/>
              <a:t>Circulació</a:t>
            </a:r>
            <a:r>
              <a:rPr lang="es-ES_tradnl" sz="2200" dirty="0" smtClean="0"/>
              <a:t> doble i </a:t>
            </a:r>
            <a:r>
              <a:rPr lang="es-ES_tradnl" sz="2200" dirty="0" err="1" smtClean="0"/>
              <a:t>complerta</a:t>
            </a:r>
            <a:r>
              <a:rPr lang="es-ES_tradnl" sz="2200" dirty="0" smtClean="0"/>
              <a:t> de la </a:t>
            </a:r>
            <a:r>
              <a:rPr lang="es-ES_tradnl" sz="2200" dirty="0" err="1" smtClean="0"/>
              <a:t>sang</a:t>
            </a:r>
            <a:endParaRPr lang="es-ES_tradnl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14290"/>
            <a:ext cx="6500858" cy="1214446"/>
          </a:xfrm>
        </p:spPr>
        <p:txBody>
          <a:bodyPr/>
          <a:lstStyle/>
          <a:p>
            <a:r>
              <a:rPr lang="es-ES_tradnl" b="1" dirty="0" smtClean="0"/>
              <a:t>FUNCIONS</a:t>
            </a:r>
            <a:endParaRPr lang="es-ES_tradn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428736"/>
            <a:ext cx="4643470" cy="1357322"/>
          </a:xfrm>
        </p:spPr>
        <p:txBody>
          <a:bodyPr>
            <a:normAutofit/>
          </a:bodyPr>
          <a:lstStyle/>
          <a:p>
            <a:pPr algn="just"/>
            <a:r>
              <a:rPr lang="es-ES_tradnl" sz="2400" dirty="0" err="1" smtClean="0"/>
              <a:t>L'aparell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circulatori</a:t>
            </a:r>
            <a:r>
              <a:rPr lang="es-ES_tradnl" sz="2400" dirty="0" smtClean="0"/>
              <a:t> </a:t>
            </a:r>
            <a:r>
              <a:rPr lang="es-ES_tradnl" sz="2400" dirty="0" err="1"/>
              <a:t>s'encarrega</a:t>
            </a:r>
            <a:r>
              <a:rPr lang="es-ES_tradnl" sz="2400" dirty="0"/>
              <a:t> de portar la </a:t>
            </a:r>
            <a:r>
              <a:rPr lang="es-ES_tradnl" sz="2400" dirty="0" err="1"/>
              <a:t>sang</a:t>
            </a:r>
            <a:r>
              <a:rPr lang="es-ES_tradnl" sz="2400" dirty="0"/>
              <a:t> per </a:t>
            </a:r>
            <a:r>
              <a:rPr lang="es-ES_tradnl" sz="2400" dirty="0" err="1"/>
              <a:t>tot</a:t>
            </a:r>
            <a:r>
              <a:rPr lang="es-ES_tradnl" sz="2400" dirty="0"/>
              <a:t> el </a:t>
            </a:r>
            <a:r>
              <a:rPr lang="es-ES_tradnl" sz="2400" dirty="0" err="1"/>
              <a:t>cos</a:t>
            </a:r>
            <a:r>
              <a:rPr lang="es-ES_tradnl" sz="2400" dirty="0"/>
              <a:t>. </a:t>
            </a:r>
          </a:p>
          <a:p>
            <a:endParaRPr lang="es-ES_tradnl" dirty="0"/>
          </a:p>
        </p:txBody>
      </p:sp>
      <p:pic>
        <p:nvPicPr>
          <p:cNvPr id="4098" name="Picture 2" descr="Resultado de imagen de circulacion de la sang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00108"/>
            <a:ext cx="3450771" cy="5400456"/>
          </a:xfrm>
          <a:prstGeom prst="rect">
            <a:avLst/>
          </a:prstGeom>
          <a:noFill/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571472" y="2339571"/>
            <a:ext cx="4714908" cy="78581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_tradnl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Transportar </a:t>
            </a:r>
            <a:r>
              <a:rPr kumimoji="0" lang="es-ES_tradnl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l’aliment</a:t>
            </a:r>
            <a:r>
              <a:rPr kumimoji="0" lang="es-ES_tradnl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</a:t>
            </a:r>
            <a:r>
              <a:rPr kumimoji="0" lang="es-ES_tradnl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l’oxigen</a:t>
            </a:r>
            <a:r>
              <a:rPr kumimoji="0" lang="es-ES_tradnl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les </a:t>
            </a:r>
            <a:r>
              <a:rPr kumimoji="0" lang="es-ES_tradnl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cèl·lules</a:t>
            </a:r>
            <a:r>
              <a:rPr kumimoji="0" lang="es-ES_tradnl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571472" y="3143248"/>
            <a:ext cx="4786346" cy="1714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s-ES_tradnl" sz="2400" dirty="0" err="1"/>
              <a:t>Recollir</a:t>
            </a:r>
            <a:r>
              <a:rPr lang="es-ES_tradnl" sz="2400" dirty="0"/>
              <a:t> les </a:t>
            </a:r>
            <a:r>
              <a:rPr lang="es-ES_tradnl" sz="2400" dirty="0" err="1"/>
              <a:t>substàncies</a:t>
            </a:r>
            <a:r>
              <a:rPr lang="es-ES_tradnl" sz="2400" dirty="0"/>
              <a:t> </a:t>
            </a:r>
            <a:r>
              <a:rPr lang="es-ES_tradnl" sz="2400" dirty="0" err="1"/>
              <a:t>residuals</a:t>
            </a:r>
            <a:r>
              <a:rPr lang="es-ES_tradnl" sz="2400" dirty="0"/>
              <a:t> que </a:t>
            </a:r>
            <a:r>
              <a:rPr lang="es-ES_tradnl" sz="2400" dirty="0" err="1"/>
              <a:t>s’han</a:t>
            </a:r>
            <a:r>
              <a:rPr lang="es-ES_tradnl" sz="2400" dirty="0"/>
              <a:t> </a:t>
            </a:r>
            <a:r>
              <a:rPr lang="es-ES_tradnl" sz="2400" dirty="0" err="1"/>
              <a:t>d’eliminar</a:t>
            </a:r>
            <a:r>
              <a:rPr lang="es-ES_tradnl" sz="2400" dirty="0"/>
              <a:t> a través </a:t>
            </a:r>
            <a:r>
              <a:rPr lang="es-ES_tradnl" sz="2400" dirty="0" err="1"/>
              <a:t>dels</a:t>
            </a:r>
            <a:r>
              <a:rPr lang="es-ES_tradnl" sz="2400" dirty="0"/>
              <a:t> </a:t>
            </a:r>
            <a:r>
              <a:rPr lang="es-ES_tradnl" sz="2400" dirty="0" err="1"/>
              <a:t>ronyons</a:t>
            </a:r>
            <a:r>
              <a:rPr lang="es-ES_tradnl" sz="2400" dirty="0"/>
              <a:t> i </a:t>
            </a:r>
            <a:r>
              <a:rPr lang="es-ES_tradnl" sz="2400" dirty="0" err="1"/>
              <a:t>l’orina</a:t>
            </a:r>
            <a:r>
              <a:rPr lang="es-ES_tradnl" sz="2400" dirty="0"/>
              <a:t> i per </a:t>
            </a:r>
            <a:r>
              <a:rPr lang="es-ES_tradnl" sz="2400" dirty="0" err="1"/>
              <a:t>l’aire</a:t>
            </a:r>
            <a:r>
              <a:rPr lang="es-ES_tradnl" sz="2400" dirty="0"/>
              <a:t> </a:t>
            </a:r>
            <a:r>
              <a:rPr lang="es-ES_tradnl" sz="2400" dirty="0" err="1"/>
              <a:t>exhalat</a:t>
            </a:r>
            <a:r>
              <a:rPr lang="es-ES_tradnl" sz="2400" dirty="0"/>
              <a:t> </a:t>
            </a:r>
            <a:r>
              <a:rPr lang="es-ES_tradnl" sz="2400" dirty="0" err="1"/>
              <a:t>pel</a:t>
            </a:r>
            <a:r>
              <a:rPr lang="es-ES_tradnl" sz="2400" dirty="0"/>
              <a:t> </a:t>
            </a:r>
            <a:r>
              <a:rPr lang="es-ES_tradnl" sz="2400" dirty="0" err="1"/>
              <a:t>pulmons</a:t>
            </a:r>
            <a:r>
              <a:rPr lang="es-ES_tradnl" sz="2400" dirty="0"/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571472" y="4875619"/>
            <a:ext cx="4714908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_tradnl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 la temperatura del </a:t>
            </a:r>
            <a:r>
              <a:rPr kumimoji="0" lang="es-ES_tradnl" sz="240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</a:t>
            </a:r>
            <a:endParaRPr kumimoji="0" lang="es-ES_tradnl" sz="24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593419" y="5517232"/>
            <a:ext cx="4714908" cy="78581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_tradnl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Intervé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les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defenses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s-ES_tradnl" sz="2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l’organisme</a:t>
            </a:r>
            <a:r>
              <a:rPr kumimoji="0" lang="es-ES_tradnl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_tradnl" sz="2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14290"/>
            <a:ext cx="6500858" cy="1214446"/>
          </a:xfrm>
        </p:spPr>
        <p:txBody>
          <a:bodyPr/>
          <a:lstStyle/>
          <a:p>
            <a:r>
              <a:rPr lang="es-ES_tradnl" b="1" dirty="0" smtClean="0"/>
              <a:t>PARTS</a:t>
            </a:r>
            <a:endParaRPr lang="es-ES_tradn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285852" y="2071678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1. La </a:t>
            </a:r>
            <a:r>
              <a:rPr lang="es-ES_tradnl" sz="2800" b="1" dirty="0" err="1" smtClean="0"/>
              <a:t>sang</a:t>
            </a:r>
            <a:endParaRPr lang="es-ES_tradnl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285852" y="285749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2. El </a:t>
            </a:r>
            <a:r>
              <a:rPr lang="es-ES_tradnl" sz="2800" b="1" dirty="0" err="1"/>
              <a:t>cor</a:t>
            </a:r>
            <a:endParaRPr lang="es-ES_tradnl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214414" y="3643314"/>
            <a:ext cx="6643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3. </a:t>
            </a:r>
            <a:r>
              <a:rPr lang="es-ES_tradnl" sz="2800" b="1" dirty="0" err="1" smtClean="0"/>
              <a:t>Els</a:t>
            </a:r>
            <a:r>
              <a:rPr lang="es-ES_tradnl" sz="2800" b="1" dirty="0" smtClean="0"/>
              <a:t> vasos </a:t>
            </a:r>
            <a:r>
              <a:rPr lang="es-ES_tradnl" sz="2800" b="1" dirty="0" err="1" smtClean="0"/>
              <a:t>sanguinis</a:t>
            </a:r>
            <a:r>
              <a:rPr lang="es-ES_tradnl" sz="2800" b="1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2800" b="1" dirty="0" smtClean="0"/>
              <a:t>  </a:t>
            </a:r>
            <a:r>
              <a:rPr lang="es-ES_tradnl" sz="2800" b="1" dirty="0" err="1" smtClean="0"/>
              <a:t>Venes</a:t>
            </a:r>
            <a:endParaRPr lang="es-ES_tradnl" sz="2800" b="1" dirty="0" smtClean="0"/>
          </a:p>
          <a:p>
            <a:pPr lvl="1">
              <a:buFont typeface="Arial" pitchFamily="34" charset="0"/>
              <a:buChar char="•"/>
            </a:pPr>
            <a:r>
              <a:rPr lang="es-ES_tradnl" sz="2800" b="1" dirty="0" smtClean="0"/>
              <a:t>  </a:t>
            </a:r>
            <a:r>
              <a:rPr lang="es-ES_tradnl" sz="2800" b="1" dirty="0" err="1" smtClean="0"/>
              <a:t>Artèries</a:t>
            </a:r>
            <a:endParaRPr lang="es-ES_tradnl" sz="2800" b="1" dirty="0" smtClean="0"/>
          </a:p>
          <a:p>
            <a:pPr lvl="1">
              <a:buFont typeface="Arial" pitchFamily="34" charset="0"/>
              <a:buChar char="•"/>
            </a:pPr>
            <a:r>
              <a:rPr lang="es-ES_tradnl" sz="2800" b="1" dirty="0"/>
              <a:t> 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Capil·lars</a:t>
            </a:r>
            <a:endParaRPr lang="es-ES_tradnl" sz="2800" b="1" dirty="0" smtClean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571472" y="1428736"/>
            <a:ext cx="375761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_tradnl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Està</a:t>
            </a:r>
            <a:r>
              <a:rPr kumimoji="0" lang="es-ES_tradn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format</a:t>
            </a:r>
            <a:r>
              <a:rPr kumimoji="0" lang="es-ES_tradn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917142"/>
            <a:ext cx="8292950" cy="573271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es-ES_tradnl" b="1" dirty="0" smtClean="0"/>
              <a:t>1. LA SANG</a:t>
            </a:r>
            <a:endParaRPr lang="es-ES_tradn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1922148"/>
          </a:xfrm>
        </p:spPr>
        <p:txBody>
          <a:bodyPr/>
          <a:lstStyle/>
          <a:p>
            <a:pPr algn="just"/>
            <a:r>
              <a:rPr lang="es-ES_tradnl" dirty="0" smtClean="0"/>
              <a:t>La </a:t>
            </a:r>
            <a:r>
              <a:rPr lang="es-ES_tradnl" dirty="0" err="1"/>
              <a:t>sang</a:t>
            </a:r>
            <a:r>
              <a:rPr lang="es-ES_tradnl" dirty="0"/>
              <a:t> </a:t>
            </a:r>
            <a:r>
              <a:rPr lang="es-ES_tradnl" dirty="0" err="1"/>
              <a:t>és</a:t>
            </a:r>
            <a:r>
              <a:rPr lang="es-ES_tradnl" dirty="0"/>
              <a:t> un </a:t>
            </a:r>
            <a:r>
              <a:rPr lang="es-ES_tradnl" dirty="0" err="1"/>
              <a:t>líquid</a:t>
            </a:r>
            <a:r>
              <a:rPr lang="es-ES_tradnl" dirty="0"/>
              <a:t> </a:t>
            </a:r>
            <a:r>
              <a:rPr lang="es-ES_tradnl" dirty="0" err="1" smtClean="0"/>
              <a:t>vermell</a:t>
            </a:r>
            <a:r>
              <a:rPr lang="es-ES_tradnl" dirty="0" smtClean="0"/>
              <a:t> </a:t>
            </a:r>
            <a:r>
              <a:rPr lang="es-ES_tradnl" dirty="0"/>
              <a:t>que </a:t>
            </a:r>
            <a:r>
              <a:rPr lang="es-ES_tradnl" dirty="0" err="1" smtClean="0"/>
              <a:t>circul·la</a:t>
            </a:r>
            <a:r>
              <a:rPr lang="es-ES_tradnl" dirty="0" smtClean="0"/>
              <a:t> </a:t>
            </a:r>
            <a:r>
              <a:rPr lang="es-ES_tradnl" dirty="0"/>
              <a:t>per </a:t>
            </a:r>
            <a:r>
              <a:rPr lang="es-ES_tradnl" dirty="0" err="1" smtClean="0"/>
              <a:t>dins</a:t>
            </a:r>
            <a:r>
              <a:rPr lang="es-ES_tradnl" dirty="0" smtClean="0"/>
              <a:t> </a:t>
            </a:r>
            <a:r>
              <a:rPr lang="es-ES_tradnl" dirty="0" err="1"/>
              <a:t>dels</a:t>
            </a:r>
            <a:r>
              <a:rPr lang="es-ES_tradnl" dirty="0"/>
              <a:t> vasos </a:t>
            </a:r>
            <a:r>
              <a:rPr lang="es-ES_tradnl" dirty="0" err="1"/>
              <a:t>sanguinis</a:t>
            </a:r>
            <a:r>
              <a:rPr lang="es-ES_tradnl" dirty="0"/>
              <a:t> que </a:t>
            </a:r>
            <a:r>
              <a:rPr lang="es-ES_tradnl" dirty="0" smtClean="0"/>
              <a:t>van per </a:t>
            </a:r>
            <a:r>
              <a:rPr lang="es-ES_tradnl" dirty="0" err="1"/>
              <a:t>tot</a:t>
            </a:r>
            <a:r>
              <a:rPr lang="es-ES_tradnl" dirty="0"/>
              <a:t> el </a:t>
            </a:r>
            <a:r>
              <a:rPr lang="es-ES_tradnl" dirty="0" err="1"/>
              <a:t>nostre</a:t>
            </a:r>
            <a:r>
              <a:rPr lang="es-ES_tradnl" dirty="0"/>
              <a:t> </a:t>
            </a:r>
            <a:r>
              <a:rPr lang="es-ES_tradnl" dirty="0" err="1"/>
              <a:t>organisme</a:t>
            </a:r>
            <a:r>
              <a:rPr lang="es-ES_tradnl" dirty="0"/>
              <a:t>. </a:t>
            </a:r>
            <a:endParaRPr lang="es-ES_tradnl" dirty="0" smtClean="0"/>
          </a:p>
          <a:p>
            <a:r>
              <a:rPr lang="es-ES_tradnl" dirty="0" smtClean="0"/>
              <a:t>En </a:t>
            </a:r>
            <a:r>
              <a:rPr lang="es-ES_tradnl" dirty="0"/>
              <a:t>el </a:t>
            </a:r>
            <a:r>
              <a:rPr lang="es-ES_tradnl" dirty="0" err="1"/>
              <a:t>nostre</a:t>
            </a:r>
            <a:r>
              <a:rPr lang="es-ES_tradnl" dirty="0"/>
              <a:t> </a:t>
            </a:r>
            <a:r>
              <a:rPr lang="es-ES_tradnl" dirty="0" err="1"/>
              <a:t>cos</a:t>
            </a:r>
            <a:r>
              <a:rPr lang="es-ES_tradnl" dirty="0"/>
              <a:t> </a:t>
            </a:r>
            <a:r>
              <a:rPr lang="es-ES_tradnl" dirty="0" err="1"/>
              <a:t>tenim</a:t>
            </a:r>
            <a:r>
              <a:rPr lang="es-ES_tradnl" dirty="0"/>
              <a:t> cinc litres de </a:t>
            </a:r>
            <a:r>
              <a:rPr lang="es-ES_tradnl" dirty="0" err="1"/>
              <a:t>sang</a:t>
            </a:r>
            <a:r>
              <a:rPr lang="es-ES_tradnl" dirty="0"/>
              <a:t>. </a:t>
            </a:r>
            <a:endParaRPr lang="es-ES_tradnl" dirty="0" smtClean="0"/>
          </a:p>
          <a:p>
            <a:endParaRPr lang="es-ES_tradnl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23528" y="3565206"/>
            <a:ext cx="8143932" cy="178595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_tradnl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Les </a:t>
            </a:r>
            <a:r>
              <a:rPr kumimoji="0" lang="es-ES_tradnl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seves</a:t>
            </a:r>
            <a:r>
              <a:rPr kumimoji="0" lang="es-ES_tradnl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funcions</a:t>
            </a:r>
            <a:r>
              <a:rPr kumimoji="0" lang="es-ES_tradnl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són</a:t>
            </a:r>
            <a:r>
              <a:rPr kumimoji="0" lang="es-ES_tradnl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s-ES_tradnl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Transportar </a:t>
            </a:r>
            <a:r>
              <a:rPr kumimoji="0" lang="es-ES_tradnl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substàncies</a:t>
            </a:r>
            <a:r>
              <a:rPr kumimoji="0" lang="es-ES_tradnl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per </a:t>
            </a:r>
            <a:r>
              <a:rPr kumimoji="0" lang="es-ES_tradnl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tot</a:t>
            </a:r>
            <a:r>
              <a:rPr kumimoji="0" lang="es-ES_tradnl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l'organisme</a:t>
            </a:r>
            <a:r>
              <a:rPr lang="es-ES_tradnl" sz="2600" dirty="0"/>
              <a:t> </a:t>
            </a:r>
            <a:r>
              <a:rPr lang="es-ES_tradnl" sz="2600" dirty="0" err="1" smtClean="0"/>
              <a:t>com</a:t>
            </a:r>
            <a:r>
              <a:rPr lang="es-ES_tradnl" sz="2600" dirty="0" smtClean="0"/>
              <a:t> </a:t>
            </a:r>
            <a:r>
              <a:rPr lang="es-ES_tradnl" sz="2600" dirty="0" err="1" smtClean="0"/>
              <a:t>oxigen</a:t>
            </a:r>
            <a:r>
              <a:rPr lang="es-ES_tradnl" sz="2600" dirty="0" smtClean="0"/>
              <a:t> i </a:t>
            </a:r>
            <a:r>
              <a:rPr lang="es-ES_tradnl" sz="2600" dirty="0" err="1" smtClean="0"/>
              <a:t>nutrients</a:t>
            </a:r>
            <a:r>
              <a:rPr lang="es-ES_tradnl" sz="2600" dirty="0" smtClean="0"/>
              <a:t>.</a:t>
            </a:r>
            <a:endParaRPr kumimoji="0" lang="es-ES_tradnl" sz="2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s-ES_tradnl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s-ES_tradnl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Protegir</a:t>
            </a:r>
            <a:r>
              <a:rPr kumimoji="0" lang="es-ES_tradnl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el </a:t>
            </a:r>
            <a:r>
              <a:rPr kumimoji="0" lang="es-ES_tradnl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cos</a:t>
            </a:r>
            <a:r>
              <a:rPr kumimoji="0" lang="es-ES_tradnl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de </a:t>
            </a:r>
            <a:r>
              <a:rPr kumimoji="0" lang="es-ES_tradnl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malalties</a:t>
            </a:r>
            <a:r>
              <a:rPr kumimoji="0" lang="es-ES_tradnl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2021" y="278021"/>
            <a:ext cx="8229600" cy="1143000"/>
          </a:xfrm>
        </p:spPr>
        <p:txBody>
          <a:bodyPr>
            <a:normAutofit/>
          </a:bodyPr>
          <a:lstStyle/>
          <a:p>
            <a:r>
              <a:rPr lang="es-ES_tradnl" b="1" dirty="0" smtClean="0"/>
              <a:t>COMPOSICIÓ DE LA SANG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359362" y="1421021"/>
            <a:ext cx="6574619" cy="1857388"/>
          </a:xfrm>
        </p:spPr>
        <p:txBody>
          <a:bodyPr>
            <a:normAutofit/>
          </a:bodyPr>
          <a:lstStyle/>
          <a:p>
            <a:r>
              <a:rPr lang="es-ES_tradnl" sz="2400" b="1" u="sng" dirty="0" smtClean="0"/>
              <a:t>Plasma</a:t>
            </a:r>
            <a:r>
              <a:rPr lang="es-ES_tradnl" sz="2300" dirty="0" smtClean="0"/>
              <a:t>:</a:t>
            </a:r>
            <a:r>
              <a:rPr lang="es-ES_tradnl" sz="2400" b="1" dirty="0"/>
              <a:t> </a:t>
            </a:r>
            <a:r>
              <a:rPr lang="es-ES_tradnl" sz="2200" dirty="0" smtClean="0"/>
              <a:t>El 50% de la </a:t>
            </a:r>
            <a:r>
              <a:rPr lang="es-ES_tradnl" sz="2200" dirty="0" err="1" smtClean="0"/>
              <a:t>sang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és</a:t>
            </a:r>
            <a:r>
              <a:rPr lang="es-ES_tradnl" sz="2200" dirty="0" smtClean="0"/>
              <a:t> plasma. </a:t>
            </a:r>
            <a:r>
              <a:rPr lang="es-ES_tradnl" sz="2200" dirty="0" err="1" smtClean="0"/>
              <a:t>És</a:t>
            </a:r>
            <a:r>
              <a:rPr lang="es-ES_tradnl" sz="2200" dirty="0" smtClean="0"/>
              <a:t> un </a:t>
            </a:r>
            <a:r>
              <a:rPr lang="es-ES_tradnl" sz="2200" dirty="0" err="1" smtClean="0"/>
              <a:t>líquid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groc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format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principalment</a:t>
            </a:r>
            <a:r>
              <a:rPr lang="es-ES_tradnl" sz="2200" dirty="0" smtClean="0"/>
              <a:t> per </a:t>
            </a:r>
            <a:r>
              <a:rPr lang="es-ES_tradnl" sz="2200" dirty="0" err="1" smtClean="0"/>
              <a:t>aigua</a:t>
            </a:r>
            <a:r>
              <a:rPr lang="es-ES_tradnl" sz="2200" dirty="0" smtClean="0"/>
              <a:t> i </a:t>
            </a:r>
            <a:r>
              <a:rPr lang="es-ES_tradnl" sz="2200" dirty="0" err="1" smtClean="0"/>
              <a:t>substàncies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nutritives,com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proteines,sucres,vitamines</a:t>
            </a:r>
            <a:r>
              <a:rPr lang="es-ES_tradnl" sz="2200" dirty="0" smtClean="0"/>
              <a:t>…</a:t>
            </a:r>
            <a:endParaRPr lang="es-ES_tradnl" sz="2200" dirty="0"/>
          </a:p>
        </p:txBody>
      </p:sp>
      <p:pic>
        <p:nvPicPr>
          <p:cNvPr id="7" name="6 Imagen" descr="SANG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47" y="2490790"/>
            <a:ext cx="1794301" cy="1249763"/>
          </a:xfrm>
          <a:prstGeom prst="rect">
            <a:avLst/>
          </a:prstGeom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359362" y="2714612"/>
            <a:ext cx="4805956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1" u="sng" dirty="0" err="1" smtClean="0"/>
              <a:t>Cèl·lules</a:t>
            </a:r>
            <a:r>
              <a:rPr lang="es-ES_tradnl" b="1" u="sng" dirty="0" smtClean="0"/>
              <a:t> </a:t>
            </a:r>
            <a:r>
              <a:rPr lang="es-ES_tradnl" b="1" u="sng" dirty="0" err="1" smtClean="0"/>
              <a:t>sanguínies</a:t>
            </a:r>
            <a:r>
              <a:rPr lang="es-ES_tradnl" sz="2400" dirty="0" smtClean="0"/>
              <a:t>:</a:t>
            </a:r>
          </a:p>
          <a:p>
            <a:pPr marL="393192" lvl="1" indent="0">
              <a:buNone/>
            </a:pPr>
            <a:endParaRPr lang="es-ES_tradnl" sz="2200" b="1" dirty="0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425321" y="3240412"/>
            <a:ext cx="6270532" cy="17510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s-ES_tradnl" sz="2200" b="1" dirty="0" err="1" smtClean="0"/>
              <a:t>Glóbuls</a:t>
            </a:r>
            <a:r>
              <a:rPr lang="es-ES_tradnl" sz="2200" b="1" dirty="0" smtClean="0"/>
              <a:t> </a:t>
            </a:r>
            <a:r>
              <a:rPr lang="es-ES_tradnl" sz="2200" b="1" dirty="0" err="1" smtClean="0"/>
              <a:t>vermells</a:t>
            </a:r>
            <a:r>
              <a:rPr lang="es-ES_tradnl" sz="2200" b="1" dirty="0" smtClean="0"/>
              <a:t>: </a:t>
            </a:r>
            <a:r>
              <a:rPr lang="es-ES_tradnl" sz="2200" dirty="0" err="1" smtClean="0"/>
              <a:t>Tenen</a:t>
            </a:r>
            <a:r>
              <a:rPr lang="es-ES_tradnl" sz="2200" dirty="0" smtClean="0"/>
              <a:t> forma de disc de color </a:t>
            </a:r>
            <a:r>
              <a:rPr lang="es-ES_tradnl" sz="2200" dirty="0" err="1" smtClean="0"/>
              <a:t>vermell</a:t>
            </a:r>
            <a:r>
              <a:rPr lang="es-ES_tradnl" sz="2200" dirty="0" smtClean="0"/>
              <a:t>. Transporten </a:t>
            </a:r>
            <a:r>
              <a:rPr lang="es-ES_tradnl" sz="2200" dirty="0" err="1" smtClean="0"/>
              <a:t>l’oxígen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pel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cos</a:t>
            </a:r>
            <a:r>
              <a:rPr lang="es-ES_tradnl" sz="2200" dirty="0" smtClean="0"/>
              <a:t> i el </a:t>
            </a:r>
            <a:r>
              <a:rPr lang="es-ES_tradnl" sz="2200" dirty="0" err="1" smtClean="0"/>
              <a:t>diòxid</a:t>
            </a:r>
            <a:r>
              <a:rPr lang="es-ES_tradnl" sz="2200" dirty="0" smtClean="0"/>
              <a:t> de </a:t>
            </a:r>
            <a:r>
              <a:rPr lang="es-ES_tradnl" sz="2200" dirty="0" err="1" smtClean="0"/>
              <a:t>carboni</a:t>
            </a:r>
            <a:r>
              <a:rPr lang="es-ES_tradnl" sz="2200" dirty="0" smtClean="0"/>
              <a:t> per eliminar-lo.</a:t>
            </a:r>
            <a:endParaRPr lang="es-ES_tradnl" sz="2200" b="1" dirty="0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363770" y="4450064"/>
            <a:ext cx="6363381" cy="1737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s-ES_tradnl" sz="2200" b="1" dirty="0" err="1" smtClean="0"/>
              <a:t>Glóbuls</a:t>
            </a:r>
            <a:r>
              <a:rPr lang="es-ES_tradnl" sz="2200" b="1" dirty="0" smtClean="0"/>
              <a:t> </a:t>
            </a:r>
            <a:r>
              <a:rPr lang="es-ES_tradnl" sz="2200" b="1" dirty="0" err="1" smtClean="0"/>
              <a:t>blancs</a:t>
            </a:r>
            <a:r>
              <a:rPr lang="es-ES_tradnl" sz="2200" b="1" dirty="0" smtClean="0"/>
              <a:t>: </a:t>
            </a:r>
            <a:r>
              <a:rPr lang="es-ES_tradnl" sz="2200" dirty="0" err="1" smtClean="0"/>
              <a:t>Són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d’aspecte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transparents</a:t>
            </a:r>
            <a:r>
              <a:rPr lang="es-ES_tradnl" sz="2200" dirty="0" smtClean="0"/>
              <a:t> i </a:t>
            </a:r>
            <a:r>
              <a:rPr lang="es-ES_tradnl" sz="2200" dirty="0" err="1" smtClean="0"/>
              <a:t>tenen</a:t>
            </a:r>
            <a:r>
              <a:rPr lang="es-ES_tradnl" sz="2200" dirty="0" smtClean="0"/>
              <a:t> la </a:t>
            </a:r>
            <a:r>
              <a:rPr lang="es-ES_tradnl" sz="2200" dirty="0" err="1" smtClean="0"/>
              <a:t>funció</a:t>
            </a:r>
            <a:r>
              <a:rPr lang="es-ES_tradnl" sz="2200" dirty="0" smtClean="0"/>
              <a:t> de </a:t>
            </a:r>
            <a:r>
              <a:rPr lang="es-ES_tradnl" sz="2200" dirty="0" err="1" smtClean="0"/>
              <a:t>defensar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l’organisme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combatent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infeccions</a:t>
            </a:r>
            <a:r>
              <a:rPr lang="es-ES_tradnl" sz="2200" dirty="0" smtClean="0"/>
              <a:t> i </a:t>
            </a:r>
            <a:r>
              <a:rPr lang="es-ES_tradnl" sz="2200" dirty="0" err="1" smtClean="0"/>
              <a:t>enfermetats</a:t>
            </a:r>
            <a:r>
              <a:rPr lang="es-ES_tradnl" sz="2200" dirty="0" smtClean="0"/>
              <a:t>.</a:t>
            </a:r>
            <a:endParaRPr lang="es-ES_tradnl" sz="2200" b="1" dirty="0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388873" y="5662374"/>
            <a:ext cx="6363381" cy="1737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_tradnl" sz="2200" b="1" dirty="0" err="1" smtClean="0"/>
              <a:t>Plaquetes</a:t>
            </a:r>
            <a:r>
              <a:rPr lang="es-ES_tradnl" sz="2200" b="1" dirty="0" smtClean="0"/>
              <a:t>: </a:t>
            </a:r>
            <a:r>
              <a:rPr lang="es-ES_tradnl" sz="2200" dirty="0" err="1" smtClean="0"/>
              <a:t>s’encarregen</a:t>
            </a:r>
            <a:r>
              <a:rPr lang="es-ES_tradnl" sz="2200" dirty="0" smtClean="0"/>
              <a:t> de coagular la </a:t>
            </a:r>
            <a:r>
              <a:rPr lang="es-ES_tradnl" sz="2200" dirty="0" err="1" smtClean="0"/>
              <a:t>sang</a:t>
            </a:r>
            <a:r>
              <a:rPr lang="es-ES_tradnl" sz="2200" dirty="0" smtClean="0"/>
              <a:t>, </a:t>
            </a:r>
            <a:r>
              <a:rPr lang="es-ES_tradnl" sz="2200" dirty="0" err="1" smtClean="0"/>
              <a:t>és</a:t>
            </a:r>
            <a:r>
              <a:rPr lang="es-ES_tradnl" sz="2200" dirty="0" smtClean="0"/>
              <a:t> a </a:t>
            </a:r>
            <a:r>
              <a:rPr lang="es-ES_tradnl" sz="2200" dirty="0" err="1" smtClean="0"/>
              <a:t>dir</a:t>
            </a:r>
            <a:r>
              <a:rPr lang="es-ES_tradnl" sz="2200" dirty="0" smtClean="0"/>
              <a:t>, </a:t>
            </a:r>
            <a:r>
              <a:rPr lang="es-ES_tradnl" sz="2200" dirty="0" err="1" smtClean="0"/>
              <a:t>fer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crostres</a:t>
            </a:r>
            <a:r>
              <a:rPr lang="es-ES_tradnl" sz="2200" dirty="0" smtClean="0"/>
              <a:t> a les </a:t>
            </a:r>
            <a:r>
              <a:rPr lang="es-ES_tradnl" sz="2200" dirty="0" err="1" smtClean="0"/>
              <a:t>fedires</a:t>
            </a:r>
            <a:r>
              <a:rPr lang="es-ES_tradnl" sz="2200" dirty="0" smtClean="0"/>
              <a:t>.</a:t>
            </a:r>
            <a:endParaRPr lang="es-ES_tradnl" sz="2200" b="1" dirty="0"/>
          </a:p>
        </p:txBody>
      </p:sp>
      <p:cxnSp>
        <p:nvCxnSpPr>
          <p:cNvPr id="5" name="Conector recto de flecha 4"/>
          <p:cNvCxnSpPr>
            <a:endCxn id="7" idx="1"/>
          </p:cNvCxnSpPr>
          <p:nvPr/>
        </p:nvCxnSpPr>
        <p:spPr>
          <a:xfrm flipV="1">
            <a:off x="6649120" y="3115672"/>
            <a:ext cx="382527" cy="7413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6752254" y="4550614"/>
            <a:ext cx="275688" cy="440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3045" y="3891401"/>
            <a:ext cx="1725265" cy="143772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4975" y="5479970"/>
            <a:ext cx="1715107" cy="1061733"/>
          </a:xfrm>
          <a:prstGeom prst="rect">
            <a:avLst/>
          </a:prstGeom>
        </p:spPr>
      </p:pic>
      <p:cxnSp>
        <p:nvCxnSpPr>
          <p:cNvPr id="24" name="Conector recto de flecha 23"/>
          <p:cNvCxnSpPr>
            <a:endCxn id="20" idx="1"/>
          </p:cNvCxnSpPr>
          <p:nvPr/>
        </p:nvCxnSpPr>
        <p:spPr>
          <a:xfrm>
            <a:off x="6516216" y="6010836"/>
            <a:ext cx="56875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uild="p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24744"/>
            <a:ext cx="8647717" cy="5040560"/>
          </a:xfrm>
        </p:spPr>
      </p:pic>
    </p:spTree>
    <p:extLst>
      <p:ext uri="{BB962C8B-B14F-4D97-AF65-F5344CB8AC3E}">
        <p14:creationId xmlns:p14="http://schemas.microsoft.com/office/powerpoint/2010/main" xmlns="" val="34668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214478" y="142852"/>
            <a:ext cx="8229600" cy="1143000"/>
          </a:xfrm>
        </p:spPr>
        <p:txBody>
          <a:bodyPr/>
          <a:lstStyle/>
          <a:p>
            <a:pPr algn="ctr"/>
            <a:r>
              <a:rPr lang="es-ES_tradnl" b="1" dirty="0" smtClean="0"/>
              <a:t>2. EL COR</a:t>
            </a:r>
            <a:endParaRPr lang="es-ES_tradn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357298"/>
            <a:ext cx="4891414" cy="2071702"/>
          </a:xfrm>
        </p:spPr>
        <p:txBody>
          <a:bodyPr>
            <a:normAutofit/>
          </a:bodyPr>
          <a:lstStyle/>
          <a:p>
            <a:pPr algn="just"/>
            <a:r>
              <a:rPr lang="es-ES_tradnl" sz="2400" dirty="0" smtClean="0"/>
              <a:t>El </a:t>
            </a:r>
            <a:r>
              <a:rPr lang="es-ES_tradnl" sz="2400" dirty="0" err="1" smtClean="0"/>
              <a:t>cor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és</a:t>
            </a:r>
            <a:r>
              <a:rPr lang="es-ES_tradnl" sz="2400" dirty="0" smtClean="0"/>
              <a:t> un </a:t>
            </a:r>
            <a:r>
              <a:rPr lang="es-ES_tradnl" sz="2400" dirty="0" err="1" smtClean="0"/>
              <a:t>múscul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amb</a:t>
            </a:r>
            <a:r>
              <a:rPr lang="es-ES_tradnl" sz="2400" dirty="0" smtClean="0"/>
              <a:t> forma </a:t>
            </a:r>
            <a:r>
              <a:rPr lang="es-ES_tradnl" sz="2400" dirty="0" err="1" smtClean="0"/>
              <a:t>d’òval</a:t>
            </a:r>
            <a:r>
              <a:rPr lang="es-ES_tradnl" sz="2400" dirty="0" smtClean="0"/>
              <a:t> irregular, de color </a:t>
            </a:r>
            <a:r>
              <a:rPr lang="es-ES_tradnl" sz="2400" dirty="0" err="1" smtClean="0"/>
              <a:t>vermell</a:t>
            </a:r>
            <a:r>
              <a:rPr lang="es-ES_tradnl" sz="2400" dirty="0" smtClean="0"/>
              <a:t> i </a:t>
            </a:r>
            <a:r>
              <a:rPr lang="es-ES_tradnl" sz="2400" dirty="0" err="1" smtClean="0"/>
              <a:t>buit</a:t>
            </a:r>
            <a:r>
              <a:rPr lang="es-ES_tradnl" sz="2400" dirty="0" smtClean="0"/>
              <a:t> per </a:t>
            </a:r>
            <a:r>
              <a:rPr lang="es-ES_tradnl" sz="2400" dirty="0" err="1" smtClean="0"/>
              <a:t>dins</a:t>
            </a:r>
            <a:r>
              <a:rPr lang="es-ES_tradnl" sz="2400" dirty="0" smtClean="0"/>
              <a:t>. </a:t>
            </a:r>
            <a:r>
              <a:rPr lang="es-ES_tradnl" sz="2400" dirty="0" err="1" smtClean="0"/>
              <a:t>Està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situat</a:t>
            </a:r>
            <a:r>
              <a:rPr lang="es-ES_tradnl" sz="2400" dirty="0" smtClean="0"/>
              <a:t> a </a:t>
            </a:r>
            <a:r>
              <a:rPr lang="es-ES_tradnl" sz="2400" dirty="0" err="1" smtClean="0"/>
              <a:t>l’esquerra</a:t>
            </a:r>
            <a:r>
              <a:rPr lang="es-ES_tradnl" sz="2400" dirty="0" smtClean="0"/>
              <a:t> del </a:t>
            </a:r>
            <a:r>
              <a:rPr lang="es-ES_tradnl" sz="2400" dirty="0" err="1" smtClean="0"/>
              <a:t>pit</a:t>
            </a:r>
            <a:r>
              <a:rPr lang="es-ES_tradnl" sz="2400" dirty="0" smtClean="0"/>
              <a:t> i té el </a:t>
            </a:r>
            <a:r>
              <a:rPr lang="es-ES_tradnl" sz="2400" dirty="0" err="1" smtClean="0"/>
              <a:t>tamany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d’un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puny</a:t>
            </a:r>
            <a:r>
              <a:rPr lang="es-ES_tradnl" sz="2400" dirty="0" smtClean="0"/>
              <a:t>. </a:t>
            </a:r>
          </a:p>
          <a:p>
            <a:endParaRPr lang="es-ES_tradnl" dirty="0"/>
          </a:p>
        </p:txBody>
      </p:sp>
      <p:pic>
        <p:nvPicPr>
          <p:cNvPr id="5" name="4 Imagen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928670"/>
            <a:ext cx="3588789" cy="5738829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57158" y="4572008"/>
            <a:ext cx="4891414" cy="16430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fer-ho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contrau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es dilata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rítmicament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En 1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minut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d’un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adult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batega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60 a 90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vegades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situació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normal.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57158" y="3357562"/>
            <a:ext cx="4891414" cy="16430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És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una bomba que impulsa la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sang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amb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prou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força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perquè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circuli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través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venes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artèries</a:t>
            </a:r>
            <a:r>
              <a:rPr kumimoji="0" lang="es-ES_tradn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10">
      <a:dk1>
        <a:sysClr val="windowText" lastClr="000000"/>
      </a:dk1>
      <a:lt1>
        <a:srgbClr val="FFFFFF"/>
      </a:lt1>
      <a:dk2>
        <a:srgbClr val="C00000"/>
      </a:dk2>
      <a:lt2>
        <a:srgbClr val="FFFFFF"/>
      </a:lt2>
      <a:accent1>
        <a:srgbClr val="FF0000"/>
      </a:accent1>
      <a:accent2>
        <a:srgbClr val="FF0000"/>
      </a:accent2>
      <a:accent3>
        <a:srgbClr val="FF0000"/>
      </a:accent3>
      <a:accent4>
        <a:srgbClr val="FF0000"/>
      </a:accent4>
      <a:accent5>
        <a:srgbClr val="F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990</Words>
  <Application>Microsoft Office PowerPoint</Application>
  <PresentationFormat>Presentación en pantalla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Flujo</vt:lpstr>
      <vt:lpstr>L’APARELL CIRCULATORI</vt:lpstr>
      <vt:lpstr>ÍNDEX</vt:lpstr>
      <vt:lpstr>FUNCIONS</vt:lpstr>
      <vt:lpstr>PARTS</vt:lpstr>
      <vt:lpstr>Diapositiva 5</vt:lpstr>
      <vt:lpstr>1. LA SANG</vt:lpstr>
      <vt:lpstr>COMPOSICIÓ DE LA SANG</vt:lpstr>
      <vt:lpstr>Diapositiva 8</vt:lpstr>
      <vt:lpstr>2. EL COR</vt:lpstr>
      <vt:lpstr>PARTS DEL COR</vt:lpstr>
      <vt:lpstr>FUNCIONAMENT DEL COR</vt:lpstr>
      <vt:lpstr>3. ELS VASOS SANGUINIS</vt:lpstr>
      <vt:lpstr>CIRCULACIÓ DOBLE I COMPLERTA DE LA SANG</vt:lpstr>
      <vt:lpstr>RELACIÓ ENTRE LA NUTRICIÓ I L’APARELL CIRCULATORI</vt:lpstr>
      <vt:lpstr>NUTRICIÓ, SISTEMA CIRCULATORI I ENFERMETATS </vt:lpstr>
      <vt:lpstr>Diapositiva 16</vt:lpstr>
      <vt:lpstr>Diapositiva 17</vt:lpstr>
      <vt:lpstr>Diapositiva 18</vt:lpstr>
      <vt:lpstr>GRÀCIES PER ESCOLTAR-NOS</vt:lpstr>
      <vt:lpstr>Diapositiva 20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L’APARELL CIRCULATORI</dc:title>
  <dc:creator>WinuE</dc:creator>
  <cp:lastModifiedBy>WinuE</cp:lastModifiedBy>
  <cp:revision>89</cp:revision>
  <dcterms:created xsi:type="dcterms:W3CDTF">2019-03-14T15:46:56Z</dcterms:created>
  <dcterms:modified xsi:type="dcterms:W3CDTF">2019-04-04T16:28:48Z</dcterms:modified>
</cp:coreProperties>
</file>