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5143500" cx="9144000"/>
  <p:notesSz cx="6858000" cy="9144000"/>
  <p:embeddedFontLst>
    <p:embeddedFont>
      <p:font typeface="Playfair Display"/>
      <p:regular r:id="rId11"/>
      <p:bold r:id="rId12"/>
      <p:italic r:id="rId13"/>
      <p:boldItalic r:id="rId14"/>
    </p:embeddedFont>
    <p:embeddedFont>
      <p:font typeface="Montserrat"/>
      <p:regular r:id="rId15"/>
      <p:bold r:id="rId16"/>
      <p:italic r:id="rId17"/>
      <p:boldItalic r:id="rId18"/>
    </p:embeddedFont>
    <p:embeddedFont>
      <p:font typeface="Oswald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bold.fntdata"/><Relationship Id="rId11" Type="http://schemas.openxmlformats.org/officeDocument/2006/relationships/font" Target="fonts/PlayfairDisplay-regular.fntdata"/><Relationship Id="rId10" Type="http://schemas.openxmlformats.org/officeDocument/2006/relationships/slide" Target="slides/slide4.xml"/><Relationship Id="rId13" Type="http://schemas.openxmlformats.org/officeDocument/2006/relationships/font" Target="fonts/PlayfairDisplay-italic.fntdata"/><Relationship Id="rId12" Type="http://schemas.openxmlformats.org/officeDocument/2006/relationships/font" Target="fonts/PlayfairDisplay-bold.fnt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Montserrat-regular.fntdata"/><Relationship Id="rId14" Type="http://schemas.openxmlformats.org/officeDocument/2006/relationships/font" Target="fonts/PlayfairDisplay-boldItalic.fntdata"/><Relationship Id="rId17" Type="http://schemas.openxmlformats.org/officeDocument/2006/relationships/font" Target="fonts/Montserrat-italic.fntdata"/><Relationship Id="rId16" Type="http://schemas.openxmlformats.org/officeDocument/2006/relationships/font" Target="fonts/Montserrat-bold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Oswald-regular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Montserrat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bb892d4543_0_1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g2bb892d4543_0_1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bb892d4543_0_2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g2bb892d4543_0_2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bb892d4543_0_2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g2bb892d4543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noFill/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535250" y="1403850"/>
            <a:ext cx="4835400" cy="214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00"/>
              <a:buFont typeface="Playfair Display"/>
              <a:buNone/>
              <a:defRPr b="1" sz="68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56" name="Google Shape;56;p1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57" name="Google Shape;57;p14"/>
          <p:cNvSpPr/>
          <p:nvPr/>
        </p:nvSpPr>
        <p:spPr>
          <a:xfrm>
            <a:off x="6174275" y="0"/>
            <a:ext cx="3015300" cy="51435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4"/>
          <p:cNvSpPr/>
          <p:nvPr/>
        </p:nvSpPr>
        <p:spPr>
          <a:xfrm>
            <a:off x="6115050" y="0"/>
            <a:ext cx="72300" cy="51435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4"/>
          <p:cNvSpPr txBox="1"/>
          <p:nvPr>
            <p:ph idx="1" type="subTitle"/>
          </p:nvPr>
        </p:nvSpPr>
        <p:spPr>
          <a:xfrm>
            <a:off x="3669425" y="3550650"/>
            <a:ext cx="4910100" cy="577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3000"/>
              <a:buNone/>
              <a:defRPr>
                <a:solidFill>
                  <a:srgbClr val="CC0000"/>
                </a:solidFill>
                <a:highlight>
                  <a:srgbClr val="D9D9D9"/>
                </a:highlight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  <a:defRPr/>
            </a:lvl1pPr>
            <a:lvl2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  <a:defRPr/>
            </a:lvl2pPr>
            <a:lvl3pPr indent="-3175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Char char="■"/>
              <a:defRPr/>
            </a:lvl3pPr>
            <a:lvl4pPr indent="-3175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0"/>
              <a:buFont typeface="Montserrat"/>
              <a:buNone/>
              <a:defRPr sz="14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66" name="Google Shape;66;p16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  <a:defRPr>
                <a:solidFill>
                  <a:srgbClr val="000000"/>
                </a:solidFill>
                <a:highlight>
                  <a:srgbClr val="D9D9D9"/>
                </a:highlight>
              </a:defRPr>
            </a:lvl1pPr>
            <a:lvl2pPr indent="-317500" lvl="1" marL="9144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5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7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71" name="Google Shape;71;p1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3000"/>
              <a:buNone/>
              <a:defRPr>
                <a:solidFill>
                  <a:srgbClr val="CC0000"/>
                </a:solidFill>
                <a:highlight>
                  <a:srgbClr val="D9D9D9"/>
                </a:highlight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5" name="Google Shape;75;p18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3000"/>
              <a:buNone/>
              <a:defRPr>
                <a:solidFill>
                  <a:srgbClr val="CC0000"/>
                </a:solidFill>
                <a:highlight>
                  <a:srgbClr val="D9D9D9"/>
                </a:highlight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400"/>
              <a:buNone/>
              <a:defRPr sz="2400">
                <a:solidFill>
                  <a:srgbClr val="CC0000"/>
                </a:solidFill>
                <a:highlight>
                  <a:srgbClr val="D9D9D9"/>
                </a:highlight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2" name="Google Shape;82;p2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6" name="Google Shape;86;p2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2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9" name="Google Shape;89;p22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0" name="Google Shape;90;p22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91" name="Google Shape;91;p22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92" name="Google Shape;92;p22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93" name="Google Shape;93;p2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96" name="Google Shape;96;p2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op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3000"/>
              <a:buFont typeface="Oswald"/>
              <a:buNone/>
              <a:defRPr b="0" i="0" sz="3000" u="none" cap="none" strike="noStrike">
                <a:solidFill>
                  <a:srgbClr val="CC0000"/>
                </a:solidFill>
                <a:highlight>
                  <a:srgbClr val="D9D9D9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b="0" i="0" sz="18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5"/>
          <p:cNvSpPr/>
          <p:nvPr/>
        </p:nvSpPr>
        <p:spPr>
          <a:xfrm>
            <a:off x="5428250" y="18000"/>
            <a:ext cx="3816600" cy="5143500"/>
          </a:xfrm>
          <a:prstGeom prst="rect">
            <a:avLst/>
          </a:prstGeom>
          <a:solidFill>
            <a:srgbClr val="37AA6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4" name="Google Shape;104;p25"/>
          <p:cNvPicPr preferRelativeResize="0"/>
          <p:nvPr/>
        </p:nvPicPr>
        <p:blipFill rotWithShape="1">
          <a:blip r:embed="rId3">
            <a:alphaModFix/>
          </a:blip>
          <a:srcRect b="2252" l="4659" r="4149" t="1073"/>
          <a:stretch/>
        </p:blipFill>
        <p:spPr>
          <a:xfrm>
            <a:off x="6839475" y="382625"/>
            <a:ext cx="1857525" cy="1973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5"/>
          <p:cNvSpPr txBox="1"/>
          <p:nvPr/>
        </p:nvSpPr>
        <p:spPr>
          <a:xfrm>
            <a:off x="284750" y="382625"/>
            <a:ext cx="1282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106" name="Google Shape;106;p25"/>
          <p:cNvSpPr txBox="1"/>
          <p:nvPr>
            <p:ph type="ctrTitle"/>
          </p:nvPr>
        </p:nvSpPr>
        <p:spPr>
          <a:xfrm>
            <a:off x="0" y="926525"/>
            <a:ext cx="7094400" cy="214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rPr lang="ca" sz="3000">
                <a:highlight>
                  <a:schemeClr val="lt2"/>
                </a:highlight>
                <a:latin typeface="Calibri"/>
                <a:ea typeface="Calibri"/>
                <a:cs typeface="Calibri"/>
                <a:sym typeface="Calibri"/>
              </a:rPr>
              <a:t>INVESTIGUEM ELS NOSTRES AMBIENTS D’APRENENTATGE</a:t>
            </a:r>
            <a:endParaRPr sz="4700">
              <a:highlight>
                <a:schemeClr val="lt2"/>
              </a:highlight>
            </a:endParaRPr>
          </a:p>
        </p:txBody>
      </p:sp>
      <p:sp>
        <p:nvSpPr>
          <p:cNvPr id="107" name="Google Shape;107;p25"/>
          <p:cNvSpPr txBox="1"/>
          <p:nvPr>
            <p:ph idx="1" type="subTitle"/>
          </p:nvPr>
        </p:nvSpPr>
        <p:spPr>
          <a:xfrm>
            <a:off x="2610500" y="3126000"/>
            <a:ext cx="5846400" cy="842700"/>
          </a:xfrm>
          <a:prstGeom prst="rect">
            <a:avLst/>
          </a:prstGeom>
          <a:solidFill>
            <a:srgbClr val="22222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ca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Equip de recerca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ca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 Castro, Imma Gispert, Gemma Planas i Gemma Reguant. 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5"/>
          <p:cNvSpPr txBox="1"/>
          <p:nvPr/>
        </p:nvSpPr>
        <p:spPr>
          <a:xfrm>
            <a:off x="284750" y="4341525"/>
            <a:ext cx="87516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2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 Jornada RecercAULA</a:t>
            </a:r>
            <a:r>
              <a:rPr b="1" lang="ca" sz="2000">
                <a:solidFill>
                  <a:schemeClr val="dk2"/>
                </a:solidFill>
              </a:rPr>
              <a:t> </a:t>
            </a:r>
            <a:endParaRPr b="1" sz="20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ca"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Barcelona, 27 juny del 2024</a:t>
            </a:r>
            <a:endParaRPr sz="13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9" name="Google Shape;109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9863" y="252925"/>
            <a:ext cx="931975" cy="93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6"/>
          <p:cNvSpPr txBox="1"/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 sz="2400">
                <a:solidFill>
                  <a:srgbClr val="37AA6C"/>
                </a:solidFill>
                <a:latin typeface="Calibri"/>
                <a:ea typeface="Calibri"/>
                <a:cs typeface="Calibri"/>
                <a:sym typeface="Calibri"/>
              </a:rPr>
              <a:t>1. Situació que volem millorar</a:t>
            </a:r>
            <a:endParaRPr sz="2400">
              <a:solidFill>
                <a:srgbClr val="37AA6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6"/>
          <p:cNvSpPr txBox="1"/>
          <p:nvPr>
            <p:ph idx="1" type="body"/>
          </p:nvPr>
        </p:nvSpPr>
        <p:spPr>
          <a:xfrm>
            <a:off x="284750" y="866488"/>
            <a:ext cx="8520600" cy="24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 sz="2000">
                <a:solidFill>
                  <a:srgbClr val="373A3C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En els últims anys hi ha hagut un gran canvi metodològic a l’escola. A partir d’aquí, existeix la necessitat de recollir evidències per saber si s’estan assolint els objectius d’aquest canvi.</a:t>
            </a:r>
            <a:endParaRPr sz="2000">
              <a:solidFill>
                <a:srgbClr val="373A3C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373A3C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 sz="2000">
                <a:solidFill>
                  <a:srgbClr val="373A3C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Per tant, el nostre punt de partida neix de la necessitat de comprovar si estem fent bé la nostra feina com a mestres i al mateix temps com a escola.</a:t>
            </a:r>
            <a:endParaRPr sz="2000">
              <a:solidFill>
                <a:srgbClr val="373A3C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 sz="2000">
                <a:solidFill>
                  <a:srgbClr val="373A3C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Després de les primeres reunions, arribem a la conclusió que el que cal és fer focus de recerca als ambients d’aprenentatge que és on s’ha implementat el canvi metodològic més significatiu.</a:t>
            </a:r>
            <a:endParaRPr sz="2000">
              <a:solidFill>
                <a:srgbClr val="373A3C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16" name="Google Shape;116;p2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117" name="Google Shape;117;p26"/>
          <p:cNvSpPr txBox="1"/>
          <p:nvPr/>
        </p:nvSpPr>
        <p:spPr>
          <a:xfrm>
            <a:off x="284750" y="4341525"/>
            <a:ext cx="80061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 Jornada RecercAULA</a:t>
            </a:r>
            <a:r>
              <a:rPr lang="ca" sz="1100">
                <a:solidFill>
                  <a:schemeClr val="dk2"/>
                </a:solidFill>
              </a:rPr>
              <a:t>  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ca" sz="1100">
                <a:solidFill>
                  <a:schemeClr val="dk2"/>
                </a:solidFill>
              </a:rPr>
              <a:t>27-6-2024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26"/>
          <p:cNvSpPr txBox="1"/>
          <p:nvPr/>
        </p:nvSpPr>
        <p:spPr>
          <a:xfrm>
            <a:off x="7550100" y="159000"/>
            <a:ext cx="1282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pic>
        <p:nvPicPr>
          <p:cNvPr id="119" name="Google Shape;119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77475" y="149425"/>
            <a:ext cx="931975" cy="93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7"/>
          <p:cNvSpPr txBox="1"/>
          <p:nvPr>
            <p:ph idx="1" type="body"/>
          </p:nvPr>
        </p:nvSpPr>
        <p:spPr>
          <a:xfrm>
            <a:off x="591425" y="1034225"/>
            <a:ext cx="8520600" cy="287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73A3C"/>
              </a:buClr>
              <a:buSzPts val="2000"/>
              <a:buFont typeface="Calibri"/>
              <a:buChar char="●"/>
            </a:pPr>
            <a:r>
              <a:rPr lang="ca" sz="2000">
                <a:solidFill>
                  <a:srgbClr val="373A3C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Ajuden els ambients a desenvolupar l’autonomia?</a:t>
            </a:r>
            <a:endParaRPr sz="2000">
              <a:solidFill>
                <a:srgbClr val="373A3C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73A3C"/>
              </a:buClr>
              <a:buSzPts val="2000"/>
              <a:buFont typeface="Calibri"/>
              <a:buChar char="●"/>
            </a:pPr>
            <a:r>
              <a:rPr lang="ca" sz="2000">
                <a:solidFill>
                  <a:srgbClr val="373A3C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Quines accions que denoten autonomia observem en els ambients? </a:t>
            </a:r>
            <a:endParaRPr sz="2000">
              <a:solidFill>
                <a:srgbClr val="373A3C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73A3C"/>
              </a:buClr>
              <a:buSzPts val="2000"/>
              <a:buFont typeface="Calibri"/>
              <a:buChar char="●"/>
            </a:pPr>
            <a:r>
              <a:rPr lang="ca" sz="2000">
                <a:solidFill>
                  <a:srgbClr val="373A3C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Quines accions ajuden a desenvolupar l’autonomia dels infants? 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ca" sz="20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La recerca sobre l’autonomia en els ambients s’emmarca en el Hit 9. Metacognitive Strategies. 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0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25" name="Google Shape;125;p2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126" name="Google Shape;126;p27"/>
          <p:cNvSpPr txBox="1"/>
          <p:nvPr/>
        </p:nvSpPr>
        <p:spPr>
          <a:xfrm>
            <a:off x="284750" y="4341525"/>
            <a:ext cx="80061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 Jornada RecercAULA</a:t>
            </a:r>
            <a:r>
              <a:rPr lang="ca" sz="1100">
                <a:solidFill>
                  <a:schemeClr val="dk2"/>
                </a:solidFill>
              </a:rPr>
              <a:t>  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ca" sz="1100">
                <a:solidFill>
                  <a:schemeClr val="dk2"/>
                </a:solidFill>
              </a:rPr>
              <a:t>27-6-2024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27"/>
          <p:cNvSpPr txBox="1"/>
          <p:nvPr>
            <p:ph type="title"/>
          </p:nvPr>
        </p:nvSpPr>
        <p:spPr>
          <a:xfrm>
            <a:off x="311700" y="2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 sz="2400">
                <a:solidFill>
                  <a:srgbClr val="37AA6C"/>
                </a:solidFill>
                <a:latin typeface="Calibri"/>
                <a:ea typeface="Calibri"/>
                <a:cs typeface="Calibri"/>
                <a:sym typeface="Calibri"/>
              </a:rPr>
              <a:t>2. Pregunta de recerca</a:t>
            </a:r>
            <a:endParaRPr sz="2400">
              <a:solidFill>
                <a:srgbClr val="37AA6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8" name="Google Shape;128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77475" y="149425"/>
            <a:ext cx="931975" cy="93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8"/>
          <p:cNvSpPr txBox="1"/>
          <p:nvPr>
            <p:ph idx="1" type="body"/>
          </p:nvPr>
        </p:nvSpPr>
        <p:spPr>
          <a:xfrm>
            <a:off x="311700" y="597325"/>
            <a:ext cx="8520600" cy="326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-"/>
            </a:pPr>
            <a:r>
              <a:rPr lang="ca" sz="20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Definició de preguntes i objectius de la recerca.</a:t>
            </a:r>
            <a:endParaRPr sz="20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Calibri"/>
              <a:buChar char="-"/>
            </a:pPr>
            <a:r>
              <a:rPr lang="ca" sz="20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Iniciem la pre-recerca.</a:t>
            </a:r>
            <a:endParaRPr sz="20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 sz="20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1. Configuració de l’instrument de recollida de dades: guió d’observació.</a:t>
            </a:r>
            <a:endParaRPr sz="20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 sz="20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2. Primera observació de dos ambients, un d’infantil i d’un de primària.</a:t>
            </a:r>
            <a:endParaRPr sz="20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 sz="20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3. Decidim observar els alumnes de i5 i de 3r de primària, per focalitzar.</a:t>
            </a:r>
            <a:endParaRPr sz="20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-"/>
            </a:pPr>
            <a:r>
              <a:rPr lang="ca" sz="20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Resultats: a través de la reflexió posterior sobre l’observació i la presa de dades. </a:t>
            </a:r>
            <a:endParaRPr sz="20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-"/>
            </a:pPr>
            <a:r>
              <a:rPr lang="ca" sz="20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Redefinició del guió, per fer-lo més eficaç.</a:t>
            </a:r>
            <a:endParaRPr sz="20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Calibri"/>
              <a:buChar char="-"/>
            </a:pPr>
            <a:r>
              <a:rPr lang="ca" sz="20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Planificació proper curs 2024-2025: Observació ambients d’aprenentatge amb el guió reformulat en diferents trimestres.</a:t>
            </a:r>
            <a:endParaRPr sz="20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34" name="Google Shape;134;p2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135" name="Google Shape;135;p28"/>
          <p:cNvSpPr txBox="1"/>
          <p:nvPr/>
        </p:nvSpPr>
        <p:spPr>
          <a:xfrm>
            <a:off x="63050" y="4608500"/>
            <a:ext cx="8006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 Jornada RecercAULA</a:t>
            </a:r>
            <a:r>
              <a:rPr lang="ca" sz="1100">
                <a:solidFill>
                  <a:schemeClr val="dk2"/>
                </a:solidFill>
              </a:rPr>
              <a:t>  27-6-2024</a:t>
            </a:r>
            <a:endParaRPr sz="11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28"/>
          <p:cNvSpPr txBox="1"/>
          <p:nvPr/>
        </p:nvSpPr>
        <p:spPr>
          <a:xfrm>
            <a:off x="7550100" y="159000"/>
            <a:ext cx="12822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LOGO</a:t>
            </a:r>
            <a:endParaRPr sz="1800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CENTRE</a:t>
            </a:r>
            <a:endParaRPr sz="1800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137" name="Google Shape;137;p28"/>
          <p:cNvSpPr txBox="1"/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 sz="2400">
                <a:solidFill>
                  <a:srgbClr val="37AA6C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ca" sz="2400">
                <a:solidFill>
                  <a:srgbClr val="37AA6C"/>
                </a:solidFill>
                <a:latin typeface="Calibri"/>
                <a:ea typeface="Calibri"/>
                <a:cs typeface="Calibri"/>
                <a:sym typeface="Calibri"/>
              </a:rPr>
              <a:t>. Accions dutes a terme</a:t>
            </a:r>
            <a:endParaRPr sz="2400">
              <a:solidFill>
                <a:srgbClr val="37AA6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8" name="Google Shape;138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77475" y="149425"/>
            <a:ext cx="931975" cy="93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968F8F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