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68" r:id="rId5"/>
    <p:sldId id="258" r:id="rId6"/>
    <p:sldId id="262" r:id="rId7"/>
    <p:sldId id="259" r:id="rId8"/>
    <p:sldId id="260" r:id="rId9"/>
    <p:sldId id="267" r:id="rId10"/>
    <p:sldId id="264" r:id="rId11"/>
    <p:sldId id="261" r:id="rId12"/>
    <p:sldId id="269" r:id="rId13"/>
    <p:sldId id="265" r:id="rId14"/>
  </p:sldIdLst>
  <p:sldSz cx="9144000" cy="6858000" type="screen4x3"/>
  <p:notesSz cx="9926638" cy="679767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1" autoAdjust="0"/>
    <p:restoredTop sz="94660"/>
  </p:normalViewPr>
  <p:slideViewPr>
    <p:cSldViewPr>
      <p:cViewPr>
        <p:scale>
          <a:sx n="76" d="100"/>
          <a:sy n="76" d="100"/>
        </p:scale>
        <p:origin x="-28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516" cy="340137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039" y="0"/>
            <a:ext cx="4302516" cy="340137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4AC53217-69E5-4BEC-8A63-F3E62535715A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56530"/>
            <a:ext cx="4302516" cy="340136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039" y="6456530"/>
            <a:ext cx="4302516" cy="340136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03E46584-1EB2-4EE3-B40C-98A7E951B2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140425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80" cy="33974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885" y="0"/>
            <a:ext cx="4300806" cy="33974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8726430A-8E6C-43FE-9AF7-D56C281DB9BB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3401" y="3228967"/>
            <a:ext cx="7941310" cy="3059097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6507"/>
            <a:ext cx="4302280" cy="339741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885" y="6456507"/>
            <a:ext cx="4300806" cy="339741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03A8424D-3E6E-4D08-8184-B595798FED2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4591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261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35CB2E-F588-48E5-B398-6A4EB9B325F2}" type="slidenum">
              <a:rPr lang="ca-ES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35CB2E-F588-48E5-B398-6A4EB9B325F2}" type="slidenum">
              <a:rPr lang="ca-ES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35CB2E-F588-48E5-B398-6A4EB9B325F2}" type="slidenum">
              <a:rPr lang="ca-ES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35CB2E-F588-48E5-B398-6A4EB9B325F2}" type="slidenum">
              <a:rPr lang="ca-ES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35CB2E-F588-48E5-B398-6A4EB9B325F2}" type="slidenum">
              <a:rPr lang="ca-ES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35CB2E-F588-48E5-B398-6A4EB9B325F2}" type="slidenum">
              <a:rPr lang="ca-ES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35CB2E-F588-48E5-B398-6A4EB9B325F2}" type="slidenum">
              <a:rPr lang="ca-ES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35CB2E-F588-48E5-B398-6A4EB9B325F2}" type="slidenum">
              <a:rPr lang="ca-ES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35CB2E-F588-48E5-B398-6A4EB9B325F2}" type="slidenum">
              <a:rPr lang="ca-ES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35CB2E-F588-48E5-B398-6A4EB9B325F2}" type="slidenum">
              <a:rPr lang="ca-ES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35CB2E-F588-48E5-B398-6A4EB9B325F2}" type="slidenum">
              <a:rPr lang="ca-ES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a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D035CB2E-F588-48E5-B398-6A4EB9B325F2}" type="slidenum">
              <a:rPr lang="ca-ES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ca-ES" sz="9600" b="1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688548" y="4233664"/>
            <a:ext cx="6400440" cy="19910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ca-ES" sz="32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1524000" y="5229200"/>
            <a:ext cx="6432376" cy="561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ca-ES" sz="3200" b="0" strike="noStrike" spc="-1" dirty="0" smtClean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Boo" panose="020B0603050302020204" pitchFamily="34" charset="0"/>
            </a:endParaRPr>
          </a:p>
        </p:txBody>
      </p:sp>
      <p:sp>
        <p:nvSpPr>
          <p:cNvPr id="2" name="AutoShape 2" descr="Resultado de imagen de BENVINGUTS A PRI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785047" y="1186676"/>
            <a:ext cx="756707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urlz MT" panose="04040404050702020202" pitchFamily="82" charset="0"/>
              </a:rPr>
              <a:t>BENVINGUTS </a:t>
            </a:r>
          </a:p>
          <a:p>
            <a:pPr algn="ctr"/>
            <a:r>
              <a:rPr lang="ca-E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urlz MT" panose="04040404050702020202" pitchFamily="82" charset="0"/>
              </a:rPr>
              <a:t>A 1r!!!</a:t>
            </a:r>
          </a:p>
          <a:p>
            <a:pPr algn="ctr"/>
            <a:r>
              <a:rPr lang="ca-E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urlz MT" panose="04040404050702020202" pitchFamily="82" charset="0"/>
              </a:rPr>
              <a:t>CURS 2019-20</a:t>
            </a:r>
            <a:endParaRPr lang="es-ES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69160" y="1332598"/>
            <a:ext cx="58326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3200" u="sng" dirty="0" smtClean="0">
                <a:latin typeface="Calibri" panose="020F0502020204030204" pitchFamily="34" charset="0"/>
              </a:rPr>
              <a:t>1r trimestre</a:t>
            </a:r>
            <a:r>
              <a:rPr lang="ca-ES" sz="3200" dirty="0" smtClean="0">
                <a:latin typeface="Calibri" panose="020F0502020204030204" pitchFamily="34" charset="0"/>
              </a:rPr>
              <a:t>: </a:t>
            </a:r>
            <a:r>
              <a:rPr lang="ca-ES" sz="2800" dirty="0" smtClean="0">
                <a:latin typeface="Calibri" panose="020F0502020204030204" pitchFamily="34" charset="0"/>
              </a:rPr>
              <a:t>Taller: </a:t>
            </a:r>
            <a:r>
              <a:rPr lang="ca-ES" sz="2800" dirty="0">
                <a:latin typeface="Calibri" panose="020F0502020204030204" pitchFamily="34" charset="0"/>
              </a:rPr>
              <a:t>A</a:t>
            </a:r>
            <a:r>
              <a:rPr lang="ca-ES" sz="2800" dirty="0" smtClean="0">
                <a:latin typeface="Calibri" panose="020F0502020204030204" pitchFamily="34" charset="0"/>
              </a:rPr>
              <a:t>mb els 5 sentits. Museu Sant Feliu Guíxols.  Dia 29 d’octubre. </a:t>
            </a:r>
            <a:endParaRPr lang="ca-ES" sz="32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a-ES" sz="3200" u="sng" dirty="0" smtClean="0">
                <a:latin typeface="Calibri" panose="020F0502020204030204" pitchFamily="34" charset="0"/>
              </a:rPr>
              <a:t>2n trimestre</a:t>
            </a:r>
            <a:r>
              <a:rPr lang="ca-ES" sz="3200" dirty="0" smtClean="0">
                <a:latin typeface="Calibri" panose="020F0502020204030204" pitchFamily="34" charset="0"/>
              </a:rPr>
              <a:t>: </a:t>
            </a:r>
            <a:r>
              <a:rPr lang="ca-ES" sz="2800" dirty="0" smtClean="0">
                <a:latin typeface="Calibri" panose="020F0502020204030204" pitchFamily="34" charset="0"/>
              </a:rPr>
              <a:t>Fundació Mona. 31 de març.</a:t>
            </a:r>
            <a:endParaRPr lang="ca-ES" sz="32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ca-ES" sz="3200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ca-ES" sz="3200" u="sng" dirty="0" smtClean="0">
                <a:latin typeface="Calibri" panose="020F0502020204030204" pitchFamily="34" charset="0"/>
              </a:rPr>
              <a:t>3r trimestre</a:t>
            </a:r>
            <a:r>
              <a:rPr lang="ca-ES" sz="3200" dirty="0" smtClean="0">
                <a:latin typeface="Calibri" panose="020F0502020204030204" pitchFamily="34" charset="0"/>
              </a:rPr>
              <a:t>: </a:t>
            </a:r>
            <a:r>
              <a:rPr lang="ca-ES" sz="2800" dirty="0" smtClean="0">
                <a:latin typeface="Calibri" panose="020F0502020204030204" pitchFamily="34" charset="0"/>
              </a:rPr>
              <a:t>Escola de </a:t>
            </a:r>
            <a:r>
              <a:rPr lang="ca-ES" sz="2800" dirty="0">
                <a:latin typeface="Calibri" panose="020F0502020204030204" pitchFamily="34" charset="0"/>
              </a:rPr>
              <a:t>mar Xatrac: Aprenent amb el </a:t>
            </a:r>
            <a:r>
              <a:rPr lang="ca-ES" sz="2800" dirty="0" smtClean="0">
                <a:latin typeface="Calibri" panose="020F0502020204030204" pitchFamily="34" charset="0"/>
              </a:rPr>
              <a:t>mar</a:t>
            </a:r>
            <a:r>
              <a:rPr lang="ca-ES" sz="3200" dirty="0" smtClean="0">
                <a:latin typeface="Calibri" panose="020F0502020204030204" pitchFamily="34" charset="0"/>
              </a:rPr>
              <a:t>. </a:t>
            </a:r>
            <a:r>
              <a:rPr lang="ca-ES" sz="2000" dirty="0" smtClean="0">
                <a:latin typeface="Calibri" panose="020F0502020204030204" pitchFamily="34" charset="0"/>
              </a:rPr>
              <a:t>Descobrirem </a:t>
            </a:r>
            <a:r>
              <a:rPr lang="ca-ES" sz="2000" dirty="0">
                <a:latin typeface="Calibri" panose="020F0502020204030204" pitchFamily="34" charset="0"/>
              </a:rPr>
              <a:t>què s'amaga a la sorra, com es comporta l'aigua, i buscarem organismes marins en un entorn molt </a:t>
            </a:r>
            <a:r>
              <a:rPr lang="ca-ES" sz="2000" dirty="0" smtClean="0">
                <a:latin typeface="Calibri" panose="020F0502020204030204" pitchFamily="34" charset="0"/>
              </a:rPr>
              <a:t>bonic.</a:t>
            </a:r>
          </a:p>
          <a:p>
            <a:pPr marL="285750" indent="-285750">
              <a:buFont typeface="Arial" charset="0"/>
              <a:buChar char="•"/>
            </a:pPr>
            <a:endParaRPr lang="ca-ES" sz="3200" dirty="0" smtClean="0">
              <a:latin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</a:rPr>
              <a:t> </a:t>
            </a:r>
            <a:r>
              <a:rPr lang="ca-ES" sz="3200" dirty="0" smtClean="0">
                <a:latin typeface="Calibri" panose="020F0502020204030204" pitchFamily="34" charset="0"/>
              </a:rPr>
              <a:t>   </a:t>
            </a:r>
            <a:endParaRPr lang="ca-ES" sz="3200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08" y="3284984"/>
            <a:ext cx="1800200" cy="81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29" y="1124744"/>
            <a:ext cx="1411961" cy="137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a-ES" sz="4400" b="1" kern="1200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urlz MT" panose="04040404050702020202" pitchFamily="82" charset="0"/>
                <a:ea typeface="+mn-ea"/>
                <a:cs typeface="+mn-cs"/>
              </a:rPr>
              <a:t>EXCURSIONS</a:t>
            </a:r>
            <a:r>
              <a:rPr lang="ca-ES" dirty="0" smtClean="0">
                <a:solidFill>
                  <a:srgbClr val="00B0F0"/>
                </a:solidFill>
              </a:rPr>
              <a:t> </a:t>
            </a:r>
            <a:endParaRPr lang="es-E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07" y="4509120"/>
            <a:ext cx="1037620" cy="107667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1">
                <a:alpha val="300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95245" y="-1714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ca-ES" sz="4400" b="0" strike="noStrike" spc="-1" dirty="0" smtClean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ca-ES" sz="4000" b="1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urlz MT" panose="04040404050702020202" pitchFamily="82" charset="0"/>
              </a:rPr>
              <a:t>COM PODEM AJUDAR A CASA...?</a:t>
            </a:r>
            <a:endParaRPr lang="ca-ES" sz="1600" b="1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urlz MT" panose="04040404050702020202" pitchFamily="82" charset="0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912651" y="1196752"/>
            <a:ext cx="7200800" cy="44644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200" b="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Cal mantenir els hàbits treballats a l’escola i consolidar-los a casa.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200" b="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Col·laborar amb les tasques que aniran fent, així com amb el material que se´ls pugui demanar.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2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Mirar cada dia l’agenda i si feu alguna anotació portar l’agenda oberta per aquella pàgina. Ús diari de l’agenda.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200" b="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Recompensa motivació.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2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Tenir cura del material que vingui de l´escola. </a:t>
            </a:r>
            <a:endParaRPr lang="ca-ES" sz="2200" b="0" strike="noStrik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2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Sobretot, </a:t>
            </a:r>
            <a:r>
              <a:rPr lang="ca-ES" sz="22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abans de sortir de casa </a:t>
            </a:r>
            <a:r>
              <a:rPr lang="ca-ES" sz="22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han d’anar al lavabo.</a:t>
            </a:r>
            <a:endParaRPr lang="ca-ES" sz="22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200" b="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Passar estones amb els nens/es. Estones de lectura, jocs...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2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Cura amb el vocabulari.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200" b="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Tenir cura de l´exposició amb les noves tecnologies.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2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Respectar la màgia.</a:t>
            </a:r>
            <a:endParaRPr lang="ca-ES" sz="22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00B0F0"/>
                </a:solidFill>
                <a:latin typeface="Curlz MT" panose="04040404050702020202" pitchFamily="82" charset="0"/>
              </a:rPr>
              <a:t>NORMES GENERALS</a:t>
            </a:r>
            <a:endParaRPr lang="es-ES" b="1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827584" y="1484784"/>
            <a:ext cx="7272808" cy="4320480"/>
          </a:xfrm>
        </p:spPr>
        <p:txBody>
          <a:bodyPr>
            <a:normAutofit fontScale="55000" lnSpcReduction="20000"/>
          </a:bodyPr>
          <a:lstStyle/>
          <a:p>
            <a:r>
              <a:rPr lang="ca-ES" sz="2600" dirty="0" smtClean="0"/>
              <a:t>Sortides i entrades:   	  </a:t>
            </a:r>
          </a:p>
          <a:p>
            <a:pPr marL="0" indent="0">
              <a:buNone/>
            </a:pPr>
            <a:r>
              <a:rPr lang="ca-ES" sz="2600" dirty="0" smtClean="0"/>
              <a:t>  	</a:t>
            </a:r>
            <a:r>
              <a:rPr lang="ca-ES" sz="2600" dirty="0"/>
              <a:t>P</a:t>
            </a:r>
            <a:r>
              <a:rPr lang="ca-ES" sz="2600" dirty="0" smtClean="0"/>
              <a:t>untualitat </a:t>
            </a:r>
            <a:r>
              <a:rPr lang="ca-ES" sz="2600" dirty="0" smtClean="0"/>
              <a:t>(tant a les entrades com a les </a:t>
            </a:r>
            <a:r>
              <a:rPr lang="ca-ES" sz="2600" dirty="0" smtClean="0"/>
              <a:t>sortides)</a:t>
            </a:r>
          </a:p>
          <a:p>
            <a:pPr marL="0" indent="0">
              <a:buNone/>
            </a:pPr>
            <a:r>
              <a:rPr lang="ca-ES" sz="2600" dirty="0" smtClean="0"/>
              <a:t>    	Els </a:t>
            </a:r>
            <a:r>
              <a:rPr lang="ca-ES" sz="2600" dirty="0" smtClean="0"/>
              <a:t>familiars s’esperen darrera la tanca, a l’espai de </a:t>
            </a:r>
            <a:r>
              <a:rPr lang="ca-ES" sz="2600" dirty="0" smtClean="0"/>
              <a:t>1r </a:t>
            </a:r>
            <a:r>
              <a:rPr lang="ca-ES" sz="2600" dirty="0" smtClean="0"/>
              <a:t>i no a la </a:t>
            </a:r>
            <a:r>
              <a:rPr lang="ca-ES" sz="2600" dirty="0" smtClean="0"/>
              <a:t>porta.</a:t>
            </a:r>
            <a:endParaRPr lang="ca-ES" sz="2600" dirty="0" smtClean="0"/>
          </a:p>
          <a:p>
            <a:pPr marL="0" indent="0">
              <a:buNone/>
            </a:pPr>
            <a:r>
              <a:rPr lang="ca-ES" sz="2600" dirty="0" smtClean="0"/>
              <a:t>  	Els </a:t>
            </a:r>
            <a:r>
              <a:rPr lang="ca-ES" sz="2600" dirty="0" smtClean="0"/>
              <a:t>nens entren i surten per la porta de primària.</a:t>
            </a:r>
          </a:p>
          <a:p>
            <a:pPr marL="0" indent="0">
              <a:buNone/>
            </a:pPr>
            <a:r>
              <a:rPr lang="ca-ES" sz="2600" dirty="0" smtClean="0"/>
              <a:t>			</a:t>
            </a:r>
          </a:p>
          <a:p>
            <a:r>
              <a:rPr lang="ca-ES" sz="2600" dirty="0" smtClean="0"/>
              <a:t>Assistència: justificar les faltes per escrit.</a:t>
            </a:r>
          </a:p>
          <a:p>
            <a:pPr marL="0" indent="0">
              <a:buNone/>
            </a:pPr>
            <a:r>
              <a:rPr lang="ca-ES" sz="2600" dirty="0" smtClean="0"/>
              <a:t>	Menjador: justificar les faltes, si no ve l’alumne cal trucar, sinó 	s’avisa </a:t>
            </a:r>
            <a:r>
              <a:rPr lang="ca-ES" sz="2600" dirty="0" smtClean="0"/>
              <a:t>	el </a:t>
            </a:r>
            <a:r>
              <a:rPr lang="ca-ES" sz="2600" dirty="0" smtClean="0"/>
              <a:t>mateix dia a les 9 NO serà justificada.</a:t>
            </a:r>
          </a:p>
          <a:p>
            <a:r>
              <a:rPr lang="ca-ES" sz="2600" dirty="0" smtClean="0"/>
              <a:t>Avisar a la mestra quan vingui a recollir al nen algú que no és l’habitual. Si se l’emporta un germà a partir de 3r, s’ha de signar un paper d’autorització.</a:t>
            </a:r>
          </a:p>
          <a:p>
            <a:r>
              <a:rPr lang="ca-ES" sz="2600" dirty="0" smtClean="0"/>
              <a:t>Medicaments. No estem autoritzats per donar-ne.</a:t>
            </a:r>
          </a:p>
          <a:p>
            <a:r>
              <a:rPr lang="ca-ES" sz="2600" dirty="0" smtClean="0"/>
              <a:t>Aniversaris: no es reparteixen invitacions dins del recinte escolar.</a:t>
            </a:r>
          </a:p>
          <a:p>
            <a:r>
              <a:rPr lang="ca-ES" sz="2600" dirty="0" smtClean="0"/>
              <a:t>Papers d’escola: no perdre’ls i demanar si no ho entenen.</a:t>
            </a:r>
          </a:p>
          <a:p>
            <a:r>
              <a:rPr lang="ca-ES" sz="2600" dirty="0" smtClean="0"/>
              <a:t>Es convenient que les nenes portin el cabell recollits. Higiene general.</a:t>
            </a:r>
          </a:p>
          <a:p>
            <a:r>
              <a:rPr lang="ca-ES" sz="2600" dirty="0" smtClean="0"/>
              <a:t>Agrair la tasca conjunta .Continuarem demanant-vos la vostra col·laboració</a:t>
            </a:r>
            <a:r>
              <a:rPr lang="ca-ES" dirty="0" smtClean="0"/>
              <a:t>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3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5157192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anose="04040404050702020202" pitchFamily="82" charset="0"/>
              </a:rPr>
              <a:t>MOLTES GRÀCIES PER LA VOSTRA ASSISTÈNCIA</a:t>
            </a:r>
            <a:endParaRPr lang="es-E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607898" y="3068960"/>
            <a:ext cx="5712179" cy="144016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00B0F0"/>
                </a:solidFill>
                <a:latin typeface="Curlz MT" panose="04040404050702020202" pitchFamily="82" charset="0"/>
              </a:rPr>
              <a:t>L’ESCOLA SOM TOTS</a:t>
            </a:r>
          </a:p>
          <a:p>
            <a:pPr algn="ctr"/>
            <a:r>
              <a:rPr lang="es-ES" sz="3200" dirty="0" smtClean="0">
                <a:solidFill>
                  <a:srgbClr val="00B0F0"/>
                </a:solidFill>
                <a:latin typeface="Curlz MT" panose="04040404050702020202" pitchFamily="82" charset="0"/>
              </a:rPr>
              <a:t>ESCOLA-</a:t>
            </a:r>
            <a:r>
              <a:rPr lang="es-ES" sz="3200" dirty="0" err="1" smtClean="0">
                <a:solidFill>
                  <a:srgbClr val="00B0F0"/>
                </a:solidFill>
                <a:latin typeface="Curlz MT" panose="04040404050702020202" pitchFamily="82" charset="0"/>
              </a:rPr>
              <a:t>FAMíLIES</a:t>
            </a:r>
            <a:r>
              <a:rPr lang="es-ES" sz="3200" dirty="0" smtClean="0">
                <a:solidFill>
                  <a:srgbClr val="00B0F0"/>
                </a:solidFill>
                <a:latin typeface="Curlz MT" panose="04040404050702020202" pitchFamily="82" charset="0"/>
              </a:rPr>
              <a:t>-MESTRES</a:t>
            </a:r>
            <a:endParaRPr lang="es-ES" sz="32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043608" y="1196753"/>
            <a:ext cx="6912767" cy="144016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es-ES" sz="4000" b="1" dirty="0" smtClean="0">
                <a:solidFill>
                  <a:srgbClr val="00B0F0"/>
                </a:solidFill>
                <a:latin typeface="Curlz MT" panose="04040404050702020202" pitchFamily="82" charset="0"/>
              </a:rPr>
              <a:t>QUE TINGUEM TOTS UN BON INICI DE CURS</a:t>
            </a:r>
            <a:endParaRPr lang="es-ES" sz="4000" b="1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755576" y="620688"/>
            <a:ext cx="7632848" cy="1008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a-ES" sz="4000" b="1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urlz MT" panose="04040404050702020202" pitchFamily="82" charset="0"/>
              </a:rPr>
              <a:t>PRESENTACIÓ DELS </a:t>
            </a:r>
            <a:r>
              <a:rPr lang="ca-ES" sz="4000" b="1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urlz MT" panose="04040404050702020202" pitchFamily="82" charset="0"/>
              </a:rPr>
              <a:t>MESTRES </a:t>
            </a:r>
          </a:p>
          <a:p>
            <a:pPr algn="ctr">
              <a:lnSpc>
                <a:spcPct val="100000"/>
              </a:lnSpc>
            </a:pPr>
            <a:r>
              <a:rPr lang="ca-ES" sz="4000" b="1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urlz MT" panose="04040404050702020202" pitchFamily="82" charset="0"/>
              </a:rPr>
              <a:t>DE</a:t>
            </a:r>
            <a:r>
              <a:rPr lang="ca-ES" sz="4000" b="1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urlz MT" panose="04040404050702020202" pitchFamily="82" charset="0"/>
              </a:rPr>
              <a:t> 1r</a:t>
            </a:r>
            <a:endParaRPr lang="ca-ES" sz="1600" b="1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urlz MT" panose="04040404050702020202" pitchFamily="82" charset="0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755576" y="1772816"/>
            <a:ext cx="7344816" cy="45651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TUTORES: </a:t>
            </a:r>
            <a:r>
              <a:rPr lang="ca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Almudena Villegas i Ana </a:t>
            </a:r>
            <a:r>
              <a:rPr lang="ca-E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Gerez</a:t>
            </a:r>
            <a:endParaRPr lang="ca-ES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MÚSICA</a:t>
            </a: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Dolors </a:t>
            </a:r>
            <a:r>
              <a:rPr lang="ca-E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Pardos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ANGLÈS: Montse Castells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ED.FÍSICA: </a:t>
            </a:r>
            <a:r>
              <a:rPr lang="ca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 </a:t>
            </a:r>
            <a:r>
              <a:rPr lang="ca-E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Gerez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ED.ESPECIAL: Pilar Jover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SUPORTS: Maria Matas</a:t>
            </a:r>
            <a:endParaRPr lang="ca-E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CASTELLANO: Srta. Matilde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RELIGIÓ: </a:t>
            </a:r>
            <a:r>
              <a:rPr lang="ca-E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Tània </a:t>
            </a:r>
            <a:r>
              <a:rPr lang="ca-E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Villacampa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442592"/>
          </a:xfrm>
        </p:spPr>
        <p:txBody>
          <a:bodyPr/>
          <a:lstStyle/>
          <a:p>
            <a:r>
              <a:rPr lang="es-ES" dirty="0">
                <a:latin typeface="Curlz MT" panose="04040404050702020202" pitchFamily="82" charset="0"/>
              </a:rPr>
              <a:t>RUTINES :</a:t>
            </a:r>
          </a:p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1043608" y="2492896"/>
            <a:ext cx="3482672" cy="3231248"/>
          </a:xfrm>
        </p:spPr>
        <p:txBody>
          <a:bodyPr>
            <a:normAutofit/>
          </a:bodyPr>
          <a:lstStyle/>
          <a:p>
            <a:r>
              <a:rPr lang="es-ES" sz="2200" dirty="0" err="1" smtClean="0">
                <a:latin typeface="Calibri" panose="020F0502020204030204" pitchFamily="34" charset="0"/>
              </a:rPr>
              <a:t>Passar</a:t>
            </a:r>
            <a:r>
              <a:rPr lang="es-ES" sz="2200" dirty="0" smtClean="0">
                <a:latin typeface="Calibri" panose="020F0502020204030204" pitchFamily="34" charset="0"/>
              </a:rPr>
              <a:t> </a:t>
            </a:r>
            <a:r>
              <a:rPr lang="es-ES" sz="2200" dirty="0" err="1" smtClean="0">
                <a:latin typeface="Calibri" panose="020F0502020204030204" pitchFamily="34" charset="0"/>
              </a:rPr>
              <a:t>llista</a:t>
            </a:r>
            <a:r>
              <a:rPr lang="es-ES" sz="2200" dirty="0" smtClean="0">
                <a:latin typeface="Calibri" panose="020F0502020204030204" pitchFamily="34" charset="0"/>
              </a:rPr>
              <a:t>.</a:t>
            </a:r>
            <a:endParaRPr lang="es-ES" sz="2200" dirty="0">
              <a:latin typeface="Calibri" panose="020F0502020204030204" pitchFamily="34" charset="0"/>
            </a:endParaRPr>
          </a:p>
          <a:p>
            <a:r>
              <a:rPr lang="es-ES" sz="2200" dirty="0">
                <a:latin typeface="Calibri" panose="020F0502020204030204" pitchFamily="34" charset="0"/>
              </a:rPr>
              <a:t> </a:t>
            </a:r>
            <a:r>
              <a:rPr lang="es-ES" sz="2200" dirty="0" smtClean="0">
                <a:latin typeface="Calibri" panose="020F0502020204030204" pitchFamily="34" charset="0"/>
              </a:rPr>
              <a:t>La data.</a:t>
            </a:r>
            <a:endParaRPr lang="es-ES" sz="2200" dirty="0">
              <a:latin typeface="Calibri" panose="020F0502020204030204" pitchFamily="34" charset="0"/>
            </a:endParaRPr>
          </a:p>
          <a:p>
            <a:r>
              <a:rPr lang="es-ES" sz="2200" dirty="0">
                <a:latin typeface="Calibri" panose="020F0502020204030204" pitchFamily="34" charset="0"/>
              </a:rPr>
              <a:t> </a:t>
            </a:r>
            <a:r>
              <a:rPr lang="es-ES" sz="2200" dirty="0" smtClean="0">
                <a:latin typeface="Calibri" panose="020F0502020204030204" pitchFamily="34" charset="0"/>
              </a:rPr>
              <a:t>El </a:t>
            </a:r>
            <a:r>
              <a:rPr lang="es-ES" sz="2200" dirty="0" err="1" smtClean="0">
                <a:latin typeface="Calibri" panose="020F0502020204030204" pitchFamily="34" charset="0"/>
              </a:rPr>
              <a:t>temps</a:t>
            </a:r>
            <a:r>
              <a:rPr lang="es-ES" sz="2200" dirty="0" smtClean="0">
                <a:latin typeface="Calibri" panose="020F0502020204030204" pitchFamily="34" charset="0"/>
              </a:rPr>
              <a:t>.</a:t>
            </a:r>
            <a:endParaRPr lang="es-ES" sz="2200" dirty="0">
              <a:latin typeface="Calibri" panose="020F0502020204030204" pitchFamily="34" charset="0"/>
            </a:endParaRPr>
          </a:p>
          <a:p>
            <a:r>
              <a:rPr lang="es-ES" sz="2200" dirty="0">
                <a:latin typeface="Calibri" panose="020F0502020204030204" pitchFamily="34" charset="0"/>
              </a:rPr>
              <a:t> </a:t>
            </a:r>
            <a:r>
              <a:rPr lang="es-ES" sz="2200" dirty="0" err="1" smtClean="0">
                <a:latin typeface="Calibri" panose="020F0502020204030204" pitchFamily="34" charset="0"/>
              </a:rPr>
              <a:t>Menjador</a:t>
            </a:r>
            <a:r>
              <a:rPr lang="es-ES" sz="22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s-ES" sz="2200" dirty="0" smtClean="0">
                <a:latin typeface="Calibri" panose="020F0502020204030204" pitchFamily="34" charset="0"/>
              </a:rPr>
              <a:t> </a:t>
            </a:r>
            <a:r>
              <a:rPr lang="es-ES" sz="2200" dirty="0" err="1" smtClean="0">
                <a:latin typeface="Calibri" panose="020F0502020204030204" pitchFamily="34" charset="0"/>
              </a:rPr>
              <a:t>Consciència</a:t>
            </a:r>
            <a:r>
              <a:rPr lang="es-ES" sz="2200" dirty="0" smtClean="0">
                <a:latin typeface="Calibri" panose="020F0502020204030204" pitchFamily="34" charset="0"/>
              </a:rPr>
              <a:t> </a:t>
            </a:r>
            <a:r>
              <a:rPr lang="es-ES" sz="2200" dirty="0" err="1" smtClean="0">
                <a:latin typeface="Calibri" panose="020F0502020204030204" pitchFamily="34" charset="0"/>
              </a:rPr>
              <a:t>Fonològica</a:t>
            </a:r>
            <a:r>
              <a:rPr lang="es-ES" sz="2200" dirty="0" smtClean="0">
                <a:latin typeface="Calibri" panose="020F0502020204030204" pitchFamily="34" charset="0"/>
              </a:rPr>
              <a:t> .</a:t>
            </a:r>
            <a:endParaRPr lang="es-ES" sz="2200" dirty="0">
              <a:latin typeface="Calibri" panose="020F0502020204030204" pitchFamily="34" charset="0"/>
            </a:endParaRPr>
          </a:p>
          <a:p>
            <a:r>
              <a:rPr lang="es-ES" sz="2200" dirty="0">
                <a:latin typeface="Calibri" panose="020F0502020204030204" pitchFamily="34" charset="0"/>
              </a:rPr>
              <a:t> </a:t>
            </a:r>
            <a:r>
              <a:rPr lang="es-ES" sz="2200" dirty="0" err="1" smtClean="0">
                <a:latin typeface="Calibri" panose="020F0502020204030204" pitchFamily="34" charset="0"/>
              </a:rPr>
              <a:t>Càlcul</a:t>
            </a:r>
            <a:r>
              <a:rPr lang="es-ES" sz="2200" dirty="0" smtClean="0">
                <a:latin typeface="Calibri" panose="020F0502020204030204" pitchFamily="34" charset="0"/>
              </a:rPr>
              <a:t> mental.</a:t>
            </a:r>
            <a:endParaRPr lang="es-ES" sz="2200" dirty="0">
              <a:latin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442593"/>
          </a:xfrm>
        </p:spPr>
        <p:txBody>
          <a:bodyPr/>
          <a:lstStyle/>
          <a:p>
            <a:r>
              <a:rPr lang="es-ES" dirty="0" smtClean="0">
                <a:latin typeface="Curlz MT" panose="04040404050702020202" pitchFamily="82" charset="0"/>
              </a:rPr>
              <a:t>SISTEMA DE TREBALL 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151" y="2492896"/>
            <a:ext cx="3227832" cy="3528392"/>
          </a:xfrm>
        </p:spPr>
        <p:txBody>
          <a:bodyPr>
            <a:normAutofit/>
          </a:bodyPr>
          <a:lstStyle/>
          <a:p>
            <a:r>
              <a:rPr lang="es-ES" dirty="0" smtClean="0"/>
              <a:t> </a:t>
            </a:r>
            <a:r>
              <a:rPr lang="es-ES" dirty="0" err="1">
                <a:latin typeface="Calibri" panose="020F0502020204030204" pitchFamily="34" charset="0"/>
              </a:rPr>
              <a:t>R</a:t>
            </a:r>
            <a:r>
              <a:rPr lang="es-ES" dirty="0" err="1" smtClean="0">
                <a:latin typeface="Calibri" panose="020F0502020204030204" pitchFamily="34" charset="0"/>
              </a:rPr>
              <a:t>acons</a:t>
            </a:r>
            <a:r>
              <a:rPr lang="es-ES" dirty="0" smtClean="0">
                <a:latin typeface="Calibri" panose="020F0502020204030204" pitchFamily="34" charset="0"/>
              </a:rPr>
              <a:t>: 4 </a:t>
            </a:r>
            <a:r>
              <a:rPr lang="es-ES" dirty="0" err="1" smtClean="0">
                <a:latin typeface="Calibri" panose="020F0502020204030204" pitchFamily="34" charset="0"/>
              </a:rPr>
              <a:t>sessions</a:t>
            </a:r>
            <a:r>
              <a:rPr lang="es-ES" dirty="0" smtClean="0">
                <a:latin typeface="Calibri" panose="020F0502020204030204" pitchFamily="34" charset="0"/>
              </a:rPr>
              <a:t> a la </a:t>
            </a:r>
            <a:r>
              <a:rPr lang="es-ES" dirty="0" err="1" smtClean="0">
                <a:latin typeface="Calibri" panose="020F0502020204030204" pitchFamily="34" charset="0"/>
              </a:rPr>
              <a:t>setmana</a:t>
            </a:r>
            <a:r>
              <a:rPr lang="es-ES" dirty="0" smtClean="0">
                <a:latin typeface="Calibri" panose="020F0502020204030204" pitchFamily="34" charset="0"/>
              </a:rPr>
              <a:t>. </a:t>
            </a:r>
            <a:r>
              <a:rPr lang="es-ES" dirty="0" err="1">
                <a:latin typeface="Calibri" panose="020F0502020204030204" pitchFamily="34" charset="0"/>
              </a:rPr>
              <a:t>T</a:t>
            </a:r>
            <a:r>
              <a:rPr lang="es-ES" dirty="0" err="1" smtClean="0">
                <a:latin typeface="Calibri" panose="020F0502020204030204" pitchFamily="34" charset="0"/>
              </a:rPr>
              <a:t>reball</a:t>
            </a:r>
            <a:r>
              <a:rPr lang="es-ES" dirty="0" smtClean="0">
                <a:latin typeface="Calibri" panose="020F0502020204030204" pitchFamily="34" charset="0"/>
              </a:rPr>
              <a:t> per </a:t>
            </a:r>
            <a:r>
              <a:rPr lang="es-ES" dirty="0" err="1" smtClean="0">
                <a:latin typeface="Calibri" panose="020F0502020204030204" pitchFamily="34" charset="0"/>
              </a:rPr>
              <a:t>parelles</a:t>
            </a:r>
            <a:r>
              <a:rPr lang="es-ES" dirty="0" smtClean="0">
                <a:latin typeface="Calibri" panose="020F0502020204030204" pitchFamily="34" charset="0"/>
              </a:rPr>
              <a:t> i en </a:t>
            </a:r>
            <a:r>
              <a:rPr lang="es-ES" dirty="0" err="1" smtClean="0">
                <a:latin typeface="Calibri" panose="020F0502020204030204" pitchFamily="34" charset="0"/>
              </a:rPr>
              <a:t>petit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grup</a:t>
            </a:r>
            <a:r>
              <a:rPr lang="es-ES" dirty="0" smtClean="0">
                <a:latin typeface="Calibri" panose="020F0502020204030204" pitchFamily="34" charset="0"/>
              </a:rPr>
              <a:t>, </a:t>
            </a:r>
            <a:r>
              <a:rPr lang="es-ES" dirty="0" err="1" smtClean="0">
                <a:latin typeface="Calibri" panose="020F0502020204030204" pitchFamily="34" charset="0"/>
              </a:rPr>
              <a:t>atenció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personalitzada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Desdoblaments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</a:rPr>
              <a:t>T</a:t>
            </a:r>
            <a:r>
              <a:rPr lang="es-ES" dirty="0" err="1" smtClean="0">
                <a:latin typeface="Calibri" panose="020F0502020204030204" pitchFamily="34" charset="0"/>
              </a:rPr>
              <a:t>reball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manipulatiu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r>
              <a:rPr lang="es-ES" dirty="0" err="1">
                <a:latin typeface="Calibri" panose="020F0502020204030204" pitchFamily="34" charset="0"/>
              </a:rPr>
              <a:t>A</a:t>
            </a:r>
            <a:r>
              <a:rPr lang="es-ES" dirty="0" err="1" smtClean="0">
                <a:latin typeface="Calibri" panose="020F0502020204030204" pitchFamily="34" charset="0"/>
              </a:rPr>
              <a:t>prenentatges</a:t>
            </a:r>
            <a:r>
              <a:rPr lang="es-ES" dirty="0" smtClean="0">
                <a:latin typeface="Calibri" panose="020F0502020204030204" pitchFamily="34" charset="0"/>
              </a:rPr>
              <a:t> . </a:t>
            </a:r>
            <a:r>
              <a:rPr lang="es-ES" dirty="0" err="1" smtClean="0">
                <a:latin typeface="Calibri" panose="020F0502020204030204" pitchFamily="34" charset="0"/>
              </a:rPr>
              <a:t>vivencials</a:t>
            </a:r>
            <a:r>
              <a:rPr lang="es-ES" dirty="0" smtClean="0">
                <a:latin typeface="Calibri" panose="020F0502020204030204" pitchFamily="34" charset="0"/>
              </a:rPr>
              <a:t> i </a:t>
            </a:r>
            <a:r>
              <a:rPr lang="es-ES" dirty="0" err="1" smtClean="0">
                <a:latin typeface="Calibri" panose="020F0502020204030204" pitchFamily="34" charset="0"/>
              </a:rPr>
              <a:t>significatius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r>
              <a:rPr lang="ca-ES" dirty="0" smtClean="0">
                <a:latin typeface="Calibri" panose="020F0502020204030204" pitchFamily="34" charset="0"/>
              </a:rPr>
              <a:t>Padrins de lectura.</a:t>
            </a:r>
            <a:endParaRPr lang="es-ES" dirty="0" smtClean="0">
              <a:latin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00B0F0"/>
                </a:solidFill>
                <a:latin typeface="Curlz MT" panose="04040404050702020202" pitchFamily="82" charset="0"/>
              </a:rPr>
              <a:t>DIA A DIA</a:t>
            </a:r>
            <a:endParaRPr lang="es-ES" b="1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7" t="27773" r="17616" b="12164"/>
          <a:stretch/>
        </p:blipFill>
        <p:spPr bwMode="auto">
          <a:xfrm>
            <a:off x="611560" y="1463098"/>
            <a:ext cx="8064896" cy="506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899592" y="33867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00B0F0"/>
                </a:solidFill>
                <a:latin typeface="Curlz MT" panose="04040404050702020202" pitchFamily="82" charset="0"/>
              </a:rPr>
              <a:t>HORARI 1r</a:t>
            </a:r>
            <a:endParaRPr lang="es-ES" b="1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69659" y="637064"/>
            <a:ext cx="8229240" cy="7037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a-ES" sz="4400" b="1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urlz MT" panose="04040404050702020202" pitchFamily="82" charset="0"/>
              </a:rPr>
              <a:t>AGENDA</a:t>
            </a:r>
            <a:endParaRPr lang="ca-ES" sz="1800" b="1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urlz MT" panose="04040404050702020202" pitchFamily="82" charset="0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755576" y="1844824"/>
            <a:ext cx="7488832" cy="410445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Mitjà de comunicació </a:t>
            </a:r>
            <a:r>
              <a:rPr lang="ca-E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escola-família.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Revisar-la cada </a:t>
            </a:r>
            <a:r>
              <a:rPr lang="ca-E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dia.</a:t>
            </a:r>
            <a:endParaRPr lang="ca-E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Signar les notificacions un cop </a:t>
            </a:r>
            <a:r>
              <a:rPr lang="ca-E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llegides.</a:t>
            </a:r>
            <a:endParaRPr lang="ca-E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Sempre que </a:t>
            </a:r>
            <a:r>
              <a:rPr lang="ca-E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vulgueu </a:t>
            </a: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fer-nos qualsevol comentari, feu-la </a:t>
            </a:r>
            <a:r>
              <a:rPr lang="ca-E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servir.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Cada dia ha d’anar a </a:t>
            </a:r>
            <a:r>
              <a:rPr lang="ca-E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casa i tornar a l´escola.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99592" y="620688"/>
            <a:ext cx="7786848" cy="11521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a-ES" sz="4400" b="1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urlz MT" panose="04040404050702020202" pitchFamily="82" charset="0"/>
              </a:rPr>
              <a:t>INFORMES, ATENCIÓ A FAMÍLIES I ENTREVISTES</a:t>
            </a:r>
            <a:endParaRPr lang="ca-ES" sz="1800" b="1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urlz MT" panose="04040404050702020202" pitchFamily="82" charset="0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99592" y="1844824"/>
            <a:ext cx="7272808" cy="42809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Informes: </a:t>
            </a:r>
            <a:r>
              <a:rPr lang="ca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tres. Al </a:t>
            </a:r>
            <a:r>
              <a:rPr lang="ca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final </a:t>
            </a:r>
            <a:r>
              <a:rPr lang="ca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cada </a:t>
            </a:r>
            <a:r>
              <a:rPr lang="ca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trimestre.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Avaluació a Primària (qualitat i no quantitat)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ca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No assolit.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ca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ca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Assoliment satisfactori.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ca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ca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Assoliment notable.	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ca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ca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Assoliment excel·lent.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ca-E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r>
              <a:rPr lang="ca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ntrevistes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ca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 </a:t>
            </a:r>
            <a:r>
              <a:rPr lang="ca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Almudena Villegas</a:t>
            </a:r>
            <a:r>
              <a:rPr lang="ca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Dimecres d’11:30 a 12:30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ca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 Ana </a:t>
            </a:r>
            <a:r>
              <a:rPr lang="ca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Gerez</a:t>
            </a:r>
            <a:r>
              <a:rPr lang="ca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Divendres de 9 a 10 hores.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ca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92" y="2853206"/>
            <a:ext cx="1388559" cy="175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67544" y="620688"/>
            <a:ext cx="8280920" cy="720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a-ES" sz="4400" b="1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urlz MT" panose="04040404050702020202" pitchFamily="82" charset="0"/>
              </a:rPr>
              <a:t>ORGANITZACIÓ DE LA CLASSE</a:t>
            </a:r>
            <a:endParaRPr lang="ca-ES" sz="1800" b="1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urlz MT" panose="04040404050702020202" pitchFamily="82" charset="0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899592" y="1412776"/>
            <a:ext cx="7416824" cy="525658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Normes i hàbits: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ca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 </a:t>
            </a:r>
            <a:r>
              <a:rPr lang="ca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puntuals i saludar </a:t>
            </a:r>
            <a:r>
              <a:rPr lang="ca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l’entrada i </a:t>
            </a:r>
            <a:r>
              <a:rPr lang="ca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sortida.</a:t>
            </a:r>
            <a:endParaRPr lang="ca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ca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Portar motxilla </a:t>
            </a:r>
            <a:r>
              <a:rPr lang="ca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petita.</a:t>
            </a:r>
            <a:endParaRPr lang="ca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ca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Roba marcada amb el </a:t>
            </a:r>
            <a:r>
              <a:rPr lang="ca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nom.</a:t>
            </a:r>
            <a:endParaRPr lang="ca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ca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Posar una beta als abrics i </a:t>
            </a:r>
            <a:r>
              <a:rPr lang="ca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jerseis.</a:t>
            </a:r>
            <a:endParaRPr lang="ca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buClr>
                <a:srgbClr val="000000"/>
              </a:buClr>
              <a:buFont typeface="Arial"/>
              <a:buChar char="–"/>
            </a:pPr>
            <a:r>
              <a:rPr lang="ca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</a:t>
            </a:r>
            <a:r>
              <a:rPr lang="ca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portar joguines.</a:t>
            </a:r>
          </a:p>
          <a:p>
            <a:pPr marL="743040" lvl="1" indent="-285480">
              <a:buClr>
                <a:srgbClr val="000000"/>
              </a:buClr>
              <a:buFont typeface="Arial"/>
              <a:buChar char="–"/>
            </a:pPr>
            <a:r>
              <a:rPr lang="ca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Portar roba còmode i vambes quan fem educació física (amb </a:t>
            </a:r>
            <a:r>
              <a:rPr lang="ca-E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velcro</a:t>
            </a:r>
            <a:r>
              <a:rPr lang="ca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 Dimarts i dimecres. </a:t>
            </a:r>
          </a:p>
          <a:p>
            <a:pPr marL="743040" lvl="1" indent="-285480">
              <a:buClr>
                <a:srgbClr val="000000"/>
              </a:buClr>
              <a:buFont typeface="Arial"/>
              <a:buChar char="–"/>
            </a:pPr>
            <a:endParaRPr lang="ca-E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2"/>
          <p:cNvSpPr txBox="1"/>
          <p:nvPr/>
        </p:nvSpPr>
        <p:spPr>
          <a:xfrm>
            <a:off x="432614" y="141732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ca-E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Càrrecs</a:t>
            </a: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ca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Els </a:t>
            </a:r>
            <a:r>
              <a:rPr lang="ca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nens i nenes tindran </a:t>
            </a:r>
            <a:r>
              <a:rPr lang="ca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uns càrrecs rotatius a l’aula.</a:t>
            </a:r>
            <a:endParaRPr lang="ca-E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es-ES_tradnl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Aigua</a:t>
            </a:r>
            <a:endParaRPr lang="es-ES_tradnl" sz="32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Poden portar una ampolla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d´aigua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la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motxilla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que es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quedarà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la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classe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durant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la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setmana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tornarà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el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divendres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s’acabi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casa.</a:t>
            </a: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es-ES_tradnl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Esmorzars</a:t>
            </a:r>
            <a:endParaRPr lang="es-ES_tradnl" sz="32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Seguim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amb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el menú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d´esmorzars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Atenció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amb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els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sucs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!!!!!</a:t>
            </a: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es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pot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portar </a:t>
            </a:r>
            <a:r>
              <a:rPr lang="es-ES_tradn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paper</a:t>
            </a:r>
            <a:r>
              <a:rPr lang="es-ES_tradn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plata.</a:t>
            </a: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endParaRPr lang="es-ES_tradnl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760" lvl="2">
              <a:lnSpc>
                <a:spcPct val="100000"/>
              </a:lnSpc>
              <a:buClr>
                <a:srgbClr val="000000"/>
              </a:buClr>
            </a:pPr>
            <a:endParaRPr lang="ca-E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4" y="1124744"/>
            <a:ext cx="741682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8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917</TotalTime>
  <Words>497</Words>
  <Application>Microsoft Office PowerPoint</Application>
  <PresentationFormat>Presentación en pantalla (4:3)</PresentationFormat>
  <Paragraphs>98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Transmisión de listas</vt:lpstr>
      <vt:lpstr>Presentación de PowerPoint</vt:lpstr>
      <vt:lpstr>Presentación de PowerPoint</vt:lpstr>
      <vt:lpstr>DIA A DIA</vt:lpstr>
      <vt:lpstr>HORARI 1r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EXCURSIONS </vt:lpstr>
      <vt:lpstr>Presentación de PowerPoint</vt:lpstr>
      <vt:lpstr>NORMES GENERALS</vt:lpstr>
      <vt:lpstr>QUE TINGUEM TOTS UN BON INICI DE CURS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usuari2</dc:creator>
  <cp:lastModifiedBy>prof</cp:lastModifiedBy>
  <cp:revision>49</cp:revision>
  <cp:lastPrinted>2017-10-05T12:49:02Z</cp:lastPrinted>
  <dcterms:created xsi:type="dcterms:W3CDTF">2017-09-18T18:53:10Z</dcterms:created>
  <dcterms:modified xsi:type="dcterms:W3CDTF">2019-10-07T17:20:44Z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