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3" r:id="rId8"/>
    <p:sldId id="264" r:id="rId9"/>
    <p:sldId id="265" r:id="rId10"/>
    <p:sldId id="266" r:id="rId11"/>
    <p:sldId id="269" r:id="rId12"/>
  </p:sldIdLst>
  <p:sldSz cx="9144000" cy="6858000" type="screen4x3"/>
  <p:notesSz cx="6858000" cy="9144000"/>
  <p:defaultTextStyle>
    <a:defPPr>
      <a:defRPr lang="es-E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4C" initials="4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27" autoAdjust="0"/>
  </p:normalViewPr>
  <p:slideViewPr>
    <p:cSldViewPr>
      <p:cViewPr>
        <p:scale>
          <a:sx n="94" d="100"/>
          <a:sy n="94" d="100"/>
        </p:scale>
        <p:origin x="-47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>
                <a:uFillTx/>
              </a:defRPr>
            </a:lvl1pPr>
          </a:lstStyle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  <a:uFillTx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>
                <a:uFillTx/>
              </a:rPr>
              <a:t>Haga clic para modificar el estilo de subtítulo del patrón</a:t>
            </a:r>
            <a:endParaRPr kumimoji="0" lang="en-US">
              <a:uFillTx/>
            </a:endParaRPr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10" name="9 Rectángulo"/>
          <p:cNvSpPr>
            <a:spLocks/>
          </p:cNvSpPr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2" name="11 Rectángulo"/>
          <p:cNvSpPr>
            <a:spLocks/>
          </p:cNvSpPr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4" name="13 Rectángulo"/>
          <p:cNvSpPr>
            <a:spLocks/>
          </p:cNvSpPr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9" name="18 Rectángulo"/>
          <p:cNvSpPr>
            <a:spLocks/>
          </p:cNvSpPr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27" name="26 Rectángulo"/>
          <p:cNvSpPr>
            <a:spLocks/>
          </p:cNvSpPr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1" name="20 Elipse"/>
          <p:cNvSpPr>
            <a:spLocks/>
          </p:cNvSpPr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3" name="22 Elipse"/>
          <p:cNvSpPr>
            <a:spLocks/>
          </p:cNvSpPr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4" name="23 Elipse"/>
          <p:cNvSpPr>
            <a:spLocks/>
          </p:cNvSpPr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6" name="25 Elipse"/>
          <p:cNvSpPr>
            <a:spLocks/>
          </p:cNvSpPr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5" name="24 Elipse"/>
          <p:cNvSpPr>
            <a:spLocks/>
          </p:cNvSpPr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>
                <a:uFillTx/>
              </a:defRPr>
            </a:lvl1pPr>
          </a:lstStyle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  <a:uFillTx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</a:lstStyle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9" name="8 Rectángulo"/>
          <p:cNvSpPr>
            <a:spLocks/>
          </p:cNvSpPr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0" name="9 Rectángulo"/>
          <p:cNvSpPr>
            <a:spLocks/>
          </p:cNvSpPr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1" name="10 Rectángulo"/>
          <p:cNvSpPr>
            <a:spLocks/>
          </p:cNvSpPr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2" name="11 Rectángulo"/>
          <p:cNvSpPr>
            <a:spLocks/>
          </p:cNvSpPr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8" name="17 Rectángulo"/>
          <p:cNvSpPr>
            <a:spLocks/>
          </p:cNvSpPr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19" name="18 Elipse"/>
          <p:cNvSpPr>
            <a:spLocks/>
          </p:cNvSpPr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0" name="19 Elipse"/>
          <p:cNvSpPr>
            <a:spLocks/>
          </p:cNvSpPr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1" name="20 Elipse"/>
          <p:cNvSpPr>
            <a:spLocks/>
          </p:cNvSpPr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2" name="21 Elipse"/>
          <p:cNvSpPr>
            <a:spLocks/>
          </p:cNvSpPr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3" name="22 Elipse"/>
          <p:cNvSpPr>
            <a:spLocks/>
          </p:cNvSpPr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>
                <a:uFillTx/>
              </a:defRPr>
            </a:lvl1pPr>
          </a:lstStyle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  <a:uFillTx/>
              </a:defRPr>
            </a:lvl1pPr>
          </a:lstStyle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  <a:uFillTx/>
              </a:defRPr>
            </a:lvl1pPr>
          </a:lstStyle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uFillTx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>
                <a:uFillTx/>
              </a:defRPr>
            </a:lvl1pPr>
          </a:lstStyle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>
                <a:uFillTx/>
              </a:defRPr>
            </a:lvl1pPr>
            <a:lvl2pPr>
              <a:buNone/>
              <a:defRPr sz="1200">
                <a:uFillTx/>
              </a:defRPr>
            </a:lvl2pPr>
            <a:lvl3pPr>
              <a:buNone/>
              <a:defRPr sz="1000">
                <a:uFillTx/>
              </a:defRPr>
            </a:lvl3pPr>
            <a:lvl4pPr>
              <a:buNone/>
              <a:defRPr sz="900">
                <a:uFillTx/>
              </a:defRPr>
            </a:lvl4pPr>
            <a:lvl5pPr>
              <a:buNone/>
              <a:defRPr sz="900">
                <a:uFillTx/>
              </a:defRPr>
            </a:lvl5pPr>
          </a:lstStyle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2" name="11 Rectángulo"/>
          <p:cNvSpPr>
            <a:spLocks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4" name="13 Elipse"/>
          <p:cNvSpPr>
            <a:spLocks/>
          </p:cNvSpPr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>
              <a:uFillTx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3" name="12 Elipse"/>
          <p:cNvSpPr>
            <a:spLocks/>
          </p:cNvSpPr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>
                <a:uFillTx/>
              </a:defRPr>
            </a:lvl1pPr>
          </a:lstStyle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>
                <a:uFillTx/>
              </a:defRPr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>
                <a:uFillTx/>
              </a:rPr>
              <a:t>Haga clic en el icono para agregar una imagen</a:t>
            </a:r>
            <a:endParaRPr kumimoji="0" lang="en-US" dirty="0">
              <a:uFillTx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>
                <a:uFillTx/>
              </a:defRPr>
            </a:lvl1pPr>
            <a:lvl2pPr>
              <a:defRPr sz="1200">
                <a:uFillTx/>
              </a:defRPr>
            </a:lvl2pPr>
            <a:lvl3pPr>
              <a:defRPr sz="1000">
                <a:uFillTx/>
              </a:defRPr>
            </a:lvl3pPr>
            <a:lvl4pPr>
              <a:defRPr sz="900">
                <a:uFillTx/>
              </a:defRPr>
            </a:lvl4pPr>
            <a:lvl5pPr>
              <a:defRPr sz="900">
                <a:uFillTx/>
              </a:defRPr>
            </a:lvl5pPr>
          </a:lstStyle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1" name="10 Rectángulo"/>
          <p:cNvSpPr>
            <a:spLocks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uFillTx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>
                <a:uFillTx/>
              </a:rPr>
              <a:t>Haga clic para modificar el estilo de título del patrón</a:t>
            </a:r>
            <a:endParaRPr kumimoji="0" lang="en-US">
              <a:uFillTx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>
                <a:uFillTx/>
              </a:rPr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>
                <a:uFillTx/>
              </a:rPr>
              <a:t>Segundo nivel</a:t>
            </a:r>
          </a:p>
          <a:p>
            <a:pPr lvl="2" eaLnBrk="1" latinLnBrk="0" hangingPunct="1"/>
            <a:r>
              <a:rPr kumimoji="0" lang="es-ES" smtClean="0">
                <a:uFillTx/>
              </a:rPr>
              <a:t>Tercer nivel</a:t>
            </a:r>
          </a:p>
          <a:p>
            <a:pPr lvl="3" eaLnBrk="1" latinLnBrk="0" hangingPunct="1"/>
            <a:r>
              <a:rPr kumimoji="0" lang="es-ES" smtClean="0">
                <a:uFillTx/>
              </a:rPr>
              <a:t>Cuarto nivel</a:t>
            </a:r>
          </a:p>
          <a:p>
            <a:pPr lvl="4" eaLnBrk="1" latinLnBrk="0" hangingPunct="1"/>
            <a:r>
              <a:rPr kumimoji="0" lang="es-ES" smtClean="0">
                <a:uFillTx/>
              </a:rPr>
              <a:t>Quinto nivel</a:t>
            </a:r>
            <a:endParaRPr kumimoji="0" lang="en-US">
              <a:uFillTx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uFillTx/>
              </a:defRPr>
            </a:lvl1pPr>
          </a:lstStyle>
          <a:p>
            <a:fld id="{CC0F51CC-430D-40FA-A4D9-866D9E188D14}" type="datetimeFigureOut">
              <a:rPr lang="es-ES" smtClean="0">
                <a:uFillTx/>
              </a:rPr>
              <a:pPr/>
              <a:t>14/02/2019</a:t>
            </a:fld>
            <a:endParaRPr lang="es-ES">
              <a:uFillTx/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uFillTx/>
              </a:defRPr>
            </a:lvl1pPr>
          </a:lstStyle>
          <a:p>
            <a:endParaRPr lang="es-ES">
              <a:uFillTx/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0" name="9 Rectángulo"/>
          <p:cNvSpPr>
            <a:spLocks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uFillTx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uFillTx/>
            </a:endParaRPr>
          </a:p>
        </p:txBody>
      </p:sp>
      <p:sp>
        <p:nvSpPr>
          <p:cNvPr id="12" name="11 Elipse"/>
          <p:cNvSpPr>
            <a:spLocks/>
          </p:cNvSpPr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uFillTx/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uFillTx/>
              </a:defRPr>
            </a:lvl1pPr>
          </a:lstStyle>
          <a:p>
            <a:fld id="{247523AC-C652-45AE-A623-5CAC9ECF357A}" type="slidenum">
              <a:rPr lang="es-ES" smtClean="0">
                <a:uFillTx/>
              </a:rPr>
              <a:pPr/>
              <a:t>‹Nº›</a:t>
            </a:fld>
            <a:endParaRPr lang="es-E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uFillTx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uFillTx/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uFillTx/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uFillTx/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uFillTx/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95736" y="0"/>
            <a:ext cx="6246440" cy="1510056"/>
          </a:xfrm>
        </p:spPr>
        <p:txBody>
          <a:bodyPr>
            <a:normAutofit/>
          </a:bodyPr>
          <a:lstStyle/>
          <a:p>
            <a:pPr algn="ctr"/>
            <a:r>
              <a:rPr lang="es-ES" sz="6000" dirty="0" smtClean="0">
                <a:uFillTx/>
                <a:latin typeface="Calibri" pitchFamily="34" charset="0"/>
              </a:rPr>
              <a:t>Erasmus + KA229</a:t>
            </a:r>
            <a:endParaRPr lang="es-ES" sz="6000" dirty="0">
              <a:uFillTx/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79712" y="1556792"/>
            <a:ext cx="6624736" cy="2808312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uFillTx/>
                <a:latin typeface="Calibri" pitchFamily="34" charset="0"/>
              </a:rPr>
              <a:t>Back to </a:t>
            </a:r>
            <a:r>
              <a:rPr lang="es-ES" sz="3200" dirty="0" err="1" smtClean="0">
                <a:uFillTx/>
                <a:latin typeface="Calibri" pitchFamily="34" charset="0"/>
              </a:rPr>
              <a:t>our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roots</a:t>
            </a:r>
            <a:r>
              <a:rPr lang="es-ES" sz="3200" dirty="0" smtClean="0">
                <a:uFillTx/>
                <a:latin typeface="Calibri" pitchFamily="34" charset="0"/>
              </a:rPr>
              <a:t>: </a:t>
            </a:r>
            <a:r>
              <a:rPr lang="es-ES" sz="3200" dirty="0" err="1" smtClean="0">
                <a:uFillTx/>
                <a:latin typeface="Calibri" pitchFamily="34" charset="0"/>
              </a:rPr>
              <a:t>Exploring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our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European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heritage</a:t>
            </a:r>
            <a:r>
              <a:rPr lang="es-ES" sz="3200" dirty="0" smtClean="0">
                <a:uFillTx/>
                <a:latin typeface="Calibri" pitchFamily="34" charset="0"/>
              </a:rPr>
              <a:t> and </a:t>
            </a:r>
            <a:r>
              <a:rPr lang="es-ES" sz="3200" dirty="0" err="1" smtClean="0">
                <a:uFillTx/>
                <a:latin typeface="Calibri" pitchFamily="34" charset="0"/>
              </a:rPr>
              <a:t>environment</a:t>
            </a:r>
            <a:endParaRPr lang="es-ES" sz="3200" dirty="0" smtClean="0">
              <a:uFillTx/>
              <a:latin typeface="Calibri" pitchFamily="34" charset="0"/>
            </a:endParaRPr>
          </a:p>
          <a:p>
            <a:pPr algn="ctr"/>
            <a:r>
              <a:rPr lang="es-ES" sz="3200" dirty="0" smtClean="0">
                <a:uFillTx/>
                <a:latin typeface="Calibri" pitchFamily="34" charset="0"/>
              </a:rPr>
              <a:t>Tornar a </a:t>
            </a:r>
            <a:r>
              <a:rPr lang="es-ES" sz="3200" dirty="0">
                <a:uFillTx/>
                <a:latin typeface="Calibri" pitchFamily="34" charset="0"/>
              </a:rPr>
              <a:t>l</a:t>
            </a:r>
            <a:r>
              <a:rPr lang="es-ES" sz="3200" dirty="0" smtClean="0">
                <a:uFillTx/>
                <a:latin typeface="Calibri" pitchFamily="34" charset="0"/>
              </a:rPr>
              <a:t>es </a:t>
            </a:r>
            <a:r>
              <a:rPr lang="es-ES" sz="3200" dirty="0" err="1" smtClean="0">
                <a:uFillTx/>
                <a:latin typeface="Calibri" pitchFamily="34" charset="0"/>
              </a:rPr>
              <a:t>arrels</a:t>
            </a:r>
            <a:r>
              <a:rPr lang="es-ES" sz="3200" dirty="0" smtClean="0">
                <a:uFillTx/>
                <a:latin typeface="Calibri" pitchFamily="34" charset="0"/>
              </a:rPr>
              <a:t>: Explorar el </a:t>
            </a:r>
            <a:r>
              <a:rPr lang="es-ES" sz="3200" dirty="0" err="1" smtClean="0">
                <a:uFillTx/>
                <a:latin typeface="Calibri" pitchFamily="34" charset="0"/>
              </a:rPr>
              <a:t>patrimoni</a:t>
            </a:r>
            <a:r>
              <a:rPr lang="es-ES" sz="3200" dirty="0" smtClean="0">
                <a:uFillTx/>
                <a:latin typeface="Calibri" pitchFamily="34" charset="0"/>
              </a:rPr>
              <a:t> i </a:t>
            </a:r>
            <a:r>
              <a:rPr lang="es-ES" sz="3200" dirty="0" err="1" smtClean="0">
                <a:uFillTx/>
                <a:latin typeface="Calibri" pitchFamily="34" charset="0"/>
              </a:rPr>
              <a:t>l’entorn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>
                <a:uFillTx/>
                <a:latin typeface="Calibri" pitchFamily="34" charset="0"/>
              </a:rPr>
              <a:t>e</a:t>
            </a:r>
            <a:r>
              <a:rPr lang="es-ES" sz="3200" dirty="0" err="1" smtClean="0">
                <a:uFillTx/>
                <a:latin typeface="Calibri" pitchFamily="34" charset="0"/>
              </a:rPr>
              <a:t>uropeu</a:t>
            </a:r>
            <a:endParaRPr lang="es-ES" sz="3200" dirty="0">
              <a:uFillTx/>
              <a:latin typeface="Calibri" pitchFamily="34" charset="0"/>
            </a:endParaRPr>
          </a:p>
        </p:txBody>
      </p:sp>
      <p:pic>
        <p:nvPicPr>
          <p:cNvPr id="4" name="3 Imagen" descr="erasmus-header-960_tcm44-9479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856433"/>
            <a:ext cx="9144001" cy="302895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uFillTx/>
              </a:rPr>
              <a:t>Detalls</a:t>
            </a:r>
            <a:r>
              <a:rPr lang="es-ES" dirty="0" smtClean="0">
                <a:uFillTx/>
              </a:rPr>
              <a:t> de </a:t>
            </a:r>
            <a:r>
              <a:rPr lang="es-ES" dirty="0" err="1" smtClean="0">
                <a:uFillTx/>
              </a:rPr>
              <a:t>l’acollida</a:t>
            </a:r>
            <a:r>
              <a:rPr lang="es-ES" dirty="0" smtClean="0">
                <a:uFillTx/>
              </a:rPr>
              <a:t> </a:t>
            </a:r>
            <a:r>
              <a:rPr lang="es-ES" dirty="0" err="1" smtClean="0">
                <a:uFillTx/>
              </a:rPr>
              <a:t>d’alumnat</a:t>
            </a:r>
            <a:r>
              <a:rPr lang="es-ES" dirty="0" smtClean="0">
                <a:uFillTx/>
              </a:rPr>
              <a:t>	</a:t>
            </a:r>
            <a:endParaRPr lang="es-ES" dirty="0">
              <a:uFillTx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56779" y="1609575"/>
            <a:ext cx="7467600" cy="4873752"/>
          </a:xfrm>
        </p:spPr>
        <p:txBody>
          <a:bodyPr/>
          <a:lstStyle/>
          <a:p>
            <a:r>
              <a:rPr lang="es-ES" dirty="0" smtClean="0">
                <a:uFillTx/>
              </a:rPr>
              <a:t>12 </a:t>
            </a:r>
            <a:r>
              <a:rPr lang="es-ES" dirty="0" err="1" smtClean="0">
                <a:uFillTx/>
              </a:rPr>
              <a:t>nens</a:t>
            </a:r>
            <a:r>
              <a:rPr lang="es-ES" dirty="0" smtClean="0">
                <a:uFillTx/>
              </a:rPr>
              <a:t> i nenes de </a:t>
            </a:r>
            <a:r>
              <a:rPr lang="es-ES" dirty="0" err="1" smtClean="0">
                <a:uFillTx/>
              </a:rPr>
              <a:t>Suècia</a:t>
            </a:r>
            <a:r>
              <a:rPr lang="es-ES" dirty="0" smtClean="0">
                <a:uFillTx/>
              </a:rPr>
              <a:t> i </a:t>
            </a:r>
            <a:r>
              <a:rPr lang="es-ES" dirty="0" err="1" smtClean="0">
                <a:uFillTx/>
              </a:rPr>
              <a:t>Regne</a:t>
            </a:r>
            <a:r>
              <a:rPr lang="es-ES" dirty="0" smtClean="0">
                <a:uFillTx/>
              </a:rPr>
              <a:t> </a:t>
            </a:r>
            <a:r>
              <a:rPr lang="es-ES" dirty="0" err="1" smtClean="0">
                <a:uFillTx/>
              </a:rPr>
              <a:t>Unit</a:t>
            </a:r>
            <a:r>
              <a:rPr lang="es-ES" dirty="0" smtClean="0">
                <a:uFillTx/>
              </a:rPr>
              <a:t>.</a:t>
            </a:r>
          </a:p>
          <a:p>
            <a:r>
              <a:rPr lang="es-ES" dirty="0" err="1" smtClean="0">
                <a:uFillTx/>
              </a:rPr>
              <a:t>Dia</a:t>
            </a:r>
            <a:r>
              <a:rPr lang="es-ES" dirty="0" smtClean="0">
                <a:uFillTx/>
              </a:rPr>
              <a:t> arribada: 19 </a:t>
            </a:r>
            <a:r>
              <a:rPr lang="es-ES" dirty="0" err="1" smtClean="0">
                <a:uFillTx/>
              </a:rPr>
              <a:t>maig</a:t>
            </a:r>
            <a:r>
              <a:rPr lang="es-ES" dirty="0" smtClean="0">
                <a:uFillTx/>
              </a:rPr>
              <a:t> a la tarda/</a:t>
            </a:r>
            <a:r>
              <a:rPr lang="es-ES" dirty="0" err="1" smtClean="0">
                <a:uFillTx/>
              </a:rPr>
              <a:t>vespre</a:t>
            </a:r>
            <a:r>
              <a:rPr lang="es-ES" dirty="0" smtClean="0">
                <a:uFillTx/>
              </a:rPr>
              <a:t>.</a:t>
            </a:r>
          </a:p>
          <a:p>
            <a:r>
              <a:rPr lang="es-ES" dirty="0" err="1" smtClean="0">
                <a:uFillTx/>
              </a:rPr>
              <a:t>Dia</a:t>
            </a:r>
            <a:r>
              <a:rPr lang="es-ES" dirty="0" smtClean="0">
                <a:uFillTx/>
              </a:rPr>
              <a:t> partida: 25 </a:t>
            </a:r>
            <a:r>
              <a:rPr lang="es-ES" dirty="0" err="1" smtClean="0">
                <a:uFillTx/>
              </a:rPr>
              <a:t>maig</a:t>
            </a:r>
            <a:r>
              <a:rPr lang="es-ES" dirty="0" smtClean="0">
                <a:uFillTx/>
              </a:rPr>
              <a:t> al </a:t>
            </a:r>
            <a:r>
              <a:rPr lang="es-ES" dirty="0" err="1" smtClean="0">
                <a:uFillTx/>
              </a:rPr>
              <a:t>matí</a:t>
            </a:r>
            <a:r>
              <a:rPr lang="es-ES" dirty="0" smtClean="0">
                <a:uFillTx/>
              </a:rPr>
              <a:t>.</a:t>
            </a:r>
          </a:p>
          <a:p>
            <a:r>
              <a:rPr lang="es-ES" dirty="0" err="1" smtClean="0">
                <a:uFillTx/>
              </a:rPr>
              <a:t>Horari</a:t>
            </a:r>
            <a:r>
              <a:rPr lang="es-ES" dirty="0" smtClean="0">
                <a:uFillTx/>
              </a:rPr>
              <a:t> de </a:t>
            </a:r>
            <a:r>
              <a:rPr lang="es-ES" dirty="0" err="1" smtClean="0">
                <a:uFillTx/>
              </a:rPr>
              <a:t>l’alumnat</a:t>
            </a:r>
            <a:r>
              <a:rPr lang="es-ES" dirty="0" smtClean="0">
                <a:uFillTx/>
              </a:rPr>
              <a:t>: 9:00 a 16:30 a </a:t>
            </a:r>
            <a:r>
              <a:rPr lang="es-ES" dirty="0" err="1" smtClean="0">
                <a:uFillTx/>
              </a:rPr>
              <a:t>l’escola</a:t>
            </a:r>
            <a:r>
              <a:rPr lang="es-ES" dirty="0" smtClean="0">
                <a:uFillTx/>
              </a:rPr>
              <a:t>.</a:t>
            </a:r>
          </a:p>
          <a:p>
            <a:pPr algn="just"/>
            <a:r>
              <a:rPr lang="es-ES" dirty="0" smtClean="0">
                <a:uFillTx/>
              </a:rPr>
              <a:t>Notificar a </a:t>
            </a:r>
            <a:r>
              <a:rPr lang="es-ES" dirty="0" err="1" smtClean="0">
                <a:uFillTx/>
              </a:rPr>
              <a:t>direcció</a:t>
            </a:r>
            <a:r>
              <a:rPr lang="es-ES" dirty="0" smtClean="0">
                <a:uFillTx/>
              </a:rPr>
              <a:t> la </a:t>
            </a:r>
            <a:r>
              <a:rPr lang="es-ES" dirty="0" err="1" smtClean="0">
                <a:uFillTx/>
              </a:rPr>
              <a:t>disponibilitat</a:t>
            </a:r>
            <a:r>
              <a:rPr lang="es-ES" dirty="0" smtClean="0">
                <a:uFillTx/>
              </a:rPr>
              <a:t> i </a:t>
            </a:r>
            <a:r>
              <a:rPr lang="es-ES" dirty="0" err="1" smtClean="0">
                <a:uFillTx/>
              </a:rPr>
              <a:t>compromís</a:t>
            </a:r>
            <a:r>
              <a:rPr lang="es-ES" dirty="0" smtClean="0">
                <a:uFillTx/>
              </a:rPr>
              <a:t> </a:t>
            </a:r>
            <a:r>
              <a:rPr lang="es-ES" dirty="0" err="1" smtClean="0">
                <a:uFillTx/>
              </a:rPr>
              <a:t>d’acolliment</a:t>
            </a:r>
            <a:r>
              <a:rPr lang="es-ES" dirty="0" smtClean="0">
                <a:uFillTx/>
              </a:rPr>
              <a:t> el més </a:t>
            </a:r>
            <a:r>
              <a:rPr lang="es-ES" dirty="0" err="1" smtClean="0">
                <a:uFillTx/>
              </a:rPr>
              <a:t>aviat</a:t>
            </a:r>
            <a:r>
              <a:rPr lang="es-ES" dirty="0" smtClean="0">
                <a:uFillTx/>
              </a:rPr>
              <a:t> </a:t>
            </a:r>
            <a:r>
              <a:rPr lang="es-ES" dirty="0" err="1" smtClean="0">
                <a:uFillTx/>
              </a:rPr>
              <a:t>possible</a:t>
            </a:r>
            <a:r>
              <a:rPr lang="es-ES" dirty="0" smtClean="0">
                <a:uFillTx/>
              </a:rPr>
              <a:t>. </a:t>
            </a:r>
          </a:p>
          <a:p>
            <a:pPr algn="just"/>
            <a:r>
              <a:rPr lang="es-ES" dirty="0" err="1" smtClean="0">
                <a:uFillTx/>
              </a:rPr>
              <a:t>Requisit</a:t>
            </a:r>
            <a:r>
              <a:rPr lang="es-ES" dirty="0" smtClean="0">
                <a:uFillTx/>
              </a:rPr>
              <a:t>: </a:t>
            </a:r>
            <a:r>
              <a:rPr lang="es-ES" dirty="0" err="1" smtClean="0">
                <a:uFillTx/>
              </a:rPr>
              <a:t>Certificat</a:t>
            </a:r>
            <a:r>
              <a:rPr lang="es-ES" dirty="0" smtClean="0">
                <a:uFillTx/>
              </a:rPr>
              <a:t> de penals </a:t>
            </a:r>
            <a:r>
              <a:rPr lang="es-ES" dirty="0" err="1" smtClean="0">
                <a:uFillTx/>
              </a:rPr>
              <a:t>expedit</a:t>
            </a:r>
            <a:r>
              <a:rPr lang="es-ES" dirty="0" smtClean="0">
                <a:uFillTx/>
              </a:rPr>
              <a:t> per </a:t>
            </a:r>
            <a:r>
              <a:rPr lang="es-ES" dirty="0" err="1" smtClean="0">
                <a:uFillTx/>
              </a:rPr>
              <a:t>Policia</a:t>
            </a:r>
            <a:r>
              <a:rPr lang="es-ES" dirty="0" smtClean="0">
                <a:uFillTx/>
              </a:rPr>
              <a:t> Nacional.</a:t>
            </a:r>
          </a:p>
          <a:p>
            <a:pPr algn="just"/>
            <a:r>
              <a:rPr lang="es-ES" dirty="0" smtClean="0">
                <a:uFillTx/>
              </a:rPr>
              <a:t>Un cop concretades les famílies acollidores es </a:t>
            </a:r>
            <a:r>
              <a:rPr lang="es-ES" dirty="0" err="1" smtClean="0">
                <a:uFillTx/>
              </a:rPr>
              <a:t>farà</a:t>
            </a:r>
            <a:r>
              <a:rPr lang="es-ES" dirty="0" smtClean="0">
                <a:uFillTx/>
              </a:rPr>
              <a:t> una nova reunió </a:t>
            </a:r>
            <a:r>
              <a:rPr lang="es-ES" dirty="0" err="1" smtClean="0">
                <a:uFillTx/>
              </a:rPr>
              <a:t>pels</a:t>
            </a:r>
            <a:r>
              <a:rPr lang="es-ES" dirty="0" smtClean="0">
                <a:uFillTx/>
              </a:rPr>
              <a:t> detalls de </a:t>
            </a:r>
            <a:r>
              <a:rPr lang="es-ES" dirty="0" err="1" smtClean="0">
                <a:uFillTx/>
              </a:rPr>
              <a:t>l’acolliment</a:t>
            </a:r>
            <a:r>
              <a:rPr lang="es-ES" dirty="0" smtClean="0">
                <a:uFillTx/>
              </a:rPr>
              <a:t>.</a:t>
            </a:r>
          </a:p>
          <a:p>
            <a:endParaRPr lang="es-ES" dirty="0">
              <a:uFillTx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467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THANK YOU FOR YOUR ATTENTION</a:t>
            </a:r>
            <a:br>
              <a:rPr lang="en-US" b="1" dirty="0" smtClean="0">
                <a:latin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</a:rPr>
              <a:t>SEE YOU SOON!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1037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294967295 Marcador de contenid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>
                <a:uFillTx/>
              </a:rPr>
              <a:t>Context</a:t>
            </a:r>
            <a:r>
              <a:rPr lang="es-ES" dirty="0" smtClean="0">
                <a:uFillTx/>
              </a:rPr>
              <a:t> de la </a:t>
            </a:r>
            <a:r>
              <a:rPr lang="es-ES" dirty="0" err="1" smtClean="0">
                <a:uFillTx/>
              </a:rPr>
              <a:t>nostra</a:t>
            </a:r>
            <a:r>
              <a:rPr lang="es-ES" dirty="0" smtClean="0">
                <a:uFillTx/>
              </a:rPr>
              <a:t> </a:t>
            </a:r>
            <a:r>
              <a:rPr lang="es-ES" dirty="0" err="1" smtClean="0">
                <a:uFillTx/>
              </a:rPr>
              <a:t>escola</a:t>
            </a:r>
            <a:endParaRPr dirty="0">
              <a:uFillTx/>
            </a:endParaRPr>
          </a:p>
        </p:txBody>
      </p:sp>
      <p:sp>
        <p:nvSpPr>
          <p:cNvPr id="3" name="4294967295 Forma"/>
          <p:cNvSpPr>
            <a:spLocks noGrp="1"/>
          </p:cNvSpPr>
          <p:nvPr>
            <p:ph sz="quarter" idx="1"/>
          </p:nvPr>
        </p:nvSpPr>
        <p:spPr>
          <a:xfrm>
            <a:off x="539552" y="1984248"/>
            <a:ext cx="6624736" cy="3893024"/>
          </a:xfrm>
        </p:spPr>
        <p:txBody>
          <a:bodyPr>
            <a:normAutofit/>
          </a:bodyPr>
          <a:lstStyle/>
          <a:p>
            <a:pPr lvl="0"/>
            <a:r>
              <a:rPr sz="3200" b="0" i="0" u="none" strike="noStrike" baseline="0" dirty="0">
                <a:solidFill>
                  <a:srgbClr val="000000"/>
                </a:solidFill>
                <a:uFillTx/>
                <a:latin typeface="Century Schoolbook" charset="0"/>
              </a:rPr>
              <a:t>GEP</a:t>
            </a:r>
          </a:p>
          <a:p>
            <a:pPr lvl="0"/>
            <a:r>
              <a:rPr sz="3200" b="0" i="0" u="none" strike="noStrike" baseline="0" dirty="0" err="1">
                <a:solidFill>
                  <a:srgbClr val="000000"/>
                </a:solidFill>
                <a:uFillTx/>
                <a:latin typeface="Century Schoolbook" charset="0"/>
              </a:rPr>
              <a:t>Escola</a:t>
            </a:r>
            <a:r>
              <a:rPr sz="3200" b="0" i="0" u="none" strike="noStrike" baseline="0" dirty="0">
                <a:solidFill>
                  <a:srgbClr val="000000"/>
                </a:solidFill>
                <a:uFillTx/>
                <a:latin typeface="Century Schoolbook" charset="0"/>
              </a:rPr>
              <a:t> </a:t>
            </a:r>
            <a:r>
              <a:rPr sz="3200" b="0" i="0" u="none" strike="noStrike" baseline="0" dirty="0" err="1">
                <a:solidFill>
                  <a:srgbClr val="000000"/>
                </a:solidFill>
                <a:uFillTx/>
                <a:latin typeface="Century Schoolbook" charset="0"/>
              </a:rPr>
              <a:t>plurilingüe</a:t>
            </a:r>
            <a:endParaRPr sz="3200" b="0" i="0" u="none" strike="noStrike" baseline="0" dirty="0">
              <a:solidFill>
                <a:srgbClr val="000000"/>
              </a:solidFill>
              <a:uFillTx/>
              <a:latin typeface="Century Schoolbook" charset="0"/>
            </a:endParaRPr>
          </a:p>
          <a:p>
            <a:pPr lvl="0"/>
            <a:r>
              <a:rPr sz="3200" b="0" i="0" u="none" strike="noStrike" baseline="0" dirty="0" err="1">
                <a:solidFill>
                  <a:srgbClr val="000000"/>
                </a:solidFill>
                <a:uFillTx/>
                <a:latin typeface="Century Schoolbook" charset="0"/>
              </a:rPr>
              <a:t>Projecte</a:t>
            </a:r>
            <a:r>
              <a:rPr sz="3200" b="0" i="0" u="none" strike="noStrike" baseline="0" dirty="0">
                <a:solidFill>
                  <a:srgbClr val="000000"/>
                </a:solidFill>
                <a:uFillTx/>
                <a:latin typeface="Century Schoolbook" charset="0"/>
              </a:rPr>
              <a:t> </a:t>
            </a:r>
            <a:r>
              <a:rPr sz="3200" b="0" i="0" u="none" strike="noStrike" baseline="0" dirty="0" err="1">
                <a:solidFill>
                  <a:srgbClr val="000000"/>
                </a:solidFill>
                <a:uFillTx/>
                <a:latin typeface="Century Schoolbook" charset="0"/>
              </a:rPr>
              <a:t>Avancem</a:t>
            </a:r>
            <a:r>
              <a:rPr sz="3200" b="0" i="0" u="none" strike="noStrike" baseline="0" dirty="0">
                <a:solidFill>
                  <a:srgbClr val="000000"/>
                </a:solidFill>
                <a:uFillTx/>
                <a:latin typeface="Century Schoolbook" charset="0"/>
              </a:rPr>
              <a:t> </a:t>
            </a:r>
          </a:p>
        </p:txBody>
      </p:sp>
      <p:pic>
        <p:nvPicPr>
          <p:cNvPr id="1126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437112"/>
            <a:ext cx="3888432" cy="1944218"/>
          </a:xfrm>
          <a:prstGeom prst="rect">
            <a:avLst/>
          </a:prstGeom>
          <a:noFill/>
        </p:spPr>
      </p:pic>
      <p:pic>
        <p:nvPicPr>
          <p:cNvPr id="11268" name="Picture 4" descr="Avanc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8123" y="148327"/>
            <a:ext cx="1584176" cy="1584176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0812" y="4437113"/>
            <a:ext cx="2996889" cy="1944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86401" y="2276872"/>
            <a:ext cx="2781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294967295 Marcador de contenid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uFillTx/>
              </a:rPr>
              <a:t>Què és un Erasmus +</a:t>
            </a:r>
          </a:p>
        </p:txBody>
      </p:sp>
      <p:sp>
        <p:nvSpPr>
          <p:cNvPr id="3" name="4294967295 Forma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b="1" dirty="0" err="1" smtClean="0"/>
              <a:t>Millora</a:t>
            </a:r>
            <a:r>
              <a:rPr lang="es-ES" b="1" dirty="0" smtClean="0"/>
              <a:t> el </a:t>
            </a:r>
            <a:r>
              <a:rPr lang="es-ES" b="1" dirty="0" err="1" smtClean="0"/>
              <a:t>nivell</a:t>
            </a:r>
            <a:r>
              <a:rPr lang="es-ES" b="1" dirty="0" smtClean="0"/>
              <a:t> i la </a:t>
            </a:r>
            <a:r>
              <a:rPr lang="es-ES" b="1" dirty="0" err="1" smtClean="0"/>
              <a:t>qualitat</a:t>
            </a:r>
            <a:r>
              <a:rPr lang="es-ES" b="1" dirty="0" smtClean="0"/>
              <a:t> de </a:t>
            </a:r>
            <a:r>
              <a:rPr lang="es-ES" b="1" dirty="0" err="1" smtClean="0"/>
              <a:t>l’ensenyament</a:t>
            </a:r>
            <a:r>
              <a:rPr lang="es-ES" b="1" dirty="0" smtClean="0"/>
              <a:t>. </a:t>
            </a:r>
          </a:p>
          <a:p>
            <a:pPr algn="just"/>
            <a:endParaRPr lang="es-ES" b="1" dirty="0" smtClean="0"/>
          </a:p>
          <a:p>
            <a:pPr algn="just"/>
            <a:r>
              <a:rPr lang="es-ES" dirty="0" err="1" smtClean="0"/>
              <a:t>Oportunitat</a:t>
            </a:r>
            <a:r>
              <a:rPr lang="es-ES" dirty="0" smtClean="0"/>
              <a:t> de </a:t>
            </a:r>
            <a:r>
              <a:rPr lang="es-ES" dirty="0" err="1" smtClean="0"/>
              <a:t>Mobilitats</a:t>
            </a:r>
            <a:r>
              <a:rPr lang="es-ES" dirty="0" smtClean="0"/>
              <a:t> per </a:t>
            </a:r>
            <a:r>
              <a:rPr lang="es-ES" dirty="0" err="1" smtClean="0"/>
              <a:t>l’Aprenentatge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endParaRPr lang="es-ES" dirty="0" smtClean="0"/>
          </a:p>
          <a:p>
            <a:pPr algn="just"/>
            <a:r>
              <a:rPr lang="es-ES" dirty="0" err="1" smtClean="0"/>
              <a:t>Col·laboració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països</a:t>
            </a:r>
            <a:r>
              <a:rPr lang="es-ES" dirty="0" smtClean="0"/>
              <a:t> </a:t>
            </a:r>
            <a:r>
              <a:rPr lang="es-ES" dirty="0" err="1" smtClean="0"/>
              <a:t>d’Europa</a:t>
            </a:r>
            <a:r>
              <a:rPr lang="es-ES" dirty="0" smtClean="0"/>
              <a:t>  </a:t>
            </a:r>
            <a:r>
              <a:rPr lang="es-ES" dirty="0" err="1" smtClean="0"/>
              <a:t>cooperant</a:t>
            </a:r>
            <a:r>
              <a:rPr lang="es-ES" dirty="0" smtClean="0"/>
              <a:t> entre </a:t>
            </a:r>
            <a:r>
              <a:rPr lang="es-ES" smtClean="0"/>
              <a:t>centres escolar.</a:t>
            </a:r>
            <a:endParaRPr lang="es-ES" dirty="0" smtClean="0"/>
          </a:p>
          <a:p>
            <a:pPr marL="0" indent="0" algn="just">
              <a:buNone/>
            </a:pPr>
            <a:endParaRPr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294967295 Marcador de contenid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uFillTx/>
              </a:rPr>
              <a:t>Back to the </a:t>
            </a:r>
            <a:r>
              <a:rPr dirty="0" smtClean="0">
                <a:uFillTx/>
              </a:rPr>
              <a:t>roots</a:t>
            </a:r>
            <a:r>
              <a:rPr lang="es-ES" dirty="0" smtClean="0"/>
              <a:t> </a:t>
            </a:r>
            <a:r>
              <a:rPr dirty="0" smtClean="0">
                <a:uFillTx/>
              </a:rPr>
              <a:t> </a:t>
            </a:r>
            <a:endParaRPr dirty="0">
              <a:uFillTx/>
            </a:endParaRPr>
          </a:p>
        </p:txBody>
      </p:sp>
      <p:sp>
        <p:nvSpPr>
          <p:cNvPr id="3" name="4294967295 Forma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845024"/>
          </a:xfrm>
        </p:spPr>
        <p:txBody>
          <a:bodyPr/>
          <a:lstStyle/>
          <a:p>
            <a:r>
              <a:rPr dirty="0" err="1">
                <a:uFillTx/>
              </a:rPr>
              <a:t>Història</a:t>
            </a:r>
            <a:r>
              <a:rPr dirty="0">
                <a:uFillTx/>
              </a:rPr>
              <a:t> del </a:t>
            </a:r>
            <a:r>
              <a:rPr dirty="0" err="1" smtClean="0">
                <a:uFillTx/>
              </a:rPr>
              <a:t>projecte</a:t>
            </a:r>
            <a:endParaRPr lang="ca-ES" dirty="0" smtClean="0">
              <a:uFillTx/>
            </a:endParaRPr>
          </a:p>
          <a:p>
            <a:pPr marL="0" indent="0">
              <a:buNone/>
            </a:pPr>
            <a:r>
              <a:rPr lang="ca-ES" dirty="0" smtClean="0"/>
              <a:t>    Puntuació </a:t>
            </a:r>
            <a:r>
              <a:rPr lang="ca-ES" dirty="0" err="1" smtClean="0"/>
              <a:t>Excel.lent</a:t>
            </a:r>
            <a:r>
              <a:rPr lang="ca-ES" dirty="0" smtClean="0"/>
              <a:t>.</a:t>
            </a:r>
          </a:p>
          <a:p>
            <a:pPr marL="0" indent="0">
              <a:buNone/>
            </a:pPr>
            <a:endParaRPr lang="es-ES" dirty="0" smtClean="0">
              <a:uFillTx/>
            </a:endParaRPr>
          </a:p>
          <a:p>
            <a:r>
              <a:rPr dirty="0" err="1" smtClean="0">
                <a:uFillTx/>
              </a:rPr>
              <a:t>Estadístiques</a:t>
            </a:r>
            <a:r>
              <a:rPr dirty="0" smtClean="0">
                <a:uFillTx/>
              </a:rPr>
              <a:t> </a:t>
            </a:r>
            <a:r>
              <a:rPr dirty="0" err="1">
                <a:uFillTx/>
              </a:rPr>
              <a:t>dels</a:t>
            </a:r>
            <a:r>
              <a:rPr dirty="0">
                <a:uFillTx/>
              </a:rPr>
              <a:t> </a:t>
            </a:r>
            <a:r>
              <a:rPr dirty="0" err="1">
                <a:uFillTx/>
              </a:rPr>
              <a:t>projectes</a:t>
            </a:r>
            <a:r>
              <a:rPr dirty="0">
                <a:uFillTx/>
              </a:rPr>
              <a:t> E</a:t>
            </a:r>
            <a:r>
              <a:rPr dirty="0" smtClean="0">
                <a:uFillTx/>
              </a:rPr>
              <a:t>+</a:t>
            </a:r>
            <a:endParaRPr lang="es-ES" dirty="0" smtClean="0"/>
          </a:p>
          <a:p>
            <a:pPr lvl="1"/>
            <a:r>
              <a:rPr lang="es-ES" dirty="0" smtClean="0">
                <a:uFillTx/>
              </a:rPr>
              <a:t>A </a:t>
            </a:r>
            <a:r>
              <a:rPr lang="es-ES" dirty="0" err="1" smtClean="0">
                <a:uFillTx/>
              </a:rPr>
              <a:t>Espanya</a:t>
            </a:r>
            <a:r>
              <a:rPr lang="es-ES" dirty="0" smtClean="0">
                <a:uFillTx/>
              </a:rPr>
              <a:t> 723 </a:t>
            </a:r>
            <a:r>
              <a:rPr lang="es-ES" dirty="0" err="1" smtClean="0">
                <a:uFillTx/>
              </a:rPr>
              <a:t>projectes</a:t>
            </a:r>
            <a:r>
              <a:rPr lang="es-ES" dirty="0" smtClean="0">
                <a:uFillTx/>
              </a:rPr>
              <a:t>.</a:t>
            </a:r>
          </a:p>
          <a:p>
            <a:pPr lvl="1"/>
            <a:r>
              <a:rPr lang="es-ES" dirty="0" smtClean="0"/>
              <a:t>A Catalunya 22 </a:t>
            </a:r>
            <a:r>
              <a:rPr lang="es-ES" dirty="0" err="1" smtClean="0"/>
              <a:t>escoles</a:t>
            </a:r>
            <a:r>
              <a:rPr lang="es-ES" dirty="0" smtClean="0"/>
              <a:t> de 89 </a:t>
            </a:r>
            <a:r>
              <a:rPr lang="es-ES" dirty="0" err="1" smtClean="0"/>
              <a:t>projectes</a:t>
            </a:r>
            <a:r>
              <a:rPr lang="es-ES" dirty="0" smtClean="0"/>
              <a:t>.		 </a:t>
            </a:r>
            <a:endParaRPr dirty="0"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4000" dirty="0" err="1" smtClean="0">
                <a:uFillTx/>
                <a:latin typeface="Calibri" pitchFamily="34" charset="0"/>
              </a:rPr>
              <a:t>Participants</a:t>
            </a:r>
            <a:endParaRPr lang="es-ES" sz="4000" dirty="0">
              <a:uFillTx/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3200" dirty="0" err="1" smtClean="0">
                <a:uFillTx/>
                <a:latin typeface="Calibri" pitchFamily="34" charset="0"/>
              </a:rPr>
              <a:t>Minervaskolan</a:t>
            </a:r>
            <a:r>
              <a:rPr lang="es-ES" sz="3200" dirty="0" smtClean="0">
                <a:uFillTx/>
                <a:latin typeface="Calibri" pitchFamily="34" charset="0"/>
              </a:rPr>
              <a:t> i Umea AB (Umea, </a:t>
            </a:r>
            <a:r>
              <a:rPr lang="es-ES" sz="3200" b="1" dirty="0" err="1" smtClean="0">
                <a:uFillTx/>
                <a:latin typeface="Calibri" pitchFamily="34" charset="0"/>
              </a:rPr>
              <a:t>Suècia</a:t>
            </a:r>
            <a:r>
              <a:rPr lang="es-ES" sz="3200" dirty="0" smtClean="0">
                <a:uFillTx/>
                <a:latin typeface="Calibri" pitchFamily="34" charset="0"/>
              </a:rPr>
              <a:t>)</a:t>
            </a:r>
          </a:p>
          <a:p>
            <a:r>
              <a:rPr lang="es-ES" sz="3200" dirty="0" err="1" smtClean="0">
                <a:uFillTx/>
                <a:latin typeface="Calibri" pitchFamily="34" charset="0"/>
              </a:rPr>
              <a:t>Escola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Mestral</a:t>
            </a:r>
            <a:r>
              <a:rPr lang="es-ES" sz="3200" dirty="0" smtClean="0">
                <a:uFillTx/>
                <a:latin typeface="Calibri" pitchFamily="34" charset="0"/>
              </a:rPr>
              <a:t> (</a:t>
            </a:r>
            <a:r>
              <a:rPr lang="es-ES" sz="3200" dirty="0" err="1" smtClean="0">
                <a:uFillTx/>
                <a:latin typeface="Calibri" pitchFamily="34" charset="0"/>
              </a:rPr>
              <a:t>L’Hospitalet</a:t>
            </a:r>
            <a:r>
              <a:rPr lang="es-ES" sz="3200" dirty="0" smtClean="0">
                <a:uFillTx/>
                <a:latin typeface="Calibri" pitchFamily="34" charset="0"/>
              </a:rPr>
              <a:t> de </a:t>
            </a:r>
            <a:r>
              <a:rPr lang="es-ES" sz="3200" dirty="0" err="1" smtClean="0">
                <a:uFillTx/>
                <a:latin typeface="Calibri" pitchFamily="34" charset="0"/>
              </a:rPr>
              <a:t>l’Infant</a:t>
            </a:r>
            <a:r>
              <a:rPr lang="es-ES" sz="3200" dirty="0" smtClean="0">
                <a:uFillTx/>
                <a:latin typeface="Calibri" pitchFamily="34" charset="0"/>
              </a:rPr>
              <a:t>, </a:t>
            </a:r>
            <a:r>
              <a:rPr lang="es-ES" sz="3200" b="1" dirty="0" smtClean="0">
                <a:uFillTx/>
                <a:latin typeface="Calibri" pitchFamily="34" charset="0"/>
              </a:rPr>
              <a:t>Catalunya</a:t>
            </a:r>
            <a:r>
              <a:rPr lang="es-ES" sz="3200" dirty="0" smtClean="0">
                <a:uFillTx/>
                <a:latin typeface="Calibri" pitchFamily="34" charset="0"/>
              </a:rPr>
              <a:t>)</a:t>
            </a:r>
          </a:p>
          <a:p>
            <a:r>
              <a:rPr lang="es-ES" sz="3200" dirty="0" err="1" smtClean="0">
                <a:uFillTx/>
                <a:latin typeface="Calibri" pitchFamily="34" charset="0"/>
              </a:rPr>
              <a:t>Whitegate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End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Primary</a:t>
            </a:r>
            <a:r>
              <a:rPr lang="es-ES" sz="3200" dirty="0" smtClean="0">
                <a:uFillTx/>
                <a:latin typeface="Calibri" pitchFamily="34" charset="0"/>
              </a:rPr>
              <a:t> </a:t>
            </a:r>
            <a:r>
              <a:rPr lang="es-ES" sz="3200" dirty="0" err="1" smtClean="0">
                <a:uFillTx/>
                <a:latin typeface="Calibri" pitchFamily="34" charset="0"/>
              </a:rPr>
              <a:t>School</a:t>
            </a:r>
            <a:r>
              <a:rPr lang="es-ES" sz="3200" dirty="0" smtClean="0">
                <a:uFillTx/>
                <a:latin typeface="Calibri" pitchFamily="34" charset="0"/>
              </a:rPr>
              <a:t> (Oldham, </a:t>
            </a:r>
            <a:r>
              <a:rPr lang="es-ES" sz="3200" b="1" dirty="0" err="1" smtClean="0">
                <a:uFillTx/>
                <a:latin typeface="Calibri" pitchFamily="34" charset="0"/>
              </a:rPr>
              <a:t>Regne</a:t>
            </a:r>
            <a:r>
              <a:rPr lang="es-ES" sz="3200" b="1" dirty="0" smtClean="0">
                <a:uFillTx/>
                <a:latin typeface="Calibri" pitchFamily="34" charset="0"/>
              </a:rPr>
              <a:t> </a:t>
            </a:r>
            <a:r>
              <a:rPr lang="es-ES" sz="3200" b="1" dirty="0" err="1" smtClean="0">
                <a:uFillTx/>
                <a:latin typeface="Calibri" pitchFamily="34" charset="0"/>
              </a:rPr>
              <a:t>Unit</a:t>
            </a:r>
            <a:r>
              <a:rPr lang="es-ES" sz="3200" dirty="0" smtClean="0">
                <a:uFillTx/>
                <a:latin typeface="Calibri" pitchFamily="34" charset="0"/>
              </a:rPr>
              <a:t>)</a:t>
            </a:r>
          </a:p>
          <a:p>
            <a:r>
              <a:rPr lang="es-ES" sz="3200" dirty="0" smtClean="0">
                <a:uFillTx/>
                <a:latin typeface="Calibri" pitchFamily="34" charset="0"/>
              </a:rPr>
              <a:t>I.C 4 S</a:t>
            </a:r>
            <a:r>
              <a:rPr lang="es-ES" sz="3200" dirty="0" err="1" smtClean="0">
                <a:uFillTx/>
                <a:latin typeface="Calibri" pitchFamily="34" charset="0"/>
              </a:rPr>
              <a:t>tanziale</a:t>
            </a:r>
            <a:r>
              <a:rPr lang="es-ES" sz="3200" dirty="0" smtClean="0">
                <a:uFillTx/>
                <a:latin typeface="Calibri" pitchFamily="34" charset="0"/>
              </a:rPr>
              <a:t> ( San Giorgio a </a:t>
            </a:r>
            <a:r>
              <a:rPr lang="es-ES" sz="3200" dirty="0" err="1" smtClean="0">
                <a:uFillTx/>
                <a:latin typeface="Calibri" pitchFamily="34" charset="0"/>
              </a:rPr>
              <a:t>Cremano</a:t>
            </a:r>
            <a:r>
              <a:rPr lang="es-ES" sz="3200" dirty="0" smtClean="0">
                <a:uFillTx/>
                <a:latin typeface="Calibri" pitchFamily="34" charset="0"/>
              </a:rPr>
              <a:t>, </a:t>
            </a:r>
            <a:r>
              <a:rPr lang="es-ES" sz="3200" b="1" dirty="0" err="1" smtClean="0">
                <a:uFillTx/>
                <a:latin typeface="Calibri" pitchFamily="34" charset="0"/>
              </a:rPr>
              <a:t>Itàlia</a:t>
            </a:r>
            <a:r>
              <a:rPr lang="es-ES" sz="3200" dirty="0" smtClean="0">
                <a:uFillTx/>
                <a:latin typeface="Calibri" pitchFamily="34" charset="0"/>
              </a:rPr>
              <a:t>)</a:t>
            </a:r>
            <a:endParaRPr lang="es-ES" sz="3200" dirty="0">
              <a:uFillTx/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preview.redd.it/bk1cq3kel6001.png?width=960&amp;crop=smart&amp;auto=webp&amp;s=8787fc7cb47be20914d979aced9d39e686cb0d92"/>
          <p:cNvPicPr>
            <a:picLocks noChangeAspect="1" noChangeArrowheads="1"/>
          </p:cNvPicPr>
          <p:nvPr/>
        </p:nvPicPr>
        <p:blipFill>
          <a:blip r:embed="rId2" cstate="print"/>
          <a:srcRect l="22667" t="16087" r="33690"/>
          <a:stretch>
            <a:fillRect/>
          </a:stretch>
        </p:blipFill>
        <p:spPr bwMode="auto">
          <a:xfrm>
            <a:off x="1331640" y="0"/>
            <a:ext cx="5112568" cy="6839946"/>
          </a:xfrm>
          <a:prstGeom prst="rect">
            <a:avLst/>
          </a:prstGeom>
          <a:noFill/>
        </p:spPr>
      </p:pic>
      <p:pic>
        <p:nvPicPr>
          <p:cNvPr id="7" name="6 Imagen" descr="f43ac77b8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843808" y="5229200"/>
            <a:ext cx="409140" cy="409140"/>
          </a:xfrm>
          <a:prstGeom prst="rect">
            <a:avLst/>
          </a:prstGeom>
        </p:spPr>
      </p:pic>
      <p:pic>
        <p:nvPicPr>
          <p:cNvPr id="8" name="7 Imagen" descr="f43ac77b8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843808" y="2708920"/>
            <a:ext cx="409140" cy="409140"/>
          </a:xfrm>
          <a:prstGeom prst="rect">
            <a:avLst/>
          </a:prstGeom>
        </p:spPr>
      </p:pic>
      <p:pic>
        <p:nvPicPr>
          <p:cNvPr id="9" name="8 Imagen" descr="f43ac77b8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932040" y="980728"/>
            <a:ext cx="409140" cy="409140"/>
          </a:xfrm>
          <a:prstGeom prst="rect">
            <a:avLst/>
          </a:prstGeom>
        </p:spPr>
      </p:pic>
      <p:pic>
        <p:nvPicPr>
          <p:cNvPr id="10" name="9 Imagen" descr="f43ac77b8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932040" y="5445224"/>
            <a:ext cx="409140" cy="409140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1187624" y="4581128"/>
            <a:ext cx="1296144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ES" b="1" dirty="0" err="1" smtClean="0"/>
              <a:t>Escola</a:t>
            </a:r>
            <a:r>
              <a:rPr lang="es-ES" b="1" dirty="0" smtClean="0"/>
              <a:t> </a:t>
            </a:r>
            <a:r>
              <a:rPr lang="es-ES" b="1" dirty="0" err="1" smtClean="0"/>
              <a:t>Mestral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 err="1" smtClean="0">
                <a:uFillTx/>
                <a:latin typeface="Calibri" pitchFamily="34" charset="0"/>
              </a:rPr>
              <a:t>Objectius</a:t>
            </a:r>
            <a:endParaRPr lang="es-ES" dirty="0">
              <a:uFillTx/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848872" cy="4873752"/>
          </a:xfrm>
        </p:spPr>
        <p:txBody>
          <a:bodyPr>
            <a:noAutofit/>
          </a:bodyPr>
          <a:lstStyle/>
          <a:p>
            <a:pPr lvl="0" algn="just"/>
            <a:r>
              <a:rPr lang="ca-ES" sz="2800" dirty="0" smtClean="0">
                <a:uFillTx/>
                <a:latin typeface="Calibri" pitchFamily="34" charset="0"/>
              </a:rPr>
              <a:t>Conèixer fets històrics rellevants que han afectat al nostre territori.</a:t>
            </a:r>
          </a:p>
          <a:p>
            <a:pPr lvl="0" algn="just"/>
            <a:endParaRPr lang="es-ES" sz="2800" dirty="0" smtClean="0">
              <a:uFillTx/>
              <a:latin typeface="Calibri" pitchFamily="34" charset="0"/>
            </a:endParaRPr>
          </a:p>
          <a:p>
            <a:pPr lvl="0" algn="just"/>
            <a:r>
              <a:rPr lang="ca-ES" sz="2800" dirty="0" smtClean="0">
                <a:uFillTx/>
                <a:latin typeface="Calibri" pitchFamily="34" charset="0"/>
              </a:rPr>
              <a:t>Identificar i reconèixer el patrimoni tant l’edificat com en l’entorn natural.</a:t>
            </a:r>
          </a:p>
          <a:p>
            <a:pPr marL="0" lvl="0" indent="0" algn="just">
              <a:buNone/>
            </a:pPr>
            <a:endParaRPr lang="es-ES" sz="2800" dirty="0" smtClean="0">
              <a:uFillTx/>
              <a:latin typeface="Calibri" pitchFamily="34" charset="0"/>
            </a:endParaRPr>
          </a:p>
          <a:p>
            <a:pPr lvl="0" algn="just"/>
            <a:r>
              <a:rPr lang="ca-ES" sz="2800" dirty="0" smtClean="0">
                <a:uFillTx/>
                <a:latin typeface="Calibri" pitchFamily="34" charset="0"/>
              </a:rPr>
              <a:t>Conèixer els problemes relacionats amb la protecció de l’entorn natural i patrimoni cultural. </a:t>
            </a:r>
            <a:endParaRPr lang="es-ES" sz="2800" dirty="0" smtClean="0">
              <a:uFillTx/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 err="1" smtClean="0">
                <a:uFillTx/>
                <a:latin typeface="Calibri" pitchFamily="34" charset="0"/>
              </a:rPr>
              <a:t>Objectius</a:t>
            </a:r>
            <a:endParaRPr lang="es-ES" dirty="0">
              <a:uFillTx/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a-ES" sz="3200" dirty="0" smtClean="0">
                <a:uFillTx/>
                <a:latin typeface="Calibri" pitchFamily="34" charset="0"/>
              </a:rPr>
              <a:t>Reconèixer el valor de les nostres tradicions. </a:t>
            </a:r>
            <a:endParaRPr lang="es-ES" sz="3200" dirty="0" smtClean="0">
              <a:uFillTx/>
              <a:latin typeface="Calibri" pitchFamily="34" charset="0"/>
            </a:endParaRPr>
          </a:p>
          <a:p>
            <a:pPr lvl="0"/>
            <a:r>
              <a:rPr lang="ca-ES" sz="3200" dirty="0" smtClean="0">
                <a:uFillTx/>
                <a:latin typeface="Calibri" pitchFamily="34" charset="0"/>
              </a:rPr>
              <a:t>Ser capaços d’utilitzar diferents mitjans de comunicació per intercanviar informació. </a:t>
            </a:r>
            <a:endParaRPr lang="es-ES" sz="3200" dirty="0" smtClean="0">
              <a:uFillTx/>
              <a:latin typeface="Calibri" pitchFamily="34" charset="0"/>
            </a:endParaRPr>
          </a:p>
          <a:p>
            <a:pPr lvl="0"/>
            <a:r>
              <a:rPr lang="ca-ES" sz="3200" dirty="0" smtClean="0">
                <a:uFillTx/>
                <a:latin typeface="Calibri" pitchFamily="34" charset="0"/>
              </a:rPr>
              <a:t>Millorar l’ús i la comunicació tant en llengua estrangera com en la llengua pròpia.</a:t>
            </a:r>
            <a:endParaRPr lang="es-ES" sz="3200" dirty="0" smtClean="0">
              <a:uFillTx/>
              <a:latin typeface="Calibri" pitchFamily="34" charset="0"/>
            </a:endParaRPr>
          </a:p>
          <a:p>
            <a:pPr lvl="0"/>
            <a:r>
              <a:rPr lang="ca-ES" sz="3200" dirty="0" smtClean="0">
                <a:uFillTx/>
                <a:latin typeface="Calibri" pitchFamily="34" charset="0"/>
              </a:rPr>
              <a:t>Millorar la competència digital. </a:t>
            </a:r>
            <a:endParaRPr lang="es-ES" sz="3200" dirty="0">
              <a:uFillTx/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uFillTx/>
                <a:latin typeface="Calibri" pitchFamily="34" charset="0"/>
              </a:rPr>
              <a:t>Mobilitats</a:t>
            </a:r>
            <a:endParaRPr lang="es-ES" dirty="0">
              <a:uFillTx/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ES" sz="2800" dirty="0" smtClean="0">
              <a:uFillTx/>
              <a:latin typeface="Calibri" pitchFamily="34" charset="0"/>
            </a:endParaRPr>
          </a:p>
          <a:p>
            <a:r>
              <a:rPr lang="es-ES" sz="2800" dirty="0" err="1" smtClean="0">
                <a:uFillTx/>
                <a:latin typeface="Calibri" pitchFamily="34" charset="0"/>
              </a:rPr>
              <a:t>Maig</a:t>
            </a:r>
            <a:r>
              <a:rPr lang="es-ES" sz="2800" dirty="0" smtClean="0">
                <a:uFillTx/>
                <a:latin typeface="Calibri" pitchFamily="34" charset="0"/>
              </a:rPr>
              <a:t> 2019: </a:t>
            </a:r>
            <a:r>
              <a:rPr lang="es-ES" sz="2800" b="1" dirty="0" err="1" smtClean="0">
                <a:uFillTx/>
                <a:latin typeface="Calibri" pitchFamily="34" charset="0"/>
              </a:rPr>
              <a:t>Mobilitat</a:t>
            </a:r>
            <a:r>
              <a:rPr lang="es-ES" sz="2800" b="1" dirty="0" smtClean="0">
                <a:uFillTx/>
                <a:latin typeface="Calibri" pitchFamily="34" charset="0"/>
              </a:rPr>
              <a:t> </a:t>
            </a:r>
            <a:r>
              <a:rPr lang="es-ES" sz="2800" b="1" dirty="0" err="1" smtClean="0">
                <a:uFillTx/>
                <a:latin typeface="Calibri" pitchFamily="34" charset="0"/>
              </a:rPr>
              <a:t>d’alumnat</a:t>
            </a:r>
            <a:r>
              <a:rPr lang="es-ES" sz="2800" b="1" dirty="0" smtClean="0">
                <a:uFillTx/>
                <a:latin typeface="Calibri" pitchFamily="34" charset="0"/>
              </a:rPr>
              <a:t> </a:t>
            </a:r>
            <a:r>
              <a:rPr lang="es-ES" sz="2800" dirty="0" smtClean="0">
                <a:uFillTx/>
                <a:latin typeface="Calibri" pitchFamily="34" charset="0"/>
              </a:rPr>
              <a:t>a </a:t>
            </a:r>
            <a:r>
              <a:rPr lang="es-ES" sz="2800" dirty="0" err="1" smtClean="0">
                <a:uFillTx/>
                <a:latin typeface="Calibri" pitchFamily="34" charset="0"/>
              </a:rPr>
              <a:t>L’Hospitalet</a:t>
            </a:r>
            <a:r>
              <a:rPr lang="es-ES" sz="2800" dirty="0" smtClean="0">
                <a:uFillTx/>
                <a:latin typeface="Calibri" pitchFamily="34" charset="0"/>
              </a:rPr>
              <a:t> de </a:t>
            </a:r>
            <a:r>
              <a:rPr lang="es-ES" sz="2800" dirty="0" err="1" smtClean="0">
                <a:uFillTx/>
                <a:latin typeface="Calibri" pitchFamily="34" charset="0"/>
              </a:rPr>
              <a:t>l’Infant</a:t>
            </a:r>
            <a:r>
              <a:rPr lang="es-ES" sz="2800" dirty="0" smtClean="0">
                <a:uFillTx/>
                <a:latin typeface="Calibri" pitchFamily="34" charset="0"/>
              </a:rPr>
              <a:t>.</a:t>
            </a:r>
          </a:p>
          <a:p>
            <a:pPr marL="0" indent="0">
              <a:buNone/>
            </a:pPr>
            <a:endParaRPr lang="es-ES" sz="2800" dirty="0" smtClean="0">
              <a:uFillTx/>
              <a:latin typeface="Calibri" pitchFamily="34" charset="0"/>
            </a:endParaRPr>
          </a:p>
          <a:p>
            <a:r>
              <a:rPr lang="es-ES" sz="2800" dirty="0" err="1" smtClean="0">
                <a:uFillTx/>
                <a:latin typeface="Calibri" pitchFamily="34" charset="0"/>
              </a:rPr>
              <a:t>Gener</a:t>
            </a:r>
            <a:r>
              <a:rPr lang="es-ES" sz="2800" dirty="0" smtClean="0">
                <a:uFillTx/>
                <a:latin typeface="Calibri" pitchFamily="34" charset="0"/>
              </a:rPr>
              <a:t> 2020: </a:t>
            </a:r>
            <a:r>
              <a:rPr lang="es-ES" sz="2800" b="1" dirty="0" err="1" smtClean="0">
                <a:uFillTx/>
                <a:latin typeface="Calibri" pitchFamily="34" charset="0"/>
              </a:rPr>
              <a:t>Mobilitat</a:t>
            </a:r>
            <a:r>
              <a:rPr lang="es-ES" sz="2800" b="1" dirty="0" smtClean="0">
                <a:uFillTx/>
                <a:latin typeface="Calibri" pitchFamily="34" charset="0"/>
              </a:rPr>
              <a:t> </a:t>
            </a:r>
            <a:r>
              <a:rPr lang="es-ES" sz="2800" b="1" dirty="0" err="1" smtClean="0">
                <a:uFillTx/>
                <a:latin typeface="Calibri" pitchFamily="34" charset="0"/>
              </a:rPr>
              <a:t>d’alumnat</a:t>
            </a:r>
            <a:r>
              <a:rPr lang="es-ES" sz="2800" b="1" dirty="0" smtClean="0">
                <a:uFillTx/>
                <a:latin typeface="Calibri" pitchFamily="34" charset="0"/>
              </a:rPr>
              <a:t> (6) </a:t>
            </a:r>
            <a:r>
              <a:rPr lang="es-ES" sz="2800" dirty="0" smtClean="0">
                <a:uFillTx/>
                <a:latin typeface="Calibri" pitchFamily="34" charset="0"/>
              </a:rPr>
              <a:t>a Umea, </a:t>
            </a:r>
            <a:r>
              <a:rPr lang="es-ES" sz="2800" dirty="0" err="1" smtClean="0">
                <a:uFillTx/>
                <a:latin typeface="Calibri" pitchFamily="34" charset="0"/>
              </a:rPr>
              <a:t>Suècia</a:t>
            </a:r>
            <a:r>
              <a:rPr lang="es-ES" sz="2800" dirty="0" smtClean="0">
                <a:uFillTx/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norca">
      <a:dk1>
        <a:srgbClr val="000000"/>
      </a:dk1>
      <a:lt1>
        <a:srgbClr val="FFFFFF"/>
      </a:lt1>
      <a:dk2>
        <a:srgbClr val="09AFA7"/>
      </a:dk2>
      <a:lt2>
        <a:srgbClr val="AEF1EA"/>
      </a:lt2>
      <a:accent1>
        <a:srgbClr val="08CAC1"/>
      </a:accent1>
      <a:accent2>
        <a:srgbClr val="76C714"/>
      </a:accent2>
      <a:accent3>
        <a:srgbClr val="0E70C2"/>
      </a:accent3>
      <a:accent4>
        <a:srgbClr val="259F39"/>
      </a:accent4>
      <a:accent5>
        <a:srgbClr val="C8C015"/>
      </a:accent5>
      <a:accent6>
        <a:srgbClr val="444FDC"/>
      </a:accent6>
      <a:hlink>
        <a:srgbClr val="76C714"/>
      </a:hlink>
      <a:folHlink>
        <a:srgbClr val="7F7F7F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559</TotalTime>
  <Words>323</Words>
  <Application>Microsoft Office PowerPoint</Application>
  <PresentationFormat>Presentación en pantalla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Mirador</vt:lpstr>
      <vt:lpstr>Erasmus + KA229</vt:lpstr>
      <vt:lpstr>Context de la nostra escola</vt:lpstr>
      <vt:lpstr>Què és un Erasmus +</vt:lpstr>
      <vt:lpstr>Back to the roots  </vt:lpstr>
      <vt:lpstr>Participants</vt:lpstr>
      <vt:lpstr>Diapositiva 6</vt:lpstr>
      <vt:lpstr>Objectius</vt:lpstr>
      <vt:lpstr>Objectius</vt:lpstr>
      <vt:lpstr>Mobilitats</vt:lpstr>
      <vt:lpstr>Detalls de l’acollida d’alumnat </vt:lpstr>
      <vt:lpstr>THANK YOU FOR YOUR ATTENTION SEE YOU SOON!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KA229</dc:title>
  <dc:creator>Aida</dc:creator>
  <cp:lastModifiedBy>prof</cp:lastModifiedBy>
  <cp:revision>47</cp:revision>
  <dcterms:created xsi:type="dcterms:W3CDTF">2018-09-18T16:21:05Z</dcterms:created>
  <dcterms:modified xsi:type="dcterms:W3CDTF">2019-02-14T10:25:34Z</dcterms:modified>
</cp:coreProperties>
</file>