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  <p:sldId id="297" r:id="rId12"/>
    <p:sldId id="272" r:id="rId13"/>
    <p:sldId id="296" r:id="rId14"/>
  </p:sldIdLst>
  <p:sldSz cx="12192000" cy="6858000"/>
  <p:notesSz cx="6858000" cy="9144000"/>
  <p:embeddedFontLs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Nunito" pitchFamily="2" charset="77"/>
      <p:regular r:id="rId20"/>
      <p:bold r:id="rId21"/>
      <p:italic r:id="rId22"/>
      <p:boldItalic r:id="rId23"/>
    </p:embeddedFont>
    <p:embeddedFont>
      <p:font typeface="Nunito ExtraBold" pitchFamily="2" charset="77"/>
      <p:bold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4"/>
  </p:normalViewPr>
  <p:slideViewPr>
    <p:cSldViewPr snapToGrid="0">
      <p:cViewPr varScale="1">
        <p:scale>
          <a:sx n="106" d="100"/>
          <a:sy n="106" d="100"/>
        </p:scale>
        <p:origin x="79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26" name="Google Shape;22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 type="title">
  <p:cSld name="TITLE">
    <p:bg>
      <p:bgPr>
        <a:solidFill>
          <a:schemeClr val="accen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/>
          <p:nvPr/>
        </p:nvSpPr>
        <p:spPr>
          <a:xfrm>
            <a:off x="3557588" y="630238"/>
            <a:ext cx="5235575" cy="5229225"/>
          </a:xfrm>
          <a:custGeom>
            <a:avLst/>
            <a:gdLst/>
            <a:ahLst/>
            <a:cxnLst/>
            <a:rect l="l" t="t" r="r" b="b"/>
            <a:pathLst>
              <a:path w="3298" h="3294" extrusionOk="0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0" y="0"/>
            <a:ext cx="284163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 i="0" cap="none">
                <a:solidFill>
                  <a:schemeClr val="dk2"/>
                </a:solidFill>
              </a:defRPr>
            </a:lvl1pPr>
            <a:lvl2pPr lvl="1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dt" idx="10"/>
          </p:nvPr>
        </p:nvSpPr>
        <p:spPr>
          <a:xfrm>
            <a:off x="1077913" y="6375400"/>
            <a:ext cx="2330450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AD5B0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ftr" idx="11"/>
          </p:nvPr>
        </p:nvSpPr>
        <p:spPr>
          <a:xfrm>
            <a:off x="4179888" y="6375400"/>
            <a:ext cx="4114800" cy="34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AD5B0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ldNum" idx="12"/>
          </p:nvPr>
        </p:nvSpPr>
        <p:spPr>
          <a:xfrm>
            <a:off x="9067800" y="6375400"/>
            <a:ext cx="2328863" cy="34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AD5B0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AD5B0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AD5B0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AD5B0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AD5B0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AD5B0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AD5B0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AD5B0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AD5B0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>
            <a:spLocks noGrp="1"/>
          </p:cNvSpPr>
          <p:nvPr>
            <p:ph type="title"/>
          </p:nvPr>
        </p:nvSpPr>
        <p:spPr>
          <a:xfrm>
            <a:off x="1250950" y="382588"/>
            <a:ext cx="10179050" cy="149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body" idx="1"/>
          </p:nvPr>
        </p:nvSpPr>
        <p:spPr>
          <a:xfrm rot="5400000">
            <a:off x="4543425" y="-1006475"/>
            <a:ext cx="3594100" cy="10179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dt" idx="10"/>
          </p:nvPr>
        </p:nvSpPr>
        <p:spPr>
          <a:xfrm>
            <a:off x="1250950" y="6375400"/>
            <a:ext cx="2330450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ftr" idx="11"/>
          </p:nvPr>
        </p:nvSpPr>
        <p:spPr>
          <a:xfrm>
            <a:off x="4038600" y="6375400"/>
            <a:ext cx="4114800" cy="34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sldNum" idx="12"/>
          </p:nvPr>
        </p:nvSpPr>
        <p:spPr>
          <a:xfrm>
            <a:off x="8610600" y="6375400"/>
            <a:ext cx="2819400" cy="34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>
            <a:spLocks noGrp="1"/>
          </p:cNvSpPr>
          <p:nvPr>
            <p:ph type="title"/>
          </p:nvPr>
        </p:nvSpPr>
        <p:spPr>
          <a:xfrm rot="5400000">
            <a:off x="8012185" y="2436522"/>
            <a:ext cx="5600404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body" idx="1"/>
          </p:nvPr>
        </p:nvSpPr>
        <p:spPr>
          <a:xfrm rot="5400000">
            <a:off x="2653390" y="-1013705"/>
            <a:ext cx="5600405" cy="8392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dt" idx="10"/>
          </p:nvPr>
        </p:nvSpPr>
        <p:spPr>
          <a:xfrm>
            <a:off x="1250950" y="6375400"/>
            <a:ext cx="2330450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ftr" idx="11"/>
          </p:nvPr>
        </p:nvSpPr>
        <p:spPr>
          <a:xfrm>
            <a:off x="4038600" y="6375400"/>
            <a:ext cx="4114800" cy="34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sldNum" idx="12"/>
          </p:nvPr>
        </p:nvSpPr>
        <p:spPr>
          <a:xfrm>
            <a:off x="8610600" y="6375400"/>
            <a:ext cx="2819400" cy="34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1250950" y="382588"/>
            <a:ext cx="10179050" cy="149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1250950" y="2286000"/>
            <a:ext cx="10179050" cy="35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dt" idx="10"/>
          </p:nvPr>
        </p:nvSpPr>
        <p:spPr>
          <a:xfrm>
            <a:off x="1250950" y="6375400"/>
            <a:ext cx="2330450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4038600" y="6375400"/>
            <a:ext cx="4114800" cy="34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8610600" y="6375400"/>
            <a:ext cx="2819400" cy="34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1250950" y="6375400"/>
            <a:ext cx="2330450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>
            <a:off x="4038600" y="6375400"/>
            <a:ext cx="4114800" cy="34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8610600" y="6375400"/>
            <a:ext cx="2819400" cy="34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1250950" y="382588"/>
            <a:ext cx="10179050" cy="149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1257300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6647796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1250950" y="6375400"/>
            <a:ext cx="2330450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4038600" y="6375400"/>
            <a:ext cx="4114800" cy="34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8610600" y="6375400"/>
            <a:ext cx="2819400" cy="34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cabezado de sección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6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44" name="Google Shape;44;p6"/>
            <p:cNvSpPr/>
            <p:nvPr/>
          </p:nvSpPr>
          <p:spPr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l" t="t" r="r" b="b"/>
              <a:pathLst>
                <a:path w="1773" h="4320" extrusionOk="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6"/>
            <p:cNvSpPr/>
            <p:nvPr/>
          </p:nvSpPr>
          <p:spPr>
            <a:xfrm>
              <a:off x="874713" y="0"/>
              <a:ext cx="1646237" cy="6858000"/>
            </a:xfrm>
            <a:custGeom>
              <a:avLst/>
              <a:gdLst/>
              <a:ahLst/>
              <a:cxnLst/>
              <a:rect l="l" t="t" r="r" b="b"/>
              <a:pathLst>
                <a:path w="1037" h="4320" extrusionOk="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400">
                <a:solidFill>
                  <a:schemeClr val="lt2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3236913" y="6375400"/>
            <a:ext cx="1493837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5278438" y="6375400"/>
            <a:ext cx="4114800" cy="34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9942513" y="6375400"/>
            <a:ext cx="1487487" cy="34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1257300" y="2909102"/>
            <a:ext cx="4800600" cy="2996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3"/>
          </p:nvPr>
        </p:nvSpPr>
        <p:spPr>
          <a:xfrm>
            <a:off x="6633864" y="2199633"/>
            <a:ext cx="4800600" cy="63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4"/>
          </p:nvPr>
        </p:nvSpPr>
        <p:spPr>
          <a:xfrm>
            <a:off x="6633864" y="2909102"/>
            <a:ext cx="4800600" cy="2996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dt" idx="10"/>
          </p:nvPr>
        </p:nvSpPr>
        <p:spPr>
          <a:xfrm>
            <a:off x="1250950" y="6375400"/>
            <a:ext cx="2330450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ftr" idx="11"/>
          </p:nvPr>
        </p:nvSpPr>
        <p:spPr>
          <a:xfrm>
            <a:off x="4038600" y="6375400"/>
            <a:ext cx="4114800" cy="34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sldNum" idx="12"/>
          </p:nvPr>
        </p:nvSpPr>
        <p:spPr>
          <a:xfrm>
            <a:off x="8610600" y="6375400"/>
            <a:ext cx="2819400" cy="34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>
            <a:spLocks noGrp="1"/>
          </p:cNvSpPr>
          <p:nvPr>
            <p:ph type="title"/>
          </p:nvPr>
        </p:nvSpPr>
        <p:spPr>
          <a:xfrm>
            <a:off x="1250950" y="382588"/>
            <a:ext cx="10179050" cy="149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dt" idx="10"/>
          </p:nvPr>
        </p:nvSpPr>
        <p:spPr>
          <a:xfrm>
            <a:off x="1250950" y="6375400"/>
            <a:ext cx="2330450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ftr" idx="11"/>
          </p:nvPr>
        </p:nvSpPr>
        <p:spPr>
          <a:xfrm>
            <a:off x="4038600" y="6375400"/>
            <a:ext cx="4114800" cy="34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8610600" y="6375400"/>
            <a:ext cx="2819400" cy="34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ido con título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/>
          <p:nvPr/>
        </p:nvSpPr>
        <p:spPr>
          <a:xfrm>
            <a:off x="7389813" y="0"/>
            <a:ext cx="4802187" cy="6858000"/>
          </a:xfrm>
          <a:custGeom>
            <a:avLst/>
            <a:gdLst/>
            <a:ahLst/>
            <a:cxnLst/>
            <a:rect l="l" t="t" r="r" b="b"/>
            <a:pathLst>
              <a:path w="3025" h="4320" extrusionOk="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9"/>
          <p:cNvSpPr/>
          <p:nvPr/>
        </p:nvSpPr>
        <p:spPr>
          <a:xfrm>
            <a:off x="0" y="0"/>
            <a:ext cx="2841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1" i="0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1"/>
          </p:nvPr>
        </p:nvSpPr>
        <p:spPr>
          <a:xfrm>
            <a:off x="765051" y="920377"/>
            <a:ext cx="6158418" cy="498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800"/>
              <a:buChar char="–"/>
              <a:defRPr sz="2800"/>
            </a:lvl2pPr>
            <a:lvl3pPr marL="1371600" lvl="2" indent="-381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4pPr>
            <a:lvl5pPr marL="2286000" lvl="4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6pPr>
            <a:lvl7pPr marL="3200400" lvl="6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8pPr>
            <a:lvl9pPr marL="4114800" lvl="8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2"/>
          </p:nvPr>
        </p:nvSpPr>
        <p:spPr>
          <a:xfrm>
            <a:off x="8337885" y="1741336"/>
            <a:ext cx="3092115" cy="416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dt" idx="10"/>
          </p:nvPr>
        </p:nvSpPr>
        <p:spPr>
          <a:xfrm>
            <a:off x="765175" y="6375400"/>
            <a:ext cx="1233488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ftr" idx="11"/>
          </p:nvPr>
        </p:nvSpPr>
        <p:spPr>
          <a:xfrm>
            <a:off x="2103438" y="6375400"/>
            <a:ext cx="3482975" cy="34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ldNum" idx="12"/>
          </p:nvPr>
        </p:nvSpPr>
        <p:spPr>
          <a:xfrm>
            <a:off x="5691188" y="6375400"/>
            <a:ext cx="1231900" cy="34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n con título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/>
          <p:nvPr/>
        </p:nvSpPr>
        <p:spPr>
          <a:xfrm>
            <a:off x="7389813" y="0"/>
            <a:ext cx="4802187" cy="6858000"/>
          </a:xfrm>
          <a:custGeom>
            <a:avLst/>
            <a:gdLst/>
            <a:ahLst/>
            <a:cxnLst/>
            <a:rect l="l" t="t" r="r" b="b"/>
            <a:pathLst>
              <a:path w="3025" h="4320" extrusionOk="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0"/>
          <p:cNvSpPr/>
          <p:nvPr/>
        </p:nvSpPr>
        <p:spPr>
          <a:xfrm>
            <a:off x="0" y="0"/>
            <a:ext cx="2841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0"/>
          <p:cNvSpPr>
            <a:spLocks noGrp="1"/>
          </p:cNvSpPr>
          <p:nvPr>
            <p:ph type="pic" idx="2"/>
          </p:nvPr>
        </p:nvSpPr>
        <p:spPr>
          <a:xfrm>
            <a:off x="283464" y="0"/>
            <a:ext cx="7355585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ill Sans"/>
              <a:buNone/>
              <a:defRPr sz="2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ill Sans"/>
              <a:buNone/>
              <a:defRPr sz="20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ill Sans"/>
              <a:buNone/>
              <a:defRPr sz="20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ill Sans"/>
              <a:buNone/>
              <a:defRPr sz="20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body" idx="1"/>
          </p:nvPr>
        </p:nvSpPr>
        <p:spPr>
          <a:xfrm>
            <a:off x="8337883" y="1741336"/>
            <a:ext cx="3092117" cy="416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dt" idx="10"/>
          </p:nvPr>
        </p:nvSpPr>
        <p:spPr>
          <a:xfrm>
            <a:off x="765175" y="6375400"/>
            <a:ext cx="1233488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ftr" idx="11"/>
          </p:nvPr>
        </p:nvSpPr>
        <p:spPr>
          <a:xfrm>
            <a:off x="2103438" y="6375400"/>
            <a:ext cx="3482975" cy="34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sldNum" idx="12"/>
          </p:nvPr>
        </p:nvSpPr>
        <p:spPr>
          <a:xfrm>
            <a:off x="5688013" y="6375400"/>
            <a:ext cx="1233487" cy="34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250950" y="382588"/>
            <a:ext cx="10179050" cy="149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1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1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1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1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1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1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1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1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1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250950" y="2286000"/>
            <a:ext cx="10179050" cy="35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1250950" y="6375400"/>
            <a:ext cx="2330450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75400"/>
            <a:ext cx="4114800" cy="34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75400"/>
            <a:ext cx="2819400" cy="34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15" name="Google Shape;15;p1"/>
          <p:cNvSpPr/>
          <p:nvPr/>
        </p:nvSpPr>
        <p:spPr>
          <a:xfrm>
            <a:off x="0" y="0"/>
            <a:ext cx="885825" cy="6858000"/>
          </a:xfrm>
          <a:custGeom>
            <a:avLst/>
            <a:gdLst/>
            <a:ahLst/>
            <a:cxnLst/>
            <a:rect l="l" t="t" r="r" b="b"/>
            <a:pathLst>
              <a:path w="558" h="4320" extrusionOk="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"/>
          <p:cNvSpPr/>
          <p:nvPr/>
        </p:nvSpPr>
        <p:spPr>
          <a:xfrm>
            <a:off x="11907838" y="0"/>
            <a:ext cx="284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subTitle" idx="1"/>
          </p:nvPr>
        </p:nvSpPr>
        <p:spPr>
          <a:xfrm>
            <a:off x="304499" y="6016599"/>
            <a:ext cx="11887501" cy="841401"/>
          </a:xfrm>
          <a:prstGeom prst="rect">
            <a:avLst/>
          </a:prstGeom>
          <a:solidFill>
            <a:srgbClr val="9E87B7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</a:pPr>
            <a:r>
              <a:rPr lang="es-ES" sz="5400" cap="none">
                <a:solidFill>
                  <a:srgbClr val="F3881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Escola Municipal Reina Violant</a:t>
            </a:r>
            <a:endParaRPr/>
          </a:p>
        </p:txBody>
      </p:sp>
      <p:pic>
        <p:nvPicPr>
          <p:cNvPr id="100" name="Google Shape;10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625" y="2654300"/>
            <a:ext cx="2071688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/>
          <p:nvPr/>
        </p:nvSpPr>
        <p:spPr>
          <a:xfrm>
            <a:off x="1344681" y="782259"/>
            <a:ext cx="10190135" cy="830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ACTIVITATS EXTERNES EN LES QUE PARTICIPA L’ESCOLA JUNTAMENT AMB ALTRES CENTRES</a:t>
            </a:r>
            <a:endParaRPr sz="2400" b="1">
              <a:solidFill>
                <a:srgbClr val="7030A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p22"/>
          <p:cNvSpPr txBox="1"/>
          <p:nvPr/>
        </p:nvSpPr>
        <p:spPr>
          <a:xfrm>
            <a:off x="1344681" y="2293748"/>
            <a:ext cx="10158935" cy="38784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es-ES" sz="2400" b="1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L’Audiència</a:t>
            </a:r>
            <a:r>
              <a:rPr lang="es-ES" sz="24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Pública.</a:t>
            </a:r>
            <a:endParaRPr sz="2400" b="1" dirty="0">
              <a:latin typeface="Century Gothic" panose="020B050202020202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es-ES" sz="24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El </a:t>
            </a:r>
            <a:r>
              <a:rPr lang="es-ES" sz="2400" b="1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Dret</a:t>
            </a:r>
            <a:r>
              <a:rPr lang="es-ES" sz="24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a les </a:t>
            </a:r>
            <a:r>
              <a:rPr lang="es-ES" sz="2400" b="1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escoles</a:t>
            </a:r>
            <a:r>
              <a:rPr lang="es-ES" sz="24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.</a:t>
            </a:r>
            <a:endParaRPr sz="2400" b="1" dirty="0">
              <a:latin typeface="Century Gothic" panose="020B050202020202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es-ES" sz="24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El </a:t>
            </a:r>
            <a:r>
              <a:rPr lang="es-ES" sz="2400" b="1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Congrés</a:t>
            </a:r>
            <a:r>
              <a:rPr lang="es-ES" sz="24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de la </a:t>
            </a:r>
            <a:r>
              <a:rPr lang="es-ES" sz="2400" b="1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Ciència</a:t>
            </a:r>
            <a:r>
              <a:rPr lang="es-ES" sz="24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.</a:t>
            </a:r>
            <a:endParaRPr sz="2400" b="1" dirty="0">
              <a:latin typeface="Century Gothic" panose="020B050202020202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es-ES" sz="2400" b="1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Recerkids</a:t>
            </a:r>
            <a:r>
              <a:rPr lang="es-ES" sz="24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.</a:t>
            </a:r>
            <a:endParaRPr sz="2400" b="1" dirty="0">
              <a:latin typeface="Century Gothic" panose="020B050202020202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es-ES" sz="24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Ara </a:t>
            </a:r>
            <a:r>
              <a:rPr lang="es-ES" sz="2400" b="1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nedo</a:t>
            </a:r>
            <a:r>
              <a:rPr lang="es-ES" sz="24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.</a:t>
            </a:r>
            <a:endParaRPr sz="2400" b="1" dirty="0">
              <a:latin typeface="Century Gothic" panose="020B050202020202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es-ES" sz="2400" b="1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Dansa</a:t>
            </a:r>
            <a:r>
              <a:rPr lang="es-ES" sz="24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ara.</a:t>
            </a:r>
            <a:endParaRPr sz="2400" b="1" dirty="0">
              <a:latin typeface="Century Gothic" panose="020B050202020202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es-ES" sz="2400" b="1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Cantània</a:t>
            </a:r>
            <a:r>
              <a:rPr lang="es-ES" sz="24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.</a:t>
            </a:r>
            <a:endParaRPr sz="2400" b="1" dirty="0">
              <a:latin typeface="Century Gothic" panose="020B050202020202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es-ES" sz="2400" b="1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Congrés</a:t>
            </a:r>
            <a:r>
              <a:rPr lang="es-ES" sz="24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2400" b="1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d’escacs</a:t>
            </a:r>
            <a:r>
              <a:rPr lang="es-ES" sz="24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.</a:t>
            </a:r>
            <a:endParaRPr sz="2400" b="1" dirty="0">
              <a:latin typeface="Century Gothic" panose="020B050202020202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es-ES" sz="2400" b="1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Jocs</a:t>
            </a:r>
            <a:r>
              <a:rPr lang="es-ES" sz="24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2400" b="1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Florals</a:t>
            </a:r>
            <a:r>
              <a:rPr lang="es-ES" sz="24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del </a:t>
            </a:r>
            <a:r>
              <a:rPr lang="es-ES" sz="2400" b="1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Districte</a:t>
            </a:r>
            <a:r>
              <a:rPr lang="es-ES" sz="24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i de la </a:t>
            </a:r>
            <a:r>
              <a:rPr lang="es-ES" sz="2400" b="1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Ciutat</a:t>
            </a:r>
            <a:r>
              <a:rPr lang="es-ES" sz="24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.</a:t>
            </a:r>
            <a:endParaRPr sz="2400" b="1" dirty="0">
              <a:solidFill>
                <a:schemeClr val="dk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" name="Google Shape;149;p19">
            <a:extLst>
              <a:ext uri="{FF2B5EF4-FFF2-40B4-BE49-F238E27FC236}">
                <a16:creationId xmlns:a16="http://schemas.microsoft.com/office/drawing/2014/main" id="{28C9B902-A226-1443-B7CC-91E7386CC4C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2826" y="46885"/>
            <a:ext cx="1065719" cy="62758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5EDE6EA-047A-6244-8274-CE1E47E55290}"/>
              </a:ext>
            </a:extLst>
          </p:cNvPr>
          <p:cNvSpPr txBox="1"/>
          <p:nvPr/>
        </p:nvSpPr>
        <p:spPr>
          <a:xfrm>
            <a:off x="9565104" y="4162926"/>
            <a:ext cx="1969711" cy="1480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A4DE41C-E778-4345-90CA-57EC157C104D}"/>
              </a:ext>
            </a:extLst>
          </p:cNvPr>
          <p:cNvSpPr txBox="1"/>
          <p:nvPr/>
        </p:nvSpPr>
        <p:spPr>
          <a:xfrm>
            <a:off x="1739684" y="1797970"/>
            <a:ext cx="10190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9103C42-2B3B-D344-9ECE-EF0B8A53AF7D}"/>
              </a:ext>
            </a:extLst>
          </p:cNvPr>
          <p:cNvSpPr/>
          <p:nvPr/>
        </p:nvSpPr>
        <p:spPr>
          <a:xfrm>
            <a:off x="-1" y="-66790222"/>
            <a:ext cx="1185110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latin typeface="Century Gothic,Bold"/>
              </a:rPr>
              <a:t>LES FESTES I CELEBRACIONS DE L’ESCOLA </a:t>
            </a:r>
          </a:p>
          <a:p>
            <a:pPr marL="457200" indent="-457200">
              <a:buAutoNum type="arabicPeriod"/>
            </a:pPr>
            <a:r>
              <a:rPr lang="es-ES" sz="2000" dirty="0" err="1">
                <a:latin typeface="Century Gothic,Bold"/>
              </a:rPr>
              <a:t>Sortida</a:t>
            </a:r>
            <a:r>
              <a:rPr lang="es-ES" sz="2000" dirty="0">
                <a:latin typeface="Century Gothic,Bold"/>
              </a:rPr>
              <a:t> de </a:t>
            </a:r>
            <a:r>
              <a:rPr lang="es-ES" sz="2000" dirty="0" err="1">
                <a:latin typeface="Century Gothic,Bold"/>
              </a:rPr>
              <a:t>convivència</a:t>
            </a:r>
            <a:r>
              <a:rPr lang="es-ES" sz="2000" dirty="0">
                <a:latin typeface="Century Gothic,Bold"/>
              </a:rPr>
              <a:t> </a:t>
            </a:r>
            <a:r>
              <a:rPr lang="es-ES" sz="2000" dirty="0" err="1">
                <a:latin typeface="Century Gothic,Bold"/>
              </a:rPr>
              <a:t>d’inici</a:t>
            </a:r>
            <a:r>
              <a:rPr lang="es-ES" sz="2000" dirty="0">
                <a:latin typeface="Century Gothic,Bold"/>
              </a:rPr>
              <a:t> de </a:t>
            </a:r>
            <a:r>
              <a:rPr lang="es-ES" sz="2000" dirty="0" err="1">
                <a:latin typeface="Century Gothic,Bold"/>
              </a:rPr>
              <a:t>curs</a:t>
            </a:r>
            <a:r>
              <a:rPr lang="es-ES" sz="2000" dirty="0">
                <a:latin typeface="Century Gothic,Bold"/>
              </a:rPr>
              <a:t>. </a:t>
            </a:r>
          </a:p>
          <a:p>
            <a:pPr marL="457200" indent="-457200">
              <a:buAutoNum type="arabicPeriod"/>
            </a:pPr>
            <a:r>
              <a:rPr lang="es-ES" sz="2000" dirty="0">
                <a:latin typeface="Century Gothic,Bold"/>
              </a:rPr>
              <a:t>La </a:t>
            </a:r>
            <a:r>
              <a:rPr lang="es-ES" sz="2000" dirty="0" err="1">
                <a:latin typeface="Century Gothic,Bold"/>
              </a:rPr>
              <a:t>festa</a:t>
            </a:r>
            <a:r>
              <a:rPr lang="es-ES" sz="2000" dirty="0">
                <a:latin typeface="Century Gothic,Bold"/>
              </a:rPr>
              <a:t> de la </a:t>
            </a:r>
            <a:r>
              <a:rPr lang="es-ES" sz="2000" dirty="0" err="1">
                <a:latin typeface="Century Gothic,Bold"/>
              </a:rPr>
              <a:t>Castanyada</a:t>
            </a:r>
            <a:r>
              <a:rPr lang="es-ES" sz="2000" dirty="0">
                <a:latin typeface="Century Gothic,Bold"/>
              </a:rPr>
              <a:t>. </a:t>
            </a:r>
          </a:p>
          <a:p>
            <a:pPr marL="457200" indent="-457200">
              <a:buAutoNum type="arabicPeriod"/>
            </a:pPr>
            <a:r>
              <a:rPr lang="es-ES" sz="2000" dirty="0">
                <a:latin typeface="Century Gothic,Bold"/>
              </a:rPr>
              <a:t>3. La </a:t>
            </a:r>
            <a:r>
              <a:rPr lang="es-ES" sz="2000" dirty="0" err="1">
                <a:latin typeface="Century Gothic,Bold"/>
              </a:rPr>
              <a:t>festa</a:t>
            </a:r>
            <a:r>
              <a:rPr lang="es-ES" sz="2000" dirty="0">
                <a:latin typeface="Century Gothic,Bold"/>
              </a:rPr>
              <a:t> de santa </a:t>
            </a:r>
            <a:r>
              <a:rPr lang="es-ES" sz="2000" dirty="0" err="1">
                <a:latin typeface="Century Gothic,Bold"/>
              </a:rPr>
              <a:t>Cecília</a:t>
            </a:r>
            <a:r>
              <a:rPr lang="es-ES" sz="2000" dirty="0">
                <a:latin typeface="Century Gothic,Bold"/>
              </a:rPr>
              <a:t>. </a:t>
            </a:r>
          </a:p>
          <a:p>
            <a:pPr marL="457200" indent="-457200">
              <a:buAutoNum type="arabicPeriod"/>
            </a:pPr>
            <a:r>
              <a:rPr lang="es-ES" sz="2000" dirty="0">
                <a:latin typeface="Century Gothic,Bold"/>
              </a:rPr>
              <a:t>4. La </a:t>
            </a:r>
            <a:r>
              <a:rPr lang="es-ES" sz="2000" dirty="0" err="1">
                <a:latin typeface="Century Gothic,Bold"/>
              </a:rPr>
              <a:t>representació</a:t>
            </a:r>
            <a:r>
              <a:rPr lang="es-ES" sz="2000" dirty="0">
                <a:latin typeface="Century Gothic,Bold"/>
              </a:rPr>
              <a:t> de la “</a:t>
            </a:r>
            <a:r>
              <a:rPr lang="es-ES" sz="2000" dirty="0" err="1">
                <a:latin typeface="Century Gothic,Bold"/>
              </a:rPr>
              <a:t>Llegenda</a:t>
            </a:r>
            <a:r>
              <a:rPr lang="es-ES" sz="2000" dirty="0">
                <a:latin typeface="Century Gothic,Bold"/>
              </a:rPr>
              <a:t> de </a:t>
            </a:r>
            <a:r>
              <a:rPr lang="es-ES" sz="2000" dirty="0" err="1">
                <a:latin typeface="Century Gothic,Bold"/>
              </a:rPr>
              <a:t>Sant</a:t>
            </a:r>
            <a:r>
              <a:rPr lang="es-ES" sz="2000" dirty="0">
                <a:latin typeface="Century Gothic,Bold"/>
              </a:rPr>
              <a:t> Nicolau”. </a:t>
            </a:r>
            <a:endParaRPr lang="es-ES" sz="2000" dirty="0"/>
          </a:p>
          <a:p>
            <a:r>
              <a:rPr lang="es-ES" sz="2000" dirty="0">
                <a:latin typeface="Wingdings" pitchFamily="2" charset="2"/>
              </a:rPr>
              <a:t> </a:t>
            </a:r>
            <a:r>
              <a:rPr lang="es-ES" sz="2000" dirty="0">
                <a:latin typeface="Century Gothic,Bold"/>
              </a:rPr>
              <a:t>El </a:t>
            </a:r>
            <a:r>
              <a:rPr lang="es-ES" sz="2000" dirty="0" err="1">
                <a:latin typeface="Century Gothic,Bold"/>
              </a:rPr>
              <a:t>Ball</a:t>
            </a:r>
            <a:r>
              <a:rPr lang="es-ES" sz="2000" dirty="0">
                <a:latin typeface="Century Gothic,Bold"/>
              </a:rPr>
              <a:t> </a:t>
            </a:r>
            <a:r>
              <a:rPr lang="es-ES" sz="2000" dirty="0" err="1">
                <a:latin typeface="Century Gothic,Bold"/>
              </a:rPr>
              <a:t>dels</a:t>
            </a:r>
            <a:r>
              <a:rPr lang="es-ES" sz="2000" dirty="0">
                <a:latin typeface="Century Gothic,Bold"/>
              </a:rPr>
              <a:t> </a:t>
            </a:r>
            <a:r>
              <a:rPr lang="es-ES" sz="2000" dirty="0" err="1">
                <a:latin typeface="Century Gothic,Bold"/>
              </a:rPr>
              <a:t>Virolets</a:t>
            </a:r>
            <a:r>
              <a:rPr lang="es-ES" sz="2000" dirty="0">
                <a:latin typeface="Century Gothic,Bold"/>
              </a:rPr>
              <a:t>. </a:t>
            </a:r>
            <a:endParaRPr lang="es-ES" sz="2000" dirty="0"/>
          </a:p>
          <a:p>
            <a:r>
              <a:rPr lang="es-ES" sz="2000" dirty="0">
                <a:latin typeface="Wingdings" pitchFamily="2" charset="2"/>
              </a:rPr>
              <a:t> </a:t>
            </a:r>
            <a:r>
              <a:rPr lang="es-ES" sz="2000" dirty="0">
                <a:latin typeface="Century Gothic,Bold"/>
              </a:rPr>
              <a:t>La </a:t>
            </a:r>
            <a:r>
              <a:rPr lang="es-ES" sz="2000" dirty="0" err="1">
                <a:latin typeface="Century Gothic,Bold"/>
              </a:rPr>
              <a:t>cançó</a:t>
            </a:r>
            <a:r>
              <a:rPr lang="es-ES" sz="2000" dirty="0">
                <a:latin typeface="Century Gothic,Bold"/>
              </a:rPr>
              <a:t> del Pont </a:t>
            </a:r>
            <a:r>
              <a:rPr lang="es-ES" sz="2000" dirty="0" err="1">
                <a:latin typeface="Century Gothic,Bold"/>
              </a:rPr>
              <a:t>d’Aragó</a:t>
            </a:r>
            <a:r>
              <a:rPr lang="es-ES" sz="2000" dirty="0">
                <a:latin typeface="Century Gothic,Bold"/>
              </a:rPr>
              <a:t>. </a:t>
            </a:r>
          </a:p>
          <a:p>
            <a:r>
              <a:rPr lang="es-ES" sz="2000" dirty="0">
                <a:latin typeface="Century Gothic,Bold"/>
              </a:rPr>
              <a:t>5. El </a:t>
            </a:r>
            <a:r>
              <a:rPr lang="es-ES" sz="2000" dirty="0" err="1">
                <a:latin typeface="Century Gothic,Bold"/>
              </a:rPr>
              <a:t>Concert</a:t>
            </a:r>
            <a:r>
              <a:rPr lang="es-ES" sz="2000" dirty="0">
                <a:latin typeface="Century Gothic,Bold"/>
              </a:rPr>
              <a:t> de Nadal. </a:t>
            </a:r>
          </a:p>
          <a:p>
            <a:r>
              <a:rPr lang="es-ES" sz="2000" dirty="0">
                <a:latin typeface="Century Gothic,Bold"/>
              </a:rPr>
              <a:t>6. La </a:t>
            </a:r>
            <a:r>
              <a:rPr lang="es-ES" sz="2000" dirty="0" err="1">
                <a:latin typeface="Century Gothic,Bold"/>
              </a:rPr>
              <a:t>Setmana</a:t>
            </a:r>
            <a:r>
              <a:rPr lang="es-ES" sz="2000" dirty="0">
                <a:latin typeface="Century Gothic,Bold"/>
              </a:rPr>
              <a:t> de la Pau. </a:t>
            </a:r>
          </a:p>
          <a:p>
            <a:r>
              <a:rPr lang="es-ES" sz="2000" dirty="0">
                <a:latin typeface="Century Gothic,Bold"/>
              </a:rPr>
              <a:t>7. La </a:t>
            </a:r>
            <a:r>
              <a:rPr lang="es-ES" sz="2000" dirty="0" err="1">
                <a:latin typeface="Century Gothic,Bold"/>
              </a:rPr>
              <a:t>celebració</a:t>
            </a:r>
            <a:r>
              <a:rPr lang="es-ES" sz="2000" dirty="0">
                <a:latin typeface="Century Gothic,Bold"/>
              </a:rPr>
              <a:t> del Carnaval. </a:t>
            </a:r>
          </a:p>
          <a:p>
            <a:r>
              <a:rPr lang="es-ES" sz="2000" dirty="0">
                <a:latin typeface="Century Gothic,Bold"/>
              </a:rPr>
              <a:t>8. La Plantada de Primavera. </a:t>
            </a:r>
          </a:p>
          <a:p>
            <a:r>
              <a:rPr lang="es-ES" sz="2000" dirty="0">
                <a:latin typeface="Century Gothic,Bold"/>
              </a:rPr>
              <a:t>9. </a:t>
            </a:r>
            <a:r>
              <a:rPr lang="es-ES" sz="2000" dirty="0" err="1">
                <a:latin typeface="Century Gothic,Bold"/>
              </a:rPr>
              <a:t>L’activitat</a:t>
            </a:r>
            <a:r>
              <a:rPr lang="es-ES" sz="2000" dirty="0">
                <a:latin typeface="Century Gothic,Bold"/>
              </a:rPr>
              <a:t> </a:t>
            </a:r>
            <a:r>
              <a:rPr lang="es-ES" sz="2000" dirty="0" err="1">
                <a:latin typeface="Century Gothic,Bold"/>
              </a:rPr>
              <a:t>esportiva</a:t>
            </a:r>
            <a:r>
              <a:rPr lang="es-ES" sz="2000" dirty="0">
                <a:latin typeface="Century Gothic,Bold"/>
              </a:rPr>
              <a:t> de final del </a:t>
            </a:r>
            <a:r>
              <a:rPr lang="es-ES" sz="2000" dirty="0" err="1">
                <a:latin typeface="Century Gothic,Bold"/>
              </a:rPr>
              <a:t>segon</a:t>
            </a:r>
            <a:r>
              <a:rPr lang="es-ES" sz="2000" dirty="0">
                <a:latin typeface="Century Gothic,Bold"/>
              </a:rPr>
              <a:t> trimestre. </a:t>
            </a:r>
          </a:p>
          <a:p>
            <a:r>
              <a:rPr lang="es-ES" sz="2000" dirty="0">
                <a:latin typeface="Century Gothic,Bold"/>
              </a:rPr>
              <a:t>10. La </a:t>
            </a:r>
            <a:r>
              <a:rPr lang="es-ES" sz="2000" dirty="0" err="1">
                <a:latin typeface="Century Gothic,Bold"/>
              </a:rPr>
              <a:t>Festa</a:t>
            </a:r>
            <a:r>
              <a:rPr lang="es-ES" sz="2000" dirty="0">
                <a:latin typeface="Century Gothic,Bold"/>
              </a:rPr>
              <a:t> de la Primavera. </a:t>
            </a:r>
          </a:p>
          <a:p>
            <a:r>
              <a:rPr lang="es-ES" sz="2000" dirty="0">
                <a:latin typeface="Century Gothic,Bold"/>
              </a:rPr>
              <a:t>11. La </a:t>
            </a:r>
            <a:r>
              <a:rPr lang="es-ES" sz="2000" dirty="0" err="1">
                <a:latin typeface="Century Gothic,Bold"/>
              </a:rPr>
              <a:t>representació</a:t>
            </a:r>
            <a:r>
              <a:rPr lang="es-ES" sz="2000" dirty="0">
                <a:latin typeface="Century Gothic,Bold"/>
              </a:rPr>
              <a:t> de “La </a:t>
            </a:r>
            <a:r>
              <a:rPr lang="es-ES" sz="2000" dirty="0" err="1">
                <a:latin typeface="Century Gothic,Bold"/>
              </a:rPr>
              <a:t>Llegenda</a:t>
            </a:r>
            <a:r>
              <a:rPr lang="es-ES" sz="2000" dirty="0">
                <a:latin typeface="Century Gothic,Bold"/>
              </a:rPr>
              <a:t> de </a:t>
            </a:r>
            <a:r>
              <a:rPr lang="es-ES" sz="2000" dirty="0" err="1">
                <a:latin typeface="Century Gothic,Bold"/>
              </a:rPr>
              <a:t>Sant</a:t>
            </a:r>
            <a:r>
              <a:rPr lang="es-ES" sz="2000" dirty="0">
                <a:latin typeface="Century Gothic,Bold"/>
              </a:rPr>
              <a:t> Jordi”. </a:t>
            </a:r>
          </a:p>
          <a:p>
            <a:r>
              <a:rPr lang="es-ES" sz="2000" dirty="0">
                <a:latin typeface="Century Gothic,Bold"/>
              </a:rPr>
              <a:t>12. </a:t>
            </a:r>
            <a:r>
              <a:rPr lang="es-ES" sz="2000" dirty="0" err="1">
                <a:latin typeface="Century Gothic,Bold"/>
              </a:rPr>
              <a:t>Els</a:t>
            </a:r>
            <a:r>
              <a:rPr lang="es-ES" sz="2000" dirty="0">
                <a:latin typeface="Century Gothic,Bold"/>
              </a:rPr>
              <a:t> </a:t>
            </a:r>
            <a:r>
              <a:rPr lang="es-ES" sz="2000" dirty="0" err="1">
                <a:latin typeface="Century Gothic,Bold"/>
              </a:rPr>
              <a:t>Jocs</a:t>
            </a:r>
            <a:r>
              <a:rPr lang="es-ES" sz="2000" dirty="0">
                <a:latin typeface="Century Gothic,Bold"/>
              </a:rPr>
              <a:t> </a:t>
            </a:r>
            <a:r>
              <a:rPr lang="es-ES" sz="2000" dirty="0" err="1">
                <a:latin typeface="Century Gothic,Bold"/>
              </a:rPr>
              <a:t>Florals</a:t>
            </a:r>
            <a:r>
              <a:rPr lang="es-ES" sz="2000" dirty="0">
                <a:latin typeface="Century Gothic,Bold"/>
              </a:rPr>
              <a:t> de </a:t>
            </a:r>
            <a:r>
              <a:rPr lang="es-ES" sz="2000" dirty="0" err="1">
                <a:latin typeface="Century Gothic,Bold"/>
              </a:rPr>
              <a:t>l’Escola</a:t>
            </a:r>
            <a:r>
              <a:rPr lang="es-ES" sz="2000" dirty="0">
                <a:latin typeface="Century Gothic,Bold"/>
              </a:rPr>
              <a:t>. </a:t>
            </a:r>
          </a:p>
          <a:p>
            <a:r>
              <a:rPr lang="es-ES" sz="2000" dirty="0">
                <a:latin typeface="Century Gothic,Bold"/>
              </a:rPr>
              <a:t>13. La </a:t>
            </a:r>
            <a:r>
              <a:rPr lang="es-ES" sz="2000" dirty="0" err="1">
                <a:latin typeface="Century Gothic,Bold"/>
              </a:rPr>
              <a:t>Festa</a:t>
            </a:r>
            <a:r>
              <a:rPr lang="es-ES" sz="2000" dirty="0">
                <a:latin typeface="Century Gothic,Bold"/>
              </a:rPr>
              <a:t> de </a:t>
            </a:r>
            <a:r>
              <a:rPr lang="es-ES" sz="2000" dirty="0" err="1">
                <a:latin typeface="Century Gothic,Bold"/>
              </a:rPr>
              <a:t>Sant</a:t>
            </a:r>
            <a:r>
              <a:rPr lang="es-ES" sz="2000" dirty="0">
                <a:latin typeface="Century Gothic,Bold"/>
              </a:rPr>
              <a:t> </a:t>
            </a:r>
            <a:r>
              <a:rPr lang="es-ES" sz="2000" dirty="0" err="1">
                <a:latin typeface="Century Gothic,Bold"/>
              </a:rPr>
              <a:t>Ponç</a:t>
            </a:r>
            <a:r>
              <a:rPr lang="es-ES" sz="2000" dirty="0">
                <a:latin typeface="Century Gothic,Bold"/>
              </a:rPr>
              <a:t>. </a:t>
            </a:r>
          </a:p>
          <a:p>
            <a:r>
              <a:rPr lang="es-ES" sz="2000" dirty="0">
                <a:latin typeface="Century Gothic,Bold"/>
              </a:rPr>
              <a:t>14. La </a:t>
            </a:r>
            <a:r>
              <a:rPr lang="es-ES" sz="2000" dirty="0" err="1">
                <a:latin typeface="Century Gothic,Bold"/>
              </a:rPr>
              <a:t>representació</a:t>
            </a:r>
            <a:r>
              <a:rPr lang="es-ES" sz="2000" dirty="0">
                <a:latin typeface="Century Gothic,Bold"/>
              </a:rPr>
              <a:t> teatral </a:t>
            </a:r>
            <a:r>
              <a:rPr lang="es-ES" sz="2000" dirty="0" err="1">
                <a:latin typeface="Century Gothic,Bold"/>
              </a:rPr>
              <a:t>dels</a:t>
            </a:r>
            <a:r>
              <a:rPr lang="es-ES" sz="2000" dirty="0">
                <a:latin typeface="Century Gothic,Bold"/>
              </a:rPr>
              <a:t> </a:t>
            </a:r>
            <a:r>
              <a:rPr lang="es-ES" sz="2000" dirty="0" err="1">
                <a:latin typeface="Century Gothic,Bold"/>
              </a:rPr>
              <a:t>alumnes</a:t>
            </a:r>
            <a:r>
              <a:rPr lang="es-ES" sz="2000" dirty="0">
                <a:latin typeface="Century Gothic,Bold"/>
              </a:rPr>
              <a:t> de </a:t>
            </a:r>
            <a:r>
              <a:rPr lang="es-ES" sz="2000" dirty="0" err="1">
                <a:latin typeface="Century Gothic,Bold"/>
              </a:rPr>
              <a:t>sisè</a:t>
            </a:r>
            <a:r>
              <a:rPr lang="es-ES" sz="2000" dirty="0">
                <a:latin typeface="Century Gothic,Bold"/>
              </a:rPr>
              <a:t> </a:t>
            </a:r>
            <a:r>
              <a:rPr lang="es-ES" sz="2000" dirty="0" err="1">
                <a:latin typeface="Century Gothic,Bold"/>
              </a:rPr>
              <a:t>com</a:t>
            </a:r>
            <a:r>
              <a:rPr lang="es-ES" sz="2000" dirty="0">
                <a:latin typeface="Century Gothic,Bold"/>
              </a:rPr>
              <a:t> a </a:t>
            </a:r>
            <a:r>
              <a:rPr lang="es-ES" sz="2000" dirty="0" err="1">
                <a:latin typeface="Century Gothic,Bold"/>
              </a:rPr>
              <a:t>comiat</a:t>
            </a:r>
            <a:r>
              <a:rPr lang="es-ES" sz="2000" dirty="0">
                <a:latin typeface="Century Gothic,Bold"/>
              </a:rPr>
              <a:t> de </a:t>
            </a:r>
            <a:r>
              <a:rPr lang="es-ES" sz="2000" dirty="0" err="1">
                <a:latin typeface="Century Gothic,Bold"/>
              </a:rPr>
              <a:t>l’Escola</a:t>
            </a:r>
            <a:r>
              <a:rPr lang="es-ES" sz="2000" dirty="0">
                <a:latin typeface="Century Gothic,Bold"/>
              </a:rPr>
              <a:t>. </a:t>
            </a:r>
          </a:p>
          <a:p>
            <a:r>
              <a:rPr lang="es-ES" sz="2000" dirty="0">
                <a:latin typeface="Century Gothic,Bold"/>
              </a:rPr>
              <a:t>15. La </a:t>
            </a:r>
            <a:r>
              <a:rPr lang="es-ES" sz="2000" dirty="0" err="1">
                <a:latin typeface="Century Gothic,Bold"/>
              </a:rPr>
              <a:t>festa</a:t>
            </a:r>
            <a:r>
              <a:rPr lang="es-ES" sz="2000" dirty="0">
                <a:latin typeface="Century Gothic,Bold"/>
              </a:rPr>
              <a:t> de final de </a:t>
            </a:r>
            <a:r>
              <a:rPr lang="es-ES" sz="2000" dirty="0" err="1">
                <a:latin typeface="Century Gothic,Bold"/>
              </a:rPr>
              <a:t>curs</a:t>
            </a:r>
            <a:r>
              <a:rPr lang="es-ES" sz="2000" dirty="0">
                <a:latin typeface="Century Gothic,Bold"/>
              </a:rPr>
              <a:t>: La </a:t>
            </a:r>
            <a:r>
              <a:rPr lang="es-ES" sz="2000" dirty="0" err="1">
                <a:latin typeface="Century Gothic,Bold"/>
              </a:rPr>
              <a:t>celebració</a:t>
            </a:r>
            <a:r>
              <a:rPr lang="es-ES" sz="2000" dirty="0">
                <a:latin typeface="Century Gothic,Bold"/>
              </a:rPr>
              <a:t> de </a:t>
            </a:r>
            <a:r>
              <a:rPr lang="es-ES" sz="2000" dirty="0" err="1">
                <a:latin typeface="Century Gothic,Bold"/>
              </a:rPr>
              <a:t>l’Aniversari</a:t>
            </a:r>
            <a:r>
              <a:rPr lang="es-ES" sz="2000" dirty="0">
                <a:latin typeface="Century Gothic,Bold"/>
              </a:rPr>
              <a:t> de la Violeta (la </a:t>
            </a:r>
            <a:r>
              <a:rPr lang="es-ES" sz="2000" dirty="0" err="1">
                <a:latin typeface="Century Gothic,Bold"/>
              </a:rPr>
              <a:t>gegantona</a:t>
            </a:r>
            <a:r>
              <a:rPr lang="es-ES" sz="2000" dirty="0">
                <a:latin typeface="Century Gothic,Bold"/>
              </a:rPr>
              <a:t> de </a:t>
            </a:r>
            <a:r>
              <a:rPr lang="es-ES" sz="2000" dirty="0" err="1">
                <a:latin typeface="Century Gothic,Bold"/>
              </a:rPr>
              <a:t>l’escola</a:t>
            </a:r>
            <a:r>
              <a:rPr lang="es-ES" sz="2000" dirty="0">
                <a:latin typeface="Century Gothic,Bold"/>
              </a:rPr>
              <a:t>). </a:t>
            </a:r>
            <a:endParaRPr lang="es-ES" sz="20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F4B6C0A-987C-C54B-9756-F59DB2EAC431}"/>
              </a:ext>
            </a:extLst>
          </p:cNvPr>
          <p:cNvSpPr/>
          <p:nvPr/>
        </p:nvSpPr>
        <p:spPr>
          <a:xfrm>
            <a:off x="1123142" y="254074"/>
            <a:ext cx="10599821" cy="62786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          LES FESTES I CELEBRACIONS DE L’ESCOLA</a:t>
            </a:r>
          </a:p>
          <a:p>
            <a:endParaRPr lang="es-ES" sz="28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457200" indent="-457200">
              <a:buAutoNum type="arabicPeriod"/>
            </a:pPr>
            <a:r>
              <a:rPr lang="es-ES" sz="1800" b="1" dirty="0" err="1">
                <a:latin typeface="Century Gothic" panose="020B0502020202020204" pitchFamily="34" charset="0"/>
              </a:rPr>
              <a:t>Sortida</a:t>
            </a:r>
            <a:r>
              <a:rPr lang="es-ES" sz="1800" b="1" dirty="0">
                <a:latin typeface="Century Gothic" panose="020B0502020202020204" pitchFamily="34" charset="0"/>
              </a:rPr>
              <a:t> de </a:t>
            </a:r>
            <a:r>
              <a:rPr lang="es-ES" sz="1800" b="1" dirty="0" err="1">
                <a:latin typeface="Century Gothic" panose="020B0502020202020204" pitchFamily="34" charset="0"/>
              </a:rPr>
              <a:t>convivència</a:t>
            </a:r>
            <a:r>
              <a:rPr lang="es-ES" sz="1800" b="1" dirty="0">
                <a:latin typeface="Century Gothic" panose="020B0502020202020204" pitchFamily="34" charset="0"/>
              </a:rPr>
              <a:t> </a:t>
            </a:r>
            <a:r>
              <a:rPr lang="es-ES" sz="1800" b="1" dirty="0" err="1">
                <a:latin typeface="Century Gothic" panose="020B0502020202020204" pitchFamily="34" charset="0"/>
              </a:rPr>
              <a:t>d’inici</a:t>
            </a:r>
            <a:r>
              <a:rPr lang="es-ES" sz="1800" b="1" dirty="0">
                <a:latin typeface="Century Gothic" panose="020B0502020202020204" pitchFamily="34" charset="0"/>
              </a:rPr>
              <a:t> de </a:t>
            </a:r>
            <a:r>
              <a:rPr lang="es-ES" sz="1800" b="1" dirty="0" err="1">
                <a:latin typeface="Century Gothic" panose="020B0502020202020204" pitchFamily="34" charset="0"/>
              </a:rPr>
              <a:t>curs</a:t>
            </a:r>
            <a:r>
              <a:rPr lang="es-ES" sz="1800" b="1" dirty="0">
                <a:latin typeface="Century Gothic" panose="020B0502020202020204" pitchFamily="34" charset="0"/>
              </a:rPr>
              <a:t>. </a:t>
            </a:r>
          </a:p>
          <a:p>
            <a:pPr marL="457200" indent="-457200">
              <a:buAutoNum type="arabicPeriod"/>
            </a:pPr>
            <a:r>
              <a:rPr lang="es-ES" sz="1800" b="1" dirty="0">
                <a:latin typeface="Century Gothic" panose="020B0502020202020204" pitchFamily="34" charset="0"/>
              </a:rPr>
              <a:t>La </a:t>
            </a:r>
            <a:r>
              <a:rPr lang="es-ES" sz="1800" b="1" dirty="0" err="1">
                <a:latin typeface="Century Gothic" panose="020B0502020202020204" pitchFamily="34" charset="0"/>
              </a:rPr>
              <a:t>festa</a:t>
            </a:r>
            <a:r>
              <a:rPr lang="es-ES" sz="1800" b="1" dirty="0">
                <a:latin typeface="Century Gothic" panose="020B0502020202020204" pitchFamily="34" charset="0"/>
              </a:rPr>
              <a:t> de la </a:t>
            </a:r>
            <a:r>
              <a:rPr lang="es-ES" sz="1800" b="1" dirty="0" err="1">
                <a:latin typeface="Century Gothic" panose="020B0502020202020204" pitchFamily="34" charset="0"/>
              </a:rPr>
              <a:t>Castanyada</a:t>
            </a:r>
            <a:r>
              <a:rPr lang="es-ES" sz="1800" b="1" dirty="0">
                <a:latin typeface="Century Gothic" panose="020B0502020202020204" pitchFamily="34" charset="0"/>
              </a:rPr>
              <a:t>. </a:t>
            </a:r>
          </a:p>
          <a:p>
            <a:pPr marL="457200" indent="-457200">
              <a:buAutoNum type="arabicPeriod"/>
            </a:pPr>
            <a:r>
              <a:rPr lang="es-ES" sz="1800" b="1" dirty="0">
                <a:latin typeface="Century Gothic" panose="020B0502020202020204" pitchFamily="34" charset="0"/>
              </a:rPr>
              <a:t>La </a:t>
            </a:r>
            <a:r>
              <a:rPr lang="es-ES" sz="1800" b="1" dirty="0" err="1">
                <a:latin typeface="Century Gothic" panose="020B0502020202020204" pitchFamily="34" charset="0"/>
              </a:rPr>
              <a:t>festa</a:t>
            </a:r>
            <a:r>
              <a:rPr lang="es-ES" sz="1800" b="1" dirty="0">
                <a:latin typeface="Century Gothic" panose="020B0502020202020204" pitchFamily="34" charset="0"/>
              </a:rPr>
              <a:t> de Santa </a:t>
            </a:r>
            <a:r>
              <a:rPr lang="es-ES" sz="1800" b="1" dirty="0" err="1">
                <a:latin typeface="Century Gothic" panose="020B0502020202020204" pitchFamily="34" charset="0"/>
              </a:rPr>
              <a:t>Cecília</a:t>
            </a:r>
            <a:r>
              <a:rPr lang="es-ES" sz="1800" b="1" dirty="0">
                <a:latin typeface="Century Gothic" panose="020B0502020202020204" pitchFamily="34" charset="0"/>
              </a:rPr>
              <a:t>: </a:t>
            </a:r>
            <a:r>
              <a:rPr lang="es-ES" sz="1800" b="1" dirty="0" err="1">
                <a:latin typeface="Century Gothic" panose="020B0502020202020204" pitchFamily="34" charset="0"/>
              </a:rPr>
              <a:t>oberta</a:t>
            </a:r>
            <a:r>
              <a:rPr lang="es-ES" sz="1800" b="1" dirty="0">
                <a:latin typeface="Century Gothic" panose="020B0502020202020204" pitchFamily="34" charset="0"/>
              </a:rPr>
              <a:t> a la </a:t>
            </a:r>
            <a:r>
              <a:rPr lang="es-ES" sz="1800" b="1" dirty="0" err="1">
                <a:latin typeface="Century Gothic" panose="020B0502020202020204" pitchFamily="34" charset="0"/>
              </a:rPr>
              <a:t>participació</a:t>
            </a:r>
            <a:r>
              <a:rPr lang="es-ES" sz="1800" b="1" dirty="0">
                <a:latin typeface="Century Gothic" panose="020B0502020202020204" pitchFamily="34" charset="0"/>
              </a:rPr>
              <a:t> externa i de les </a:t>
            </a:r>
            <a:r>
              <a:rPr lang="es-ES" sz="1800" b="1" dirty="0" err="1">
                <a:latin typeface="Century Gothic" panose="020B0502020202020204" pitchFamily="34" charset="0"/>
              </a:rPr>
              <a:t>famílies</a:t>
            </a:r>
            <a:r>
              <a:rPr lang="es-ES" sz="1800" b="1" dirty="0">
                <a:latin typeface="Century Gothic" panose="020B0502020202020204" pitchFamily="34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s-ES" sz="1800" b="1" dirty="0">
                <a:latin typeface="Century Gothic" panose="020B0502020202020204" pitchFamily="34" charset="0"/>
              </a:rPr>
              <a:t>La </a:t>
            </a:r>
            <a:r>
              <a:rPr lang="es-ES" sz="1800" b="1" dirty="0" err="1">
                <a:latin typeface="Century Gothic" panose="020B0502020202020204" pitchFamily="34" charset="0"/>
              </a:rPr>
              <a:t>representació</a:t>
            </a:r>
            <a:r>
              <a:rPr lang="es-ES" sz="1800" b="1" dirty="0">
                <a:latin typeface="Century Gothic" panose="020B0502020202020204" pitchFamily="34" charset="0"/>
              </a:rPr>
              <a:t> de la “</a:t>
            </a:r>
            <a:r>
              <a:rPr lang="es-ES" sz="1800" b="1" dirty="0" err="1">
                <a:latin typeface="Century Gothic" panose="020B0502020202020204" pitchFamily="34" charset="0"/>
              </a:rPr>
              <a:t>Llegenda</a:t>
            </a:r>
            <a:r>
              <a:rPr lang="es-ES" sz="1800" b="1" dirty="0">
                <a:latin typeface="Century Gothic" panose="020B0502020202020204" pitchFamily="34" charset="0"/>
              </a:rPr>
              <a:t> de </a:t>
            </a:r>
            <a:r>
              <a:rPr lang="es-ES" sz="1800" b="1" dirty="0" err="1">
                <a:latin typeface="Century Gothic" panose="020B0502020202020204" pitchFamily="34" charset="0"/>
              </a:rPr>
              <a:t>Sant</a:t>
            </a:r>
            <a:r>
              <a:rPr lang="es-ES" sz="1800" b="1" dirty="0">
                <a:latin typeface="Century Gothic" panose="020B0502020202020204" pitchFamily="34" charset="0"/>
              </a:rPr>
              <a:t> Nicolau”. </a:t>
            </a:r>
          </a:p>
          <a:p>
            <a:r>
              <a:rPr lang="es-ES" sz="1800" b="1" dirty="0">
                <a:latin typeface="Century Gothic" panose="020B0502020202020204" pitchFamily="34" charset="0"/>
              </a:rPr>
              <a:t> El </a:t>
            </a:r>
            <a:r>
              <a:rPr lang="es-ES" sz="1800" b="1" dirty="0" err="1">
                <a:latin typeface="Century Gothic" panose="020B0502020202020204" pitchFamily="34" charset="0"/>
              </a:rPr>
              <a:t>Ball</a:t>
            </a:r>
            <a:r>
              <a:rPr lang="es-ES" sz="1800" b="1" dirty="0">
                <a:latin typeface="Century Gothic" panose="020B0502020202020204" pitchFamily="34" charset="0"/>
              </a:rPr>
              <a:t> </a:t>
            </a:r>
            <a:r>
              <a:rPr lang="es-ES" sz="1800" b="1" dirty="0" err="1">
                <a:latin typeface="Century Gothic" panose="020B0502020202020204" pitchFamily="34" charset="0"/>
              </a:rPr>
              <a:t>dels</a:t>
            </a:r>
            <a:r>
              <a:rPr lang="es-ES" sz="1800" b="1" dirty="0">
                <a:latin typeface="Century Gothic" panose="020B0502020202020204" pitchFamily="34" charset="0"/>
              </a:rPr>
              <a:t> </a:t>
            </a:r>
            <a:r>
              <a:rPr lang="es-ES" sz="1800" b="1" dirty="0" err="1">
                <a:latin typeface="Century Gothic" panose="020B0502020202020204" pitchFamily="34" charset="0"/>
              </a:rPr>
              <a:t>Virolets</a:t>
            </a:r>
            <a:r>
              <a:rPr lang="es-ES" sz="1800" b="1" dirty="0">
                <a:latin typeface="Century Gothic" panose="020B0502020202020204" pitchFamily="34" charset="0"/>
              </a:rPr>
              <a:t>. </a:t>
            </a:r>
          </a:p>
          <a:p>
            <a:r>
              <a:rPr lang="es-ES" sz="1800" b="1" dirty="0">
                <a:latin typeface="Century Gothic" panose="020B0502020202020204" pitchFamily="34" charset="0"/>
              </a:rPr>
              <a:t> La </a:t>
            </a:r>
            <a:r>
              <a:rPr lang="es-ES" sz="1800" b="1" dirty="0" err="1">
                <a:latin typeface="Century Gothic" panose="020B0502020202020204" pitchFamily="34" charset="0"/>
              </a:rPr>
              <a:t>cançó</a:t>
            </a:r>
            <a:r>
              <a:rPr lang="es-ES" sz="1800" b="1" dirty="0">
                <a:latin typeface="Century Gothic" panose="020B0502020202020204" pitchFamily="34" charset="0"/>
              </a:rPr>
              <a:t> del Pont </a:t>
            </a:r>
            <a:r>
              <a:rPr lang="es-ES" sz="1800" b="1" dirty="0" err="1">
                <a:latin typeface="Century Gothic" panose="020B0502020202020204" pitchFamily="34" charset="0"/>
              </a:rPr>
              <a:t>d’Aragó</a:t>
            </a:r>
            <a:r>
              <a:rPr lang="es-ES" sz="1800" b="1" dirty="0">
                <a:latin typeface="Century Gothic" panose="020B0502020202020204" pitchFamily="34" charset="0"/>
              </a:rPr>
              <a:t>. </a:t>
            </a:r>
          </a:p>
          <a:p>
            <a:r>
              <a:rPr lang="es-ES" sz="1800" b="1" dirty="0">
                <a:latin typeface="Century Gothic" panose="020B0502020202020204" pitchFamily="34" charset="0"/>
              </a:rPr>
              <a:t>5. El </a:t>
            </a:r>
            <a:r>
              <a:rPr lang="es-ES" sz="1800" b="1" dirty="0" err="1">
                <a:latin typeface="Century Gothic" panose="020B0502020202020204" pitchFamily="34" charset="0"/>
              </a:rPr>
              <a:t>Concert</a:t>
            </a:r>
            <a:r>
              <a:rPr lang="es-ES" sz="1800" b="1" dirty="0">
                <a:latin typeface="Century Gothic" panose="020B0502020202020204" pitchFamily="34" charset="0"/>
              </a:rPr>
              <a:t> de Nadal (</a:t>
            </a:r>
            <a:r>
              <a:rPr lang="es-ES" sz="1800" b="1" dirty="0" err="1">
                <a:latin typeface="Century Gothic" panose="020B0502020202020204" pitchFamily="34" charset="0"/>
              </a:rPr>
              <a:t>activitat</a:t>
            </a:r>
            <a:r>
              <a:rPr lang="es-ES" sz="1800" b="1" dirty="0">
                <a:latin typeface="Century Gothic" panose="020B0502020202020204" pitchFamily="34" charset="0"/>
              </a:rPr>
              <a:t> </a:t>
            </a:r>
            <a:r>
              <a:rPr lang="es-ES" sz="1800" b="1" dirty="0" err="1">
                <a:latin typeface="Century Gothic" panose="020B0502020202020204" pitchFamily="34" charset="0"/>
              </a:rPr>
              <a:t>oberta</a:t>
            </a:r>
            <a:r>
              <a:rPr lang="es-ES" sz="1800" b="1" dirty="0">
                <a:latin typeface="Century Gothic" panose="020B0502020202020204" pitchFamily="34" charset="0"/>
              </a:rPr>
              <a:t> a totes les </a:t>
            </a:r>
            <a:r>
              <a:rPr lang="es-ES" sz="1800" b="1" dirty="0" err="1">
                <a:latin typeface="Century Gothic" panose="020B0502020202020204" pitchFamily="34" charset="0"/>
              </a:rPr>
              <a:t>famílies</a:t>
            </a:r>
            <a:r>
              <a:rPr lang="es-ES" sz="1800" b="1" dirty="0">
                <a:latin typeface="Century Gothic" panose="020B0502020202020204" pitchFamily="34" charset="0"/>
              </a:rPr>
              <a:t>).</a:t>
            </a:r>
          </a:p>
          <a:p>
            <a:r>
              <a:rPr lang="es-ES" sz="1800" b="1" dirty="0">
                <a:latin typeface="Century Gothic" panose="020B0502020202020204" pitchFamily="34" charset="0"/>
              </a:rPr>
              <a:t>6. La </a:t>
            </a:r>
            <a:r>
              <a:rPr lang="es-ES" sz="1800" b="1" dirty="0" err="1">
                <a:latin typeface="Century Gothic" panose="020B0502020202020204" pitchFamily="34" charset="0"/>
              </a:rPr>
              <a:t>Setmana</a:t>
            </a:r>
            <a:r>
              <a:rPr lang="es-ES" sz="1800" b="1" dirty="0">
                <a:latin typeface="Century Gothic" panose="020B0502020202020204" pitchFamily="34" charset="0"/>
              </a:rPr>
              <a:t> de la Pau. </a:t>
            </a:r>
          </a:p>
          <a:p>
            <a:r>
              <a:rPr lang="es-ES" sz="1800" b="1" dirty="0">
                <a:latin typeface="Century Gothic" panose="020B0502020202020204" pitchFamily="34" charset="0"/>
              </a:rPr>
              <a:t>7. La </a:t>
            </a:r>
            <a:r>
              <a:rPr lang="es-ES" sz="1800" b="1" dirty="0" err="1">
                <a:latin typeface="Century Gothic" panose="020B0502020202020204" pitchFamily="34" charset="0"/>
              </a:rPr>
              <a:t>celebració</a:t>
            </a:r>
            <a:r>
              <a:rPr lang="es-ES" sz="1800" b="1" dirty="0">
                <a:latin typeface="Century Gothic" panose="020B0502020202020204" pitchFamily="34" charset="0"/>
              </a:rPr>
              <a:t> del Carnaval. </a:t>
            </a:r>
          </a:p>
          <a:p>
            <a:r>
              <a:rPr lang="es-ES" sz="1800" b="1" dirty="0">
                <a:latin typeface="Century Gothic" panose="020B0502020202020204" pitchFamily="34" charset="0"/>
              </a:rPr>
              <a:t>8. La Plantada de Primavera.</a:t>
            </a:r>
          </a:p>
          <a:p>
            <a:r>
              <a:rPr lang="es-ES" sz="1800" b="1" dirty="0">
                <a:latin typeface="Century Gothic" panose="020B0502020202020204" pitchFamily="34" charset="0"/>
              </a:rPr>
              <a:t>9. </a:t>
            </a:r>
            <a:r>
              <a:rPr lang="es-ES" sz="1800" b="1" dirty="0" err="1">
                <a:latin typeface="Century Gothic" panose="020B0502020202020204" pitchFamily="34" charset="0"/>
              </a:rPr>
              <a:t>L’activitat</a:t>
            </a:r>
            <a:r>
              <a:rPr lang="es-ES" sz="1800" b="1" dirty="0">
                <a:latin typeface="Century Gothic" panose="020B0502020202020204" pitchFamily="34" charset="0"/>
              </a:rPr>
              <a:t> </a:t>
            </a:r>
            <a:r>
              <a:rPr lang="es-ES" sz="1800" b="1" dirty="0" err="1">
                <a:latin typeface="Century Gothic" panose="020B0502020202020204" pitchFamily="34" charset="0"/>
              </a:rPr>
              <a:t>esportiva</a:t>
            </a:r>
            <a:r>
              <a:rPr lang="es-ES" sz="1800" b="1" dirty="0">
                <a:latin typeface="Century Gothic" panose="020B0502020202020204" pitchFamily="34" charset="0"/>
              </a:rPr>
              <a:t> de final del </a:t>
            </a:r>
            <a:r>
              <a:rPr lang="es-ES" sz="1800" b="1" dirty="0" err="1">
                <a:latin typeface="Century Gothic" panose="020B0502020202020204" pitchFamily="34" charset="0"/>
              </a:rPr>
              <a:t>segon</a:t>
            </a:r>
            <a:r>
              <a:rPr lang="es-ES" sz="1800" b="1" dirty="0">
                <a:latin typeface="Century Gothic" panose="020B0502020202020204" pitchFamily="34" charset="0"/>
              </a:rPr>
              <a:t> trimestre. </a:t>
            </a:r>
          </a:p>
          <a:p>
            <a:r>
              <a:rPr lang="es-ES" sz="1800" b="1" dirty="0">
                <a:latin typeface="Century Gothic" panose="020B0502020202020204" pitchFamily="34" charset="0"/>
              </a:rPr>
              <a:t>10. La </a:t>
            </a:r>
            <a:r>
              <a:rPr lang="es-ES" sz="1800" b="1" dirty="0" err="1">
                <a:latin typeface="Century Gothic" panose="020B0502020202020204" pitchFamily="34" charset="0"/>
              </a:rPr>
              <a:t>Festa</a:t>
            </a:r>
            <a:r>
              <a:rPr lang="es-ES" sz="1800" b="1" dirty="0">
                <a:latin typeface="Century Gothic" panose="020B0502020202020204" pitchFamily="34" charset="0"/>
              </a:rPr>
              <a:t> de la Primavera: </a:t>
            </a:r>
            <a:r>
              <a:rPr lang="es-ES" sz="1800" b="1" dirty="0" err="1">
                <a:latin typeface="Century Gothic" panose="020B0502020202020204" pitchFamily="34" charset="0"/>
              </a:rPr>
              <a:t>festa</a:t>
            </a:r>
            <a:r>
              <a:rPr lang="es-ES" sz="1800" b="1" dirty="0">
                <a:latin typeface="Century Gothic" panose="020B0502020202020204" pitchFamily="34" charset="0"/>
              </a:rPr>
              <a:t> </a:t>
            </a:r>
            <a:r>
              <a:rPr lang="es-ES" sz="1800" b="1" dirty="0" err="1">
                <a:latin typeface="Century Gothic" panose="020B0502020202020204" pitchFamily="34" charset="0"/>
              </a:rPr>
              <a:t>oberta</a:t>
            </a:r>
            <a:r>
              <a:rPr lang="es-ES" sz="1800" b="1" dirty="0">
                <a:latin typeface="Century Gothic" panose="020B0502020202020204" pitchFamily="34" charset="0"/>
              </a:rPr>
              <a:t> a les </a:t>
            </a:r>
            <a:r>
              <a:rPr lang="es-ES" sz="1800" b="1" dirty="0" err="1">
                <a:latin typeface="Century Gothic" panose="020B0502020202020204" pitchFamily="34" charset="0"/>
              </a:rPr>
              <a:t>famílies</a:t>
            </a:r>
            <a:r>
              <a:rPr lang="es-ES" sz="1800" b="1" dirty="0">
                <a:latin typeface="Century Gothic" panose="020B0502020202020204" pitchFamily="34" charset="0"/>
              </a:rPr>
              <a:t> i a la </a:t>
            </a:r>
            <a:r>
              <a:rPr lang="es-ES" sz="1800" b="1" dirty="0" err="1">
                <a:latin typeface="Century Gothic" panose="020B0502020202020204" pitchFamily="34" charset="0"/>
              </a:rPr>
              <a:t>seva</a:t>
            </a:r>
            <a:r>
              <a:rPr lang="es-ES" sz="1800" b="1" dirty="0">
                <a:latin typeface="Century Gothic" panose="020B0502020202020204" pitchFamily="34" charset="0"/>
              </a:rPr>
              <a:t> </a:t>
            </a:r>
            <a:r>
              <a:rPr lang="es-ES" sz="1800" b="1" dirty="0" err="1">
                <a:latin typeface="Century Gothic" panose="020B0502020202020204" pitchFamily="34" charset="0"/>
              </a:rPr>
              <a:t>participació</a:t>
            </a:r>
            <a:r>
              <a:rPr lang="es-ES" sz="1800" b="1" dirty="0">
                <a:latin typeface="Century Gothic" panose="020B0502020202020204" pitchFamily="34" charset="0"/>
              </a:rPr>
              <a:t>.</a:t>
            </a:r>
          </a:p>
          <a:p>
            <a:r>
              <a:rPr lang="es-ES" sz="1800" b="1" dirty="0">
                <a:latin typeface="Century Gothic" panose="020B0502020202020204" pitchFamily="34" charset="0"/>
              </a:rPr>
              <a:t>11. La </a:t>
            </a:r>
            <a:r>
              <a:rPr lang="es-ES" sz="1800" b="1" dirty="0" err="1">
                <a:latin typeface="Century Gothic" panose="020B0502020202020204" pitchFamily="34" charset="0"/>
              </a:rPr>
              <a:t>representació</a:t>
            </a:r>
            <a:r>
              <a:rPr lang="es-ES" sz="1800" b="1" dirty="0">
                <a:latin typeface="Century Gothic" panose="020B0502020202020204" pitchFamily="34" charset="0"/>
              </a:rPr>
              <a:t> de “La </a:t>
            </a:r>
            <a:r>
              <a:rPr lang="es-ES" sz="1800" b="1" dirty="0" err="1">
                <a:latin typeface="Century Gothic" panose="020B0502020202020204" pitchFamily="34" charset="0"/>
              </a:rPr>
              <a:t>Llegenda</a:t>
            </a:r>
            <a:r>
              <a:rPr lang="es-ES" sz="1800" b="1" dirty="0">
                <a:latin typeface="Century Gothic" panose="020B0502020202020204" pitchFamily="34" charset="0"/>
              </a:rPr>
              <a:t> de </a:t>
            </a:r>
            <a:r>
              <a:rPr lang="es-ES" sz="1800" b="1" dirty="0" err="1">
                <a:latin typeface="Century Gothic" panose="020B0502020202020204" pitchFamily="34" charset="0"/>
              </a:rPr>
              <a:t>Sant</a:t>
            </a:r>
            <a:r>
              <a:rPr lang="es-ES" sz="1800" b="1" dirty="0">
                <a:latin typeface="Century Gothic" panose="020B0502020202020204" pitchFamily="34" charset="0"/>
              </a:rPr>
              <a:t> Jordi” (</a:t>
            </a:r>
            <a:r>
              <a:rPr lang="es-ES" sz="1800" b="1" dirty="0" err="1">
                <a:latin typeface="Century Gothic" panose="020B0502020202020204" pitchFamily="34" charset="0"/>
              </a:rPr>
              <a:t>oberta</a:t>
            </a:r>
            <a:r>
              <a:rPr lang="es-ES" sz="1800" b="1" dirty="0">
                <a:latin typeface="Century Gothic" panose="020B0502020202020204" pitchFamily="34" charset="0"/>
              </a:rPr>
              <a:t> a les </a:t>
            </a:r>
            <a:r>
              <a:rPr lang="es-ES" sz="1800" b="1" dirty="0" err="1">
                <a:latin typeface="Century Gothic" panose="020B0502020202020204" pitchFamily="34" charset="0"/>
              </a:rPr>
              <a:t>famílies</a:t>
            </a:r>
            <a:r>
              <a:rPr lang="es-ES" sz="1800" b="1" dirty="0">
                <a:latin typeface="Century Gothic" panose="020B0502020202020204" pitchFamily="34" charset="0"/>
              </a:rPr>
              <a:t> de 5è).</a:t>
            </a:r>
          </a:p>
          <a:p>
            <a:r>
              <a:rPr lang="es-ES" sz="1800" b="1" dirty="0">
                <a:latin typeface="Century Gothic" panose="020B0502020202020204" pitchFamily="34" charset="0"/>
              </a:rPr>
              <a:t>12. </a:t>
            </a:r>
            <a:r>
              <a:rPr lang="es-ES" sz="1800" b="1" dirty="0" err="1">
                <a:latin typeface="Century Gothic" panose="020B0502020202020204" pitchFamily="34" charset="0"/>
              </a:rPr>
              <a:t>Els</a:t>
            </a:r>
            <a:r>
              <a:rPr lang="es-ES" sz="1800" b="1" dirty="0">
                <a:latin typeface="Century Gothic" panose="020B0502020202020204" pitchFamily="34" charset="0"/>
              </a:rPr>
              <a:t> </a:t>
            </a:r>
            <a:r>
              <a:rPr lang="es-ES" sz="1800" b="1" dirty="0" err="1">
                <a:latin typeface="Century Gothic" panose="020B0502020202020204" pitchFamily="34" charset="0"/>
              </a:rPr>
              <a:t>Jocs</a:t>
            </a:r>
            <a:r>
              <a:rPr lang="es-ES" sz="1800" b="1" dirty="0">
                <a:latin typeface="Century Gothic" panose="020B0502020202020204" pitchFamily="34" charset="0"/>
              </a:rPr>
              <a:t> </a:t>
            </a:r>
            <a:r>
              <a:rPr lang="es-ES" sz="1800" b="1" dirty="0" err="1">
                <a:latin typeface="Century Gothic" panose="020B0502020202020204" pitchFamily="34" charset="0"/>
              </a:rPr>
              <a:t>Florals</a:t>
            </a:r>
            <a:r>
              <a:rPr lang="es-ES" sz="1800" b="1" dirty="0">
                <a:latin typeface="Century Gothic" panose="020B0502020202020204" pitchFamily="34" charset="0"/>
              </a:rPr>
              <a:t> de </a:t>
            </a:r>
            <a:r>
              <a:rPr lang="es-ES" sz="1800" b="1" dirty="0" err="1">
                <a:latin typeface="Century Gothic" panose="020B0502020202020204" pitchFamily="34" charset="0"/>
              </a:rPr>
              <a:t>l’Escola</a:t>
            </a:r>
            <a:r>
              <a:rPr lang="es-ES" sz="1800" b="1" dirty="0">
                <a:latin typeface="Century Gothic" panose="020B0502020202020204" pitchFamily="34" charset="0"/>
              </a:rPr>
              <a:t> (</a:t>
            </a:r>
            <a:r>
              <a:rPr lang="es-ES" sz="1800" b="1" dirty="0" err="1">
                <a:latin typeface="Century Gothic" panose="020B0502020202020204" pitchFamily="34" charset="0"/>
              </a:rPr>
              <a:t>amb</a:t>
            </a:r>
            <a:r>
              <a:rPr lang="es-ES" sz="1800" b="1" dirty="0">
                <a:latin typeface="Century Gothic" panose="020B0502020202020204" pitchFamily="34" charset="0"/>
              </a:rPr>
              <a:t> la </a:t>
            </a:r>
            <a:r>
              <a:rPr lang="es-ES" sz="1800" b="1" dirty="0" err="1">
                <a:latin typeface="Century Gothic" panose="020B0502020202020204" pitchFamily="34" charset="0"/>
              </a:rPr>
              <a:t>participació</a:t>
            </a:r>
            <a:r>
              <a:rPr lang="es-ES" sz="1800" b="1" dirty="0">
                <a:latin typeface="Century Gothic" panose="020B0502020202020204" pitchFamily="34" charset="0"/>
              </a:rPr>
              <a:t> de les </a:t>
            </a:r>
            <a:r>
              <a:rPr lang="es-ES" sz="1800" b="1" dirty="0" err="1">
                <a:latin typeface="Century Gothic" panose="020B0502020202020204" pitchFamily="34" charset="0"/>
              </a:rPr>
              <a:t>famílies</a:t>
            </a:r>
            <a:r>
              <a:rPr lang="es-ES" sz="1800" b="1" dirty="0">
                <a:latin typeface="Century Gothic" panose="020B0502020202020204" pitchFamily="34" charset="0"/>
              </a:rPr>
              <a:t>).</a:t>
            </a:r>
          </a:p>
          <a:p>
            <a:r>
              <a:rPr lang="es-ES" sz="1800" b="1" dirty="0">
                <a:latin typeface="Century Gothic" panose="020B0502020202020204" pitchFamily="34" charset="0"/>
              </a:rPr>
              <a:t>13. La </a:t>
            </a:r>
            <a:r>
              <a:rPr lang="es-ES" sz="1800" b="1" dirty="0" err="1">
                <a:latin typeface="Century Gothic" panose="020B0502020202020204" pitchFamily="34" charset="0"/>
              </a:rPr>
              <a:t>Festa</a:t>
            </a:r>
            <a:r>
              <a:rPr lang="es-ES" sz="1800" b="1" dirty="0">
                <a:latin typeface="Century Gothic" panose="020B0502020202020204" pitchFamily="34" charset="0"/>
              </a:rPr>
              <a:t> de </a:t>
            </a:r>
            <a:r>
              <a:rPr lang="es-ES" sz="1800" b="1" dirty="0" err="1">
                <a:latin typeface="Century Gothic" panose="020B0502020202020204" pitchFamily="34" charset="0"/>
              </a:rPr>
              <a:t>Sant</a:t>
            </a:r>
            <a:r>
              <a:rPr lang="es-ES" sz="1800" b="1" dirty="0">
                <a:latin typeface="Century Gothic" panose="020B0502020202020204" pitchFamily="34" charset="0"/>
              </a:rPr>
              <a:t> </a:t>
            </a:r>
            <a:r>
              <a:rPr lang="es-ES" sz="1800" b="1" dirty="0" err="1">
                <a:latin typeface="Century Gothic" panose="020B0502020202020204" pitchFamily="34" charset="0"/>
              </a:rPr>
              <a:t>Ponç</a:t>
            </a:r>
            <a:r>
              <a:rPr lang="es-ES" sz="1800" b="1" dirty="0">
                <a:latin typeface="Century Gothic" panose="020B0502020202020204" pitchFamily="34" charset="0"/>
              </a:rPr>
              <a:t> (</a:t>
            </a:r>
            <a:r>
              <a:rPr lang="es-ES" sz="1800" b="1" dirty="0" err="1">
                <a:latin typeface="Century Gothic" panose="020B0502020202020204" pitchFamily="34" charset="0"/>
              </a:rPr>
              <a:t>oberta</a:t>
            </a:r>
            <a:r>
              <a:rPr lang="es-ES" sz="1800" b="1" dirty="0">
                <a:latin typeface="Century Gothic" panose="020B0502020202020204" pitchFamily="34" charset="0"/>
              </a:rPr>
              <a:t> a totes les </a:t>
            </a:r>
            <a:r>
              <a:rPr lang="es-ES" sz="1800" b="1" dirty="0" err="1">
                <a:latin typeface="Century Gothic" panose="020B0502020202020204" pitchFamily="34" charset="0"/>
              </a:rPr>
              <a:t>famílies</a:t>
            </a:r>
            <a:r>
              <a:rPr lang="es-ES" sz="1800" b="1" dirty="0">
                <a:latin typeface="Century Gothic" panose="020B0502020202020204" pitchFamily="34" charset="0"/>
              </a:rPr>
              <a:t>).</a:t>
            </a:r>
          </a:p>
          <a:p>
            <a:r>
              <a:rPr lang="es-ES" sz="1800" b="1" dirty="0">
                <a:latin typeface="Century Gothic" panose="020B0502020202020204" pitchFamily="34" charset="0"/>
              </a:rPr>
              <a:t>14. La </a:t>
            </a:r>
            <a:r>
              <a:rPr lang="es-ES" sz="1800" b="1" dirty="0" err="1">
                <a:latin typeface="Century Gothic" panose="020B0502020202020204" pitchFamily="34" charset="0"/>
              </a:rPr>
              <a:t>representació</a:t>
            </a:r>
            <a:r>
              <a:rPr lang="es-ES" sz="1800" b="1" dirty="0">
                <a:latin typeface="Century Gothic" panose="020B0502020202020204" pitchFamily="34" charset="0"/>
              </a:rPr>
              <a:t> teatral </a:t>
            </a:r>
            <a:r>
              <a:rPr lang="es-ES" sz="1800" b="1" dirty="0" err="1">
                <a:latin typeface="Century Gothic" panose="020B0502020202020204" pitchFamily="34" charset="0"/>
              </a:rPr>
              <a:t>dels</a:t>
            </a:r>
            <a:r>
              <a:rPr lang="es-ES" sz="1800" b="1" dirty="0">
                <a:latin typeface="Century Gothic" panose="020B0502020202020204" pitchFamily="34" charset="0"/>
              </a:rPr>
              <a:t> </a:t>
            </a:r>
            <a:r>
              <a:rPr lang="es-ES" sz="1800" b="1" dirty="0" err="1">
                <a:latin typeface="Century Gothic" panose="020B0502020202020204" pitchFamily="34" charset="0"/>
              </a:rPr>
              <a:t>alumnes</a:t>
            </a:r>
            <a:r>
              <a:rPr lang="es-ES" sz="1800" b="1" dirty="0">
                <a:latin typeface="Century Gothic" panose="020B0502020202020204" pitchFamily="34" charset="0"/>
              </a:rPr>
              <a:t> de </a:t>
            </a:r>
            <a:r>
              <a:rPr lang="es-ES" sz="1800" b="1" dirty="0" err="1">
                <a:latin typeface="Century Gothic" panose="020B0502020202020204" pitchFamily="34" charset="0"/>
              </a:rPr>
              <a:t>sisè</a:t>
            </a:r>
            <a:r>
              <a:rPr lang="es-ES" sz="1800" b="1" dirty="0">
                <a:latin typeface="Century Gothic" panose="020B0502020202020204" pitchFamily="34" charset="0"/>
              </a:rPr>
              <a:t> </a:t>
            </a:r>
            <a:r>
              <a:rPr lang="es-ES" sz="1800" b="1" dirty="0" err="1">
                <a:latin typeface="Century Gothic" panose="020B0502020202020204" pitchFamily="34" charset="0"/>
              </a:rPr>
              <a:t>com</a:t>
            </a:r>
            <a:r>
              <a:rPr lang="es-ES" sz="1800" b="1" dirty="0">
                <a:latin typeface="Century Gothic" panose="020B0502020202020204" pitchFamily="34" charset="0"/>
              </a:rPr>
              <a:t> a </a:t>
            </a:r>
            <a:r>
              <a:rPr lang="es-ES" sz="1800" b="1" dirty="0" err="1">
                <a:latin typeface="Century Gothic" panose="020B0502020202020204" pitchFamily="34" charset="0"/>
              </a:rPr>
              <a:t>comiat</a:t>
            </a:r>
            <a:r>
              <a:rPr lang="es-ES" sz="1800" b="1" dirty="0">
                <a:latin typeface="Century Gothic" panose="020B0502020202020204" pitchFamily="34" charset="0"/>
              </a:rPr>
              <a:t> de </a:t>
            </a:r>
            <a:r>
              <a:rPr lang="es-ES" sz="1800" b="1" dirty="0" err="1">
                <a:latin typeface="Century Gothic" panose="020B0502020202020204" pitchFamily="34" charset="0"/>
              </a:rPr>
              <a:t>l’Escola</a:t>
            </a:r>
            <a:r>
              <a:rPr lang="es-ES" sz="1800" b="1" dirty="0">
                <a:latin typeface="Century Gothic" panose="020B0502020202020204" pitchFamily="34" charset="0"/>
              </a:rPr>
              <a:t> (</a:t>
            </a:r>
            <a:r>
              <a:rPr lang="es-ES" sz="1800" b="1" dirty="0" err="1">
                <a:latin typeface="Century Gothic" panose="020B0502020202020204" pitchFamily="34" charset="0"/>
              </a:rPr>
              <a:t>oberta</a:t>
            </a:r>
            <a:r>
              <a:rPr lang="es-ES" sz="1800" b="1" dirty="0">
                <a:latin typeface="Century Gothic" panose="020B0502020202020204" pitchFamily="34" charset="0"/>
              </a:rPr>
              <a:t> a les </a:t>
            </a:r>
            <a:r>
              <a:rPr lang="es-ES" sz="1800" b="1" dirty="0" err="1">
                <a:latin typeface="Century Gothic" panose="020B0502020202020204" pitchFamily="34" charset="0"/>
              </a:rPr>
              <a:t>famílies</a:t>
            </a:r>
            <a:r>
              <a:rPr lang="es-ES" sz="1800" b="1" dirty="0">
                <a:latin typeface="Century Gothic" panose="020B0502020202020204" pitchFamily="34" charset="0"/>
              </a:rPr>
              <a:t> de 6è).</a:t>
            </a:r>
          </a:p>
          <a:p>
            <a:r>
              <a:rPr lang="es-ES" sz="1800" b="1" dirty="0">
                <a:latin typeface="Century Gothic" panose="020B0502020202020204" pitchFamily="34" charset="0"/>
              </a:rPr>
              <a:t>15. La </a:t>
            </a:r>
            <a:r>
              <a:rPr lang="es-ES" sz="1800" b="1" dirty="0" err="1">
                <a:latin typeface="Century Gothic" panose="020B0502020202020204" pitchFamily="34" charset="0"/>
              </a:rPr>
              <a:t>festa</a:t>
            </a:r>
            <a:r>
              <a:rPr lang="es-ES" sz="1800" b="1" dirty="0">
                <a:latin typeface="Century Gothic" panose="020B0502020202020204" pitchFamily="34" charset="0"/>
              </a:rPr>
              <a:t> de final de </a:t>
            </a:r>
            <a:r>
              <a:rPr lang="es-ES" sz="1800" b="1" dirty="0" err="1">
                <a:latin typeface="Century Gothic" panose="020B0502020202020204" pitchFamily="34" charset="0"/>
              </a:rPr>
              <a:t>curs</a:t>
            </a:r>
            <a:r>
              <a:rPr lang="es-ES" sz="1800" b="1" dirty="0">
                <a:latin typeface="Century Gothic" panose="020B0502020202020204" pitchFamily="34" charset="0"/>
              </a:rPr>
              <a:t>: La </a:t>
            </a:r>
            <a:r>
              <a:rPr lang="es-ES" sz="1800" b="1" dirty="0" err="1">
                <a:latin typeface="Century Gothic" panose="020B0502020202020204" pitchFamily="34" charset="0"/>
              </a:rPr>
              <a:t>celebració</a:t>
            </a:r>
            <a:r>
              <a:rPr lang="es-ES" sz="1800" b="1" dirty="0">
                <a:latin typeface="Century Gothic" panose="020B0502020202020204" pitchFamily="34" charset="0"/>
              </a:rPr>
              <a:t> de </a:t>
            </a:r>
            <a:r>
              <a:rPr lang="es-ES" sz="1800" b="1" dirty="0" err="1">
                <a:latin typeface="Century Gothic" panose="020B0502020202020204" pitchFamily="34" charset="0"/>
              </a:rPr>
              <a:t>l’Aniversari</a:t>
            </a:r>
            <a:r>
              <a:rPr lang="es-ES" sz="1800" b="1" dirty="0">
                <a:latin typeface="Century Gothic" panose="020B0502020202020204" pitchFamily="34" charset="0"/>
              </a:rPr>
              <a:t> de la Violeta (la </a:t>
            </a:r>
            <a:r>
              <a:rPr lang="es-ES" sz="1800" b="1" dirty="0" err="1">
                <a:latin typeface="Century Gothic" panose="020B0502020202020204" pitchFamily="34" charset="0"/>
              </a:rPr>
              <a:t>gegantona</a:t>
            </a:r>
            <a:r>
              <a:rPr lang="es-ES" sz="1800" b="1" dirty="0">
                <a:latin typeface="Century Gothic" panose="020B0502020202020204" pitchFamily="34" charset="0"/>
              </a:rPr>
              <a:t> de </a:t>
            </a:r>
            <a:r>
              <a:rPr lang="es-ES" sz="1800" dirty="0">
                <a:latin typeface="Century Gothic" panose="020B0502020202020204" pitchFamily="34" charset="0"/>
              </a:rPr>
              <a:t>       </a:t>
            </a:r>
            <a:r>
              <a:rPr lang="es-ES" sz="1800" b="1" dirty="0" err="1">
                <a:latin typeface="Century Gothic" panose="020B0502020202020204" pitchFamily="34" charset="0"/>
              </a:rPr>
              <a:t>l’escola</a:t>
            </a:r>
            <a:r>
              <a:rPr lang="es-ES" sz="1800" b="1" dirty="0">
                <a:latin typeface="Century Gothic,Bold"/>
              </a:rPr>
              <a:t>).</a:t>
            </a:r>
            <a:endParaRPr lang="es-ES" sz="1800" b="1" dirty="0"/>
          </a:p>
        </p:txBody>
      </p:sp>
      <p:pic>
        <p:nvPicPr>
          <p:cNvPr id="5" name="Google Shape;149;p19">
            <a:extLst>
              <a:ext uri="{FF2B5EF4-FFF2-40B4-BE49-F238E27FC236}">
                <a16:creationId xmlns:a16="http://schemas.microsoft.com/office/drawing/2014/main" id="{385644B8-2367-1C40-927C-9F3E560A1FA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2826" y="46885"/>
            <a:ext cx="1065719" cy="6275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235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9"/>
          <p:cNvSpPr txBox="1">
            <a:spLocks noGrp="1"/>
          </p:cNvSpPr>
          <p:nvPr>
            <p:ph type="title"/>
          </p:nvPr>
        </p:nvSpPr>
        <p:spPr>
          <a:xfrm>
            <a:off x="2189283" y="249323"/>
            <a:ext cx="9300781" cy="18161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unito"/>
              <a:buNone/>
            </a:pPr>
            <a:r>
              <a:rPr lang="es-ES" sz="4000" b="1"/>
              <a:t>QUÈ ÉS EL </a:t>
            </a:r>
            <a:r>
              <a:rPr lang="es-ES" sz="4000" b="1" i="1">
                <a:solidFill>
                  <a:srgbClr val="0000FF"/>
                </a:solidFill>
              </a:rPr>
              <a:t>CONTENT AND LANGUAGE INTEGRATED LEARNING</a:t>
            </a:r>
            <a:r>
              <a:rPr lang="es-ES" sz="4000" b="1"/>
              <a:t>, “CLIL”?</a:t>
            </a:r>
            <a:endParaRPr sz="4000"/>
          </a:p>
        </p:txBody>
      </p:sp>
      <p:cxnSp>
        <p:nvCxnSpPr>
          <p:cNvPr id="229" name="Google Shape;229;p29"/>
          <p:cNvCxnSpPr/>
          <p:nvPr/>
        </p:nvCxnSpPr>
        <p:spPr>
          <a:xfrm>
            <a:off x="1047624" y="2265037"/>
            <a:ext cx="10125012" cy="0"/>
          </a:xfrm>
          <a:prstGeom prst="straightConnector1">
            <a:avLst/>
          </a:prstGeom>
          <a:noFill/>
          <a:ln w="15875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30" name="Google Shape;23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4023" y="2811104"/>
            <a:ext cx="4199462" cy="2383194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9"/>
          <p:cNvSpPr txBox="1">
            <a:spLocks noGrp="1"/>
          </p:cNvSpPr>
          <p:nvPr>
            <p:ph type="body" idx="1"/>
          </p:nvPr>
        </p:nvSpPr>
        <p:spPr>
          <a:xfrm>
            <a:off x="5450650" y="2664150"/>
            <a:ext cx="6285600" cy="39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ES" sz="2400" b="1">
                <a:latin typeface="Nunito"/>
                <a:ea typeface="Nunito"/>
                <a:cs typeface="Nunito"/>
                <a:sym typeface="Nunito"/>
              </a:rPr>
              <a:t>És una metodologia de treball pedagògica que consisteix en ensenyar una assignatura no-lingüística en un idioma estranger.  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1000" b="1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ES" sz="2400" b="1">
                <a:latin typeface="Nunito"/>
                <a:ea typeface="Nunito"/>
                <a:cs typeface="Nunito"/>
                <a:sym typeface="Nunito"/>
              </a:rPr>
              <a:t>L’aprenentatge de la llengua estrangera s’introdueix de manera natural a l’àrea.</a:t>
            </a:r>
            <a:endParaRPr sz="2400" b="1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1000" b="1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ES" sz="2400" b="1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L’aprenentatge de la llengua estrangera és igual d’important que el de l’àrea no-lingüística impartida.</a:t>
            </a:r>
            <a:endParaRPr sz="2400" b="1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pic>
        <p:nvPicPr>
          <p:cNvPr id="232" name="Google Shape;232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2826" y="46885"/>
            <a:ext cx="1065719" cy="627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53"/>
          <p:cNvSpPr txBox="1">
            <a:spLocks noGrp="1"/>
          </p:cNvSpPr>
          <p:nvPr>
            <p:ph type="title"/>
          </p:nvPr>
        </p:nvSpPr>
        <p:spPr>
          <a:xfrm>
            <a:off x="1060450" y="2376488"/>
            <a:ext cx="10179050" cy="149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569" b="1">
                <a:solidFill>
                  <a:srgbClr val="7030A0"/>
                </a:solidFill>
              </a:rPr>
              <a:t>MOLTES GRÀCIES I BENVINGUTS/DES</a:t>
            </a:r>
            <a:br>
              <a:rPr lang="es-ES" sz="4590" b="1"/>
            </a:br>
            <a:endParaRPr sz="4590" b="1"/>
          </a:p>
        </p:txBody>
      </p:sp>
      <p:pic>
        <p:nvPicPr>
          <p:cNvPr id="471" name="Google Shape;471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2826" y="46885"/>
            <a:ext cx="1065719" cy="627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 txBox="1">
            <a:spLocks noGrp="1"/>
          </p:cNvSpPr>
          <p:nvPr>
            <p:ph type="title"/>
          </p:nvPr>
        </p:nvSpPr>
        <p:spPr>
          <a:xfrm>
            <a:off x="1250950" y="382588"/>
            <a:ext cx="10179050" cy="149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body" idx="1"/>
          </p:nvPr>
        </p:nvSpPr>
        <p:spPr>
          <a:xfrm>
            <a:off x="1250950" y="2286000"/>
            <a:ext cx="10179050" cy="35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01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pic>
        <p:nvPicPr>
          <p:cNvPr id="107" name="Google Shape;107;p14" descr="Resultado de imagen de escola reina viola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4713" y="288274"/>
            <a:ext cx="10731523" cy="5987732"/>
          </a:xfrm>
          <a:prstGeom prst="rect">
            <a:avLst/>
          </a:prstGeom>
          <a:gradFill>
            <a:gsLst>
              <a:gs pos="0">
                <a:srgbClr val="D9C09B"/>
              </a:gs>
              <a:gs pos="61000">
                <a:srgbClr val="D9C09B"/>
              </a:gs>
              <a:gs pos="91000">
                <a:srgbClr val="FCDDBE"/>
              </a:gs>
              <a:gs pos="94000">
                <a:srgbClr val="FCDDBE"/>
              </a:gs>
              <a:gs pos="100000">
                <a:srgbClr val="FCE8D4"/>
              </a:gs>
            </a:gsLst>
            <a:lin ang="5400000" scaled="0"/>
          </a:gradFill>
          <a:ln>
            <a:noFill/>
          </a:ln>
        </p:spPr>
      </p:pic>
      <p:sp>
        <p:nvSpPr>
          <p:cNvPr id="108" name="Google Shape;108;p14"/>
          <p:cNvSpPr/>
          <p:nvPr/>
        </p:nvSpPr>
        <p:spPr>
          <a:xfrm>
            <a:off x="1897025" y="360679"/>
            <a:ext cx="8962710" cy="1569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b="1" i="0" u="none" strike="noStrike" cap="none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TRETS GENERALS DE L’ESCOLA</a:t>
            </a:r>
            <a:endParaRPr/>
          </a:p>
          <a:p>
            <a:pPr marL="457200" marR="0" lvl="0" indent="-45720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Noto Sans Symbols"/>
              <a:buChar char="❑"/>
            </a:pPr>
            <a:r>
              <a:rPr lang="es-ES" sz="3200" b="1" i="0" u="none" strike="noStrike" cap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 SOM?</a:t>
            </a:r>
            <a:r>
              <a:rPr lang="es-ES" sz="4800" b="1" i="0" u="none" strike="noStrike" cap="none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4800" b="1" i="0" u="none" strike="noStrike" cap="none">
              <a:solidFill>
                <a:srgbClr val="7030A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14"/>
          <p:cNvSpPr/>
          <p:nvPr/>
        </p:nvSpPr>
        <p:spPr>
          <a:xfrm>
            <a:off x="1897024" y="2230498"/>
            <a:ext cx="8962710" cy="3941701"/>
          </a:xfrm>
          <a:prstGeom prst="rect">
            <a:avLst/>
          </a:prstGeom>
          <a:solidFill>
            <a:srgbClr val="DFD6E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SOM ESCOLA PÚBLICA, CATALANA,  LAICA, INCLUSIVA, DEMOCRÀTICA, PARTICIPATIVA, QUE TREBALLEM PER LA QUALITAT EDUCATIVA.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Fomentem</a:t>
            </a:r>
            <a:r>
              <a:rPr lang="es-ES" sz="2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les ganes </a:t>
            </a:r>
            <a:r>
              <a:rPr lang="es-ES" sz="2800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d’aprendre</a:t>
            </a:r>
            <a:r>
              <a:rPr lang="es-ES" sz="2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la </a:t>
            </a:r>
            <a:r>
              <a:rPr lang="es-ES" sz="2800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curiositat</a:t>
            </a:r>
            <a:r>
              <a:rPr lang="es-ES" sz="2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la </a:t>
            </a:r>
            <a:r>
              <a:rPr lang="es-ES" sz="2800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descoberta</a:t>
            </a:r>
            <a:r>
              <a:rPr lang="es-ES" sz="2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s-ES" sz="2800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l’observació</a:t>
            </a:r>
            <a:r>
              <a:rPr lang="es-ES" sz="2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la </a:t>
            </a:r>
            <a:r>
              <a:rPr lang="es-ES" sz="2800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formulació</a:t>
            </a:r>
            <a:r>
              <a:rPr lang="es-ES" sz="2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2800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d’hipòtesis</a:t>
            </a:r>
            <a:r>
              <a:rPr lang="es-ES" sz="2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 </a:t>
            </a:r>
            <a:r>
              <a:rPr lang="es-ES" sz="2800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l’experimentació</a:t>
            </a:r>
            <a:r>
              <a:rPr lang="es-ES" sz="2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s-ES" sz="2800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mitjançant</a:t>
            </a:r>
            <a:r>
              <a:rPr lang="es-ES" sz="2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2800" b="1" i="0" u="sng" strike="noStrike" cap="none" dirty="0" err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l’aprenentatge</a:t>
            </a:r>
            <a:r>
              <a:rPr lang="es-ES" sz="2800" b="1" i="0" u="sng" strike="noStrike" cap="none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2800" b="1" i="0" u="sng" strike="noStrike" cap="none" dirty="0" err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significatiu</a:t>
            </a:r>
            <a:r>
              <a:rPr lang="es-ES" sz="2800" b="1" i="0" u="sng" strike="noStrike" cap="none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Afavorim</a:t>
            </a:r>
            <a:r>
              <a:rPr lang="es-ES" sz="2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les </a:t>
            </a:r>
            <a:r>
              <a:rPr lang="es-ES" sz="2800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actituds</a:t>
            </a:r>
            <a:r>
              <a:rPr lang="es-ES" sz="2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respecte i </a:t>
            </a:r>
            <a:r>
              <a:rPr lang="es-ES" sz="2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</a:t>
            </a:r>
            <a:r>
              <a:rPr lang="es-ES" sz="2800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valoració</a:t>
            </a:r>
            <a:r>
              <a:rPr lang="es-ES" sz="2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s-ES" sz="2800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l'entorn</a:t>
            </a:r>
            <a:r>
              <a:rPr lang="es-ES" sz="1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8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0" name="Google Shape;11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2826" y="46885"/>
            <a:ext cx="1065719" cy="627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>
            <a:spLocks noGrp="1"/>
          </p:cNvSpPr>
          <p:nvPr>
            <p:ph type="title"/>
          </p:nvPr>
        </p:nvSpPr>
        <p:spPr>
          <a:xfrm>
            <a:off x="3380873" y="167640"/>
            <a:ext cx="5659927" cy="5068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s-ES" sz="3200" b="1" dirty="0">
                <a:solidFill>
                  <a:srgbClr val="C00000"/>
                </a:solidFill>
              </a:rPr>
              <a:t>QUÈ FEM?</a:t>
            </a:r>
            <a:endParaRPr sz="3200" b="1" dirty="0">
              <a:solidFill>
                <a:srgbClr val="C00000"/>
              </a:solidFill>
            </a:endParaRPr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1"/>
          </p:nvPr>
        </p:nvSpPr>
        <p:spPr>
          <a:xfrm>
            <a:off x="1335505" y="1077227"/>
            <a:ext cx="9781674" cy="4974657"/>
          </a:xfrm>
          <a:prstGeom prst="rect">
            <a:avLst/>
          </a:prstGeom>
          <a:solidFill>
            <a:srgbClr val="DFD6E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Font typeface="Courier New"/>
              <a:buChar char="o"/>
            </a:pPr>
            <a:r>
              <a:rPr lang="es-ES" sz="2400" b="1" dirty="0"/>
              <a:t>APLIQUEM EL CURRÍCULUM MITJATÇANT EL TREBALL PER PROJECTES: </a:t>
            </a:r>
            <a:endParaRPr dirty="0"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Font typeface="Noto Sans Symbols"/>
              <a:buChar char="✔"/>
            </a:pPr>
            <a:r>
              <a:rPr lang="es-ES" sz="2400" b="1" dirty="0"/>
              <a:t>TRANSVERSALS D’ESCOLA.</a:t>
            </a:r>
            <a:endParaRPr dirty="0"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Font typeface="Noto Sans Symbols"/>
              <a:buChar char="✔"/>
            </a:pPr>
            <a:r>
              <a:rPr lang="es-ES" sz="2400" b="1" dirty="0"/>
              <a:t>ESCOLLITS PELS ALUMNES.</a:t>
            </a:r>
            <a:endParaRPr dirty="0"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Font typeface="Noto Sans Symbols"/>
              <a:buChar char="✔"/>
            </a:pPr>
            <a:r>
              <a:rPr lang="es-ES" sz="2400" b="1" dirty="0"/>
              <a:t>PROPOSATS PER LES MESTRES.</a:t>
            </a:r>
            <a:endParaRPr dirty="0"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Font typeface="Courier New"/>
              <a:buChar char="o"/>
            </a:pPr>
            <a:r>
              <a:rPr lang="es-ES" sz="2400" b="1" dirty="0"/>
              <a:t>ENSENYEM A UTILITZAR LLIBRES DE CONSULTA.</a:t>
            </a:r>
            <a:endParaRPr sz="2400" b="1" dirty="0"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Font typeface="Courier New"/>
              <a:buChar char="o"/>
            </a:pPr>
            <a:r>
              <a:rPr lang="es-ES" sz="2400" b="1" dirty="0"/>
              <a:t>TREBALLEM AMB EINES AUDIOVISUALS.</a:t>
            </a:r>
            <a:endParaRPr dirty="0"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Font typeface="Courier New"/>
              <a:buChar char="o"/>
            </a:pPr>
            <a:r>
              <a:rPr lang="es-ES" sz="2400" b="1" dirty="0"/>
              <a:t>IMPULSEM L’AUTONOMIA DE L’ALUMNAT A L’HORA D’ESTRUCTURAR ELS SEUS APRENENTATGES: </a:t>
            </a:r>
            <a:r>
              <a:rPr lang="es-ES" sz="2400" b="1" dirty="0" err="1"/>
              <a:t>tècniques</a:t>
            </a:r>
            <a:r>
              <a:rPr lang="es-ES" sz="2400" b="1" dirty="0"/>
              <a:t> de </a:t>
            </a:r>
            <a:r>
              <a:rPr lang="es-ES" sz="2400" b="1" dirty="0" err="1"/>
              <a:t>treball</a:t>
            </a:r>
            <a:r>
              <a:rPr lang="es-ES" sz="2400" b="1" dirty="0"/>
              <a:t>, recerca </a:t>
            </a:r>
            <a:r>
              <a:rPr lang="es-ES" sz="2400" b="1" dirty="0" err="1"/>
              <a:t>d’informació</a:t>
            </a:r>
            <a:r>
              <a:rPr lang="es-ES" sz="2400" b="1" dirty="0"/>
              <a:t> i pautes </a:t>
            </a:r>
            <a:r>
              <a:rPr lang="es-ES" sz="2400" b="1" dirty="0" err="1"/>
              <a:t>d’estudi</a:t>
            </a:r>
            <a:r>
              <a:rPr lang="es-ES" sz="2400" b="1" dirty="0"/>
              <a:t>.</a:t>
            </a:r>
            <a:endParaRPr dirty="0"/>
          </a:p>
        </p:txBody>
      </p:sp>
      <p:pic>
        <p:nvPicPr>
          <p:cNvPr id="117" name="Google Shape;11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2826" y="46885"/>
            <a:ext cx="1065719" cy="627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 txBox="1"/>
          <p:nvPr/>
        </p:nvSpPr>
        <p:spPr>
          <a:xfrm>
            <a:off x="2231757" y="445169"/>
            <a:ext cx="8299342" cy="9541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TIPUS DE PROJECTES QUE ENGEGUEM A L’ESCOLA</a:t>
            </a:r>
            <a:endParaRPr sz="2800" b="1">
              <a:solidFill>
                <a:srgbClr val="7030A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1" name="Google Shape;161;p21"/>
          <p:cNvSpPr txBox="1"/>
          <p:nvPr/>
        </p:nvSpPr>
        <p:spPr>
          <a:xfrm>
            <a:off x="1270862" y="1511084"/>
            <a:ext cx="10221132" cy="53553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PER TREBALLAR AMB L’ALUMNAT:</a:t>
            </a:r>
            <a:endParaRPr b="1" dirty="0">
              <a:latin typeface="Century Gothic" panose="020B0502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itchFamily="2" charset="2"/>
              <a:buChar char="v"/>
            </a:pPr>
            <a:r>
              <a:rPr lang="es-ES" sz="2000" b="1" u="sng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Projectes</a:t>
            </a:r>
            <a:r>
              <a:rPr lang="es-ES" sz="2000" b="1" u="sng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2000" b="1" u="sng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generals</a:t>
            </a:r>
            <a:r>
              <a:rPr lang="es-ES" sz="2000" b="1" u="sng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2000" b="1" u="sng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d’escola</a:t>
            </a:r>
            <a:r>
              <a:rPr lang="es-ES" sz="20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: </a:t>
            </a:r>
            <a:r>
              <a:rPr lang="es-ES" sz="2000" b="1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Els</a:t>
            </a:r>
            <a:r>
              <a:rPr lang="es-ES" sz="20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2000" b="1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escollim</a:t>
            </a:r>
            <a:r>
              <a:rPr lang="es-ES" sz="20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cada </a:t>
            </a:r>
            <a:r>
              <a:rPr lang="es-ES" sz="2000" b="1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any</a:t>
            </a:r>
            <a:r>
              <a:rPr lang="es-ES" sz="20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, i </a:t>
            </a:r>
            <a:r>
              <a:rPr lang="es-ES" sz="2000" b="1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estan</a:t>
            </a:r>
            <a:r>
              <a:rPr lang="es-ES" sz="20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2000" b="1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relacionats</a:t>
            </a:r>
            <a:r>
              <a:rPr lang="es-ES" sz="20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2000" b="1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amb</a:t>
            </a:r>
            <a:r>
              <a:rPr lang="es-ES" sz="20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2000" b="1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personatges</a:t>
            </a:r>
            <a:r>
              <a:rPr lang="es-ES" sz="20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, </a:t>
            </a:r>
            <a:r>
              <a:rPr lang="es-ES" sz="2000" b="1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fets</a:t>
            </a:r>
            <a:r>
              <a:rPr lang="es-ES" sz="20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2000" b="1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històrics</a:t>
            </a:r>
            <a:r>
              <a:rPr lang="es-ES" sz="20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o </a:t>
            </a:r>
            <a:r>
              <a:rPr lang="es-ES" sz="2000" b="1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culturals</a:t>
            </a:r>
            <a:r>
              <a:rPr lang="es-ES" sz="20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, temes </a:t>
            </a:r>
            <a:r>
              <a:rPr lang="es-ES" sz="2000" b="1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d’interès</a:t>
            </a:r>
            <a:r>
              <a:rPr lang="es-ES" sz="20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2000" b="1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artístic</a:t>
            </a:r>
            <a:r>
              <a:rPr lang="es-ES" sz="20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o social...</a:t>
            </a:r>
            <a:endParaRPr sz="2000" b="1" dirty="0">
              <a:latin typeface="Century Gothic" panose="020B0502020202020204" pitchFamily="34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s-ES" sz="2000" b="1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Els</a:t>
            </a:r>
            <a:r>
              <a:rPr lang="es-ES" sz="20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2000" b="1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treballem</a:t>
            </a:r>
            <a:r>
              <a:rPr lang="es-ES" sz="20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a </a:t>
            </a:r>
            <a:r>
              <a:rPr lang="es-ES" sz="2000" b="1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tots</a:t>
            </a:r>
            <a:r>
              <a:rPr lang="es-ES" sz="20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2000" b="1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els</a:t>
            </a:r>
            <a:r>
              <a:rPr lang="es-ES" sz="20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cursos, </a:t>
            </a:r>
            <a:r>
              <a:rPr lang="es-ES" sz="2000" b="1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adaptant</a:t>
            </a:r>
            <a:r>
              <a:rPr lang="es-ES" sz="20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-los a cada </a:t>
            </a:r>
            <a:r>
              <a:rPr lang="es-ES" sz="2000" b="1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nivell</a:t>
            </a:r>
            <a:r>
              <a:rPr lang="es-ES" sz="20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.</a:t>
            </a:r>
            <a:endParaRPr sz="2000" b="1" dirty="0">
              <a:solidFill>
                <a:schemeClr val="dk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itchFamily="2" charset="2"/>
              <a:buChar char="v"/>
            </a:pPr>
            <a:r>
              <a:rPr lang="es-ES" sz="2000" b="1" u="sng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Projectes</a:t>
            </a:r>
            <a:r>
              <a:rPr lang="es-ES" sz="2000" b="1" u="sng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2000" b="1" u="sng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transversals</a:t>
            </a:r>
            <a:r>
              <a:rPr lang="es-ES" sz="2000" b="1" u="sng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2000" b="1" u="sng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d’escola</a:t>
            </a:r>
            <a:r>
              <a:rPr lang="es-ES" sz="20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: </a:t>
            </a:r>
            <a:r>
              <a:rPr lang="es-ES" sz="2000" b="1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Són</a:t>
            </a:r>
            <a:r>
              <a:rPr lang="es-ES" sz="20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2000" b="1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permanents</a:t>
            </a:r>
            <a:r>
              <a:rPr lang="es-ES" sz="20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i formen </a:t>
            </a:r>
            <a:r>
              <a:rPr lang="es-ES" sz="2000" b="1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part</a:t>
            </a:r>
            <a:r>
              <a:rPr lang="es-ES" sz="20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del </a:t>
            </a:r>
            <a:r>
              <a:rPr lang="es-ES" sz="2000" b="1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Projecte</a:t>
            </a:r>
            <a:r>
              <a:rPr lang="es-ES" sz="20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2000" b="1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Educatiu</a:t>
            </a:r>
            <a:r>
              <a:rPr lang="es-ES" sz="20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de Centre (PEC): </a:t>
            </a:r>
            <a:endParaRPr sz="2000" b="1" dirty="0">
              <a:latin typeface="Century Gothic" panose="020B0502020202020204" pitchFamily="34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s-ES" sz="2000" b="1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Valors</a:t>
            </a:r>
            <a:r>
              <a:rPr lang="es-ES" sz="20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i </a:t>
            </a:r>
            <a:r>
              <a:rPr lang="es-ES" sz="2000" b="1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Convivència</a:t>
            </a:r>
            <a:r>
              <a:rPr lang="es-ES" sz="20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: La Pau: </a:t>
            </a:r>
            <a:r>
              <a:rPr lang="es-ES" sz="2000" b="1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Treball</a:t>
            </a:r>
            <a:r>
              <a:rPr lang="es-ES" sz="20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sobre la </a:t>
            </a:r>
            <a:r>
              <a:rPr lang="es-ES" sz="2000" b="1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pau</a:t>
            </a:r>
            <a:r>
              <a:rPr lang="es-ES" sz="20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en </a:t>
            </a:r>
            <a:r>
              <a:rPr lang="es-ES" sz="2000" b="1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diferents</a:t>
            </a:r>
            <a:r>
              <a:rPr lang="es-ES" sz="20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2000" b="1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vessants</a:t>
            </a:r>
            <a:r>
              <a:rPr lang="es-ES" sz="20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(</a:t>
            </a:r>
            <a:r>
              <a:rPr lang="es-ES" sz="2000" b="1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personatges</a:t>
            </a:r>
            <a:r>
              <a:rPr lang="es-ES" sz="20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, </a:t>
            </a:r>
            <a:r>
              <a:rPr lang="es-ES" sz="2000" b="1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els</a:t>
            </a:r>
            <a:r>
              <a:rPr lang="es-ES" sz="20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2000" b="1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drets</a:t>
            </a:r>
            <a:r>
              <a:rPr lang="es-ES" sz="20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2000" b="1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humans</a:t>
            </a:r>
            <a:r>
              <a:rPr lang="es-ES" sz="20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, </a:t>
            </a:r>
            <a:r>
              <a:rPr lang="es-ES" sz="2000" b="1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organitzacions</a:t>
            </a:r>
            <a:r>
              <a:rPr lang="es-ES" sz="20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que la </a:t>
            </a:r>
            <a:r>
              <a:rPr lang="es-ES" sz="2000" b="1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defensen</a:t>
            </a:r>
            <a:r>
              <a:rPr lang="es-ES" sz="20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, </a:t>
            </a:r>
            <a:r>
              <a:rPr lang="es-ES" sz="2000" b="1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lleis</a:t>
            </a:r>
            <a:r>
              <a:rPr lang="es-ES" sz="20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, </a:t>
            </a:r>
            <a:r>
              <a:rPr lang="es-ES" sz="2000" b="1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aspectes</a:t>
            </a:r>
            <a:r>
              <a:rPr lang="es-ES" sz="20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diversos </a:t>
            </a:r>
            <a:r>
              <a:rPr lang="es-ES" sz="2000" b="1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relacionats</a:t>
            </a:r>
            <a:r>
              <a:rPr lang="es-ES" sz="20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2000" b="1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amb</a:t>
            </a:r>
            <a:r>
              <a:rPr lang="es-ES" sz="20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la </a:t>
            </a:r>
            <a:r>
              <a:rPr lang="es-ES" sz="2000" b="1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pau</a:t>
            </a:r>
            <a:r>
              <a:rPr lang="es-ES" sz="20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...</a:t>
            </a:r>
            <a:endParaRPr sz="2000" b="1" dirty="0">
              <a:latin typeface="Century Gothic" panose="020B0502020202020204" pitchFamily="34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s-ES" sz="2000" b="1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Expressió</a:t>
            </a:r>
            <a:r>
              <a:rPr lang="es-ES" sz="20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Escrita (</a:t>
            </a:r>
            <a:r>
              <a:rPr lang="es-ES" sz="2000" b="1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poesia</a:t>
            </a:r>
            <a:r>
              <a:rPr lang="es-ES" sz="20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): </a:t>
            </a:r>
            <a:r>
              <a:rPr lang="es-ES" sz="2000" b="1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Jocs</a:t>
            </a:r>
            <a:r>
              <a:rPr lang="es-ES" sz="20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2000" b="1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Florals</a:t>
            </a:r>
            <a:r>
              <a:rPr lang="es-ES" sz="20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.</a:t>
            </a:r>
            <a:endParaRPr sz="2000" b="1" dirty="0">
              <a:latin typeface="Century Gothic" panose="020B0502020202020204" pitchFamily="34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s-ES" sz="2000" b="1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Expressió</a:t>
            </a:r>
            <a:r>
              <a:rPr lang="es-ES" sz="20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oral i </a:t>
            </a:r>
            <a:r>
              <a:rPr lang="es-ES" sz="2000" b="1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dramatització</a:t>
            </a:r>
            <a:r>
              <a:rPr lang="es-ES" sz="20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: El </a:t>
            </a:r>
            <a:r>
              <a:rPr lang="es-ES" sz="2000" b="1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teatre</a:t>
            </a:r>
            <a:r>
              <a:rPr lang="es-ES" sz="20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: </a:t>
            </a:r>
            <a:r>
              <a:rPr lang="es-ES" sz="2000" b="1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representació</a:t>
            </a:r>
            <a:r>
              <a:rPr lang="es-ES" sz="20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2000" b="1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d’obres</a:t>
            </a:r>
            <a:r>
              <a:rPr lang="es-ES" sz="20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2000" b="1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teatrals</a:t>
            </a:r>
            <a:r>
              <a:rPr lang="es-ES" sz="20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per a cada </a:t>
            </a:r>
            <a:r>
              <a:rPr lang="es-ES" sz="2000" b="1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curs</a:t>
            </a:r>
            <a:r>
              <a:rPr lang="es-ES" sz="20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.</a:t>
            </a:r>
            <a:endParaRPr sz="2000" b="1" dirty="0">
              <a:solidFill>
                <a:schemeClr val="dk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itchFamily="2" charset="2"/>
              <a:buChar char="v"/>
            </a:pPr>
            <a:r>
              <a:rPr lang="es-ES" sz="2000" b="1" u="sng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Projectes</a:t>
            </a:r>
            <a:r>
              <a:rPr lang="es-ES" sz="2000" b="1" u="sng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2000" b="1" u="sng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d’aula</a:t>
            </a:r>
            <a:r>
              <a:rPr lang="es-ES" sz="2000" b="1" u="sng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20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en </a:t>
            </a:r>
            <a:r>
              <a:rPr lang="es-ES" sz="2000" b="1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els</a:t>
            </a:r>
            <a:r>
              <a:rPr lang="es-ES" sz="20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que es </a:t>
            </a:r>
            <a:r>
              <a:rPr lang="es-ES" sz="2000" b="1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treballen</a:t>
            </a:r>
            <a:r>
              <a:rPr lang="es-ES" sz="20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les </a:t>
            </a:r>
            <a:r>
              <a:rPr lang="es-ES" sz="2000" b="1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diverses</a:t>
            </a:r>
            <a:r>
              <a:rPr lang="es-ES" sz="20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2000" b="1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àrees</a:t>
            </a:r>
            <a:r>
              <a:rPr lang="es-ES" sz="20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de manera </a:t>
            </a:r>
            <a:r>
              <a:rPr lang="es-ES" sz="2000" b="1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interdisciplinària</a:t>
            </a:r>
            <a:r>
              <a:rPr lang="es-ES" sz="20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: A partir </a:t>
            </a:r>
            <a:r>
              <a:rPr lang="es-ES" sz="2000" b="1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d’un</a:t>
            </a:r>
            <a:r>
              <a:rPr lang="es-ES" sz="20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tema </a:t>
            </a:r>
            <a:r>
              <a:rPr lang="es-ES" sz="2000" b="1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d’interès</a:t>
            </a:r>
            <a:r>
              <a:rPr lang="es-ES" sz="20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2000" b="1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concret</a:t>
            </a:r>
            <a:r>
              <a:rPr lang="es-ES" sz="20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, es </a:t>
            </a:r>
            <a:r>
              <a:rPr lang="es-ES" sz="2000" b="1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treballen</a:t>
            </a:r>
            <a:r>
              <a:rPr lang="es-ES" sz="20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diversos </a:t>
            </a:r>
            <a:r>
              <a:rPr lang="es-ES" sz="2000" b="1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aspectes</a:t>
            </a:r>
            <a:r>
              <a:rPr lang="es-ES" sz="20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i </a:t>
            </a:r>
            <a:r>
              <a:rPr lang="es-ES" sz="2000" b="1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matèries</a:t>
            </a:r>
            <a:r>
              <a:rPr lang="es-ES" sz="20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, </a:t>
            </a:r>
            <a:r>
              <a:rPr lang="es-ES" sz="2000" b="1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tot</a:t>
            </a:r>
            <a:r>
              <a:rPr lang="es-ES" sz="20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2000" b="1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relacionant</a:t>
            </a:r>
            <a:r>
              <a:rPr lang="es-ES" sz="20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-los </a:t>
            </a:r>
            <a:r>
              <a:rPr lang="es-ES" sz="2000" b="1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amb</a:t>
            </a:r>
            <a:r>
              <a:rPr lang="es-ES" sz="20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el </a:t>
            </a:r>
            <a:r>
              <a:rPr lang="es-ES" sz="2000" b="1" dirty="0" err="1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projecte</a:t>
            </a:r>
            <a:r>
              <a:rPr lang="es-ES" sz="200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central. </a:t>
            </a:r>
            <a:endParaRPr sz="2000" b="1" dirty="0">
              <a:solidFill>
                <a:schemeClr val="dk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1" dirty="0">
              <a:solidFill>
                <a:schemeClr val="dk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" name="Google Shape;149;p19">
            <a:extLst>
              <a:ext uri="{FF2B5EF4-FFF2-40B4-BE49-F238E27FC236}">
                <a16:creationId xmlns:a16="http://schemas.microsoft.com/office/drawing/2014/main" id="{23A80CFA-6324-B24F-9235-B400BDF648A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2826" y="46885"/>
            <a:ext cx="1065719" cy="627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>
            <a:spLocks noGrp="1"/>
          </p:cNvSpPr>
          <p:nvPr>
            <p:ph type="title"/>
          </p:nvPr>
        </p:nvSpPr>
        <p:spPr>
          <a:xfrm>
            <a:off x="1002826" y="183682"/>
            <a:ext cx="10561320" cy="6409623"/>
          </a:xfrm>
          <a:prstGeom prst="rect">
            <a:avLst/>
          </a:prstGeom>
          <a:solidFill>
            <a:srgbClr val="DFD6E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s-ES" sz="2400" b="1" dirty="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s-ES" sz="2300" b="1" dirty="0">
                <a:latin typeface="Century Gothic"/>
                <a:ea typeface="Century Gothic"/>
                <a:cs typeface="Century Gothic"/>
                <a:sym typeface="Century Gothic"/>
              </a:rPr>
              <a:t>APORTEM RECURSOS D’ESTUDI I COMPRENSIÓ: (PROGRAMA 1,2,3, COOP, a 6è).</a:t>
            </a:r>
            <a:br>
              <a:rPr lang="es-ES" sz="2300" b="1" dirty="0"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s-ES" sz="2300" b="1" dirty="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s-ES" sz="2300" b="1" dirty="0">
                <a:latin typeface="Century Gothic"/>
                <a:ea typeface="Century Gothic"/>
                <a:cs typeface="Century Gothic"/>
                <a:sym typeface="Century Gothic"/>
              </a:rPr>
              <a:t>REALITZEM SORTIDES DE CONVIVÈNCIA, </a:t>
            </a:r>
            <a:r>
              <a:rPr lang="es-ES" sz="2300" b="1" dirty="0"/>
              <a:t>LÚDIQUES, </a:t>
            </a:r>
            <a:r>
              <a:rPr lang="es-ES" sz="2300" b="1" dirty="0">
                <a:latin typeface="Century Gothic"/>
                <a:ea typeface="Century Gothic"/>
                <a:cs typeface="Century Gothic"/>
                <a:sym typeface="Century Gothic"/>
              </a:rPr>
              <a:t>PEDAGÒGIQUES, VISITES I ACTIVITATS AL BARRI I COLÒNIES.</a:t>
            </a:r>
            <a:br>
              <a:rPr lang="es-ES" sz="2300" b="1" dirty="0"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s-ES" sz="2300" b="1" dirty="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s-ES" sz="2300" b="1" dirty="0">
                <a:latin typeface="Century Gothic"/>
                <a:ea typeface="Century Gothic"/>
                <a:cs typeface="Century Gothic"/>
                <a:sym typeface="Century Gothic"/>
              </a:rPr>
              <a:t>TREBALLEM AMB DIFERENTS METODOLOGIES: ACTIVITATS INTERCICLES, GRUPS PARTITS, PETITS GRUPS, TREBALL PER PARELLES... TREBALL INDIVIDUAL.</a:t>
            </a:r>
            <a:br>
              <a:rPr lang="es-ES" sz="2300" b="1" dirty="0"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s-ES" sz="2300" b="1" dirty="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s-ES" sz="2300" b="1" dirty="0">
                <a:latin typeface="Century Gothic"/>
                <a:ea typeface="Century Gothic"/>
                <a:cs typeface="Century Gothic"/>
                <a:sym typeface="Century Gothic"/>
              </a:rPr>
              <a:t>SOM UNA ESCOLA OBERTA A LES APORTACIONS DE LES FAMÍLIES MITJANÇANT REUNIONS PERIÒDIQUES, AMB XERRADES SOBRE TEMES D’INTERÈS, COMPARTIM FORMACIONS  I </a:t>
            </a:r>
            <a:r>
              <a:rPr lang="es-ES" sz="2300" b="1" dirty="0"/>
              <a:t>COMPARTIM CRITERIS I PROPOSTES.</a:t>
            </a:r>
            <a:br>
              <a:rPr lang="es-ES" sz="2300" b="1" dirty="0"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s-ES" sz="2300" b="1" dirty="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s-ES" sz="2300" b="1" dirty="0">
                <a:latin typeface="Century Gothic"/>
                <a:ea typeface="Century Gothic"/>
                <a:cs typeface="Century Gothic"/>
                <a:sym typeface="Century Gothic"/>
              </a:rPr>
              <a:t>IMPULSEM LA PARTICIPACIÓ EN ACTIVITATS COMUNES AMB ALTRES ESCOLES: CONGRESSOS, CONCURSOS, </a:t>
            </a:r>
            <a:r>
              <a:rPr lang="es-ES" sz="2300" b="1" dirty="0"/>
              <a:t>INTERCANVI D’EXPERIÈNCIES,</a:t>
            </a:r>
            <a:r>
              <a:rPr lang="es-ES" sz="2300" b="1" dirty="0">
                <a:latin typeface="Century Gothic"/>
                <a:ea typeface="Century Gothic"/>
                <a:cs typeface="Century Gothic"/>
                <a:sym typeface="Century Gothic"/>
              </a:rPr>
              <a:t>, JOCS, ACTIVITATS CULTURALS DIVERSES...</a:t>
            </a:r>
            <a:br>
              <a:rPr lang="es-ES" sz="2200" b="1" dirty="0"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s-ES" sz="2400" b="1" dirty="0"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s-ES" sz="2400" b="1" dirty="0"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s-ES" sz="2400" b="1" dirty="0"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s-ES" sz="2400" b="1" dirty="0">
                <a:latin typeface="Century Gothic"/>
                <a:ea typeface="Century Gothic"/>
                <a:cs typeface="Century Gothic"/>
                <a:sym typeface="Century Gothic"/>
              </a:rPr>
            </a:br>
            <a:endParaRPr sz="24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2826" y="46885"/>
            <a:ext cx="1065719" cy="627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>
            <a:spLocks noGrp="1"/>
          </p:cNvSpPr>
          <p:nvPr>
            <p:ph type="body" idx="1"/>
          </p:nvPr>
        </p:nvSpPr>
        <p:spPr>
          <a:xfrm>
            <a:off x="1084365" y="786022"/>
            <a:ext cx="10683240" cy="5700018"/>
          </a:xfrm>
          <a:prstGeom prst="rect">
            <a:avLst/>
          </a:prstGeom>
          <a:solidFill>
            <a:srgbClr val="DFD6E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Font typeface="Courier New"/>
              <a:buChar char="o"/>
            </a:pPr>
            <a:r>
              <a:rPr lang="es-ES" sz="2400" b="1" dirty="0"/>
              <a:t>PARTICIPEM EN ACTIVITATS A LES INSTITUCIONS PÚBLIQUES I DEL BARRI. GUÀRDIA URBANA, AUDIÈNCIA PÚBLICA, DRET A LES ESCOLES, RECER KIDS, CONGRÉS DE LA CIÈNCIA I ESCOLES SOSTENIBLES.</a:t>
            </a:r>
            <a:endParaRPr dirty="0"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Font typeface="Courier New"/>
              <a:buChar char="o"/>
            </a:pPr>
            <a:r>
              <a:rPr lang="es-ES" sz="2400" b="1" dirty="0"/>
              <a:t>EDUQUEM LES EMOCIONS EN LA VIDA QUOTIDIANA I EN ELS ESPAIS D’ACCIÓ TUTORIAL (SETMANALMENT).</a:t>
            </a:r>
            <a:endParaRPr dirty="0"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Font typeface="Courier New"/>
              <a:buChar char="o"/>
            </a:pPr>
            <a:r>
              <a:rPr lang="es-ES" sz="2400" b="1" dirty="0"/>
              <a:t> IMPULSEM L’APRENENTATGE DE LA LLENGUA ESTRANGERA: PROGRAMA GEP, AUXILIARS  DE CONVERSA (CURS VINENT) I UNA MATÈRIA EN ANGLÈS AL CICLE SUPERIOR (CLIL).</a:t>
            </a:r>
            <a:endParaRPr dirty="0"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Font typeface="Courier New"/>
              <a:buChar char="o"/>
            </a:pPr>
            <a:r>
              <a:rPr lang="es-ES" sz="2400" b="1" dirty="0"/>
              <a:t>TREBALLEM L’EDUCACIÓ GLOBAL I LA CONVIVÈNCIA: EL CLAUSTRE REP FORMACIÓ PER A ELABORAR EL PLA DE CONVIVÈNCIA (D’EDUCACIÓ PER A LA IGUALTAT DE GÈNERE (COEDUCACIÓ) I PROJECTE PER A LA PREVENCIÓ DEL BULLYING.</a:t>
            </a:r>
            <a:br>
              <a:rPr lang="es-ES" sz="2400" b="1" dirty="0"/>
            </a:br>
            <a:endParaRPr sz="2400" dirty="0"/>
          </a:p>
        </p:txBody>
      </p:sp>
      <p:pic>
        <p:nvPicPr>
          <p:cNvPr id="129" name="Google Shape;1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2826" y="46885"/>
            <a:ext cx="1065719" cy="627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9471831" y="3116580"/>
            <a:ext cx="2392338" cy="329016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8"/>
          <p:cNvSpPr txBox="1"/>
          <p:nvPr/>
        </p:nvSpPr>
        <p:spPr>
          <a:xfrm>
            <a:off x="1049381" y="1092275"/>
            <a:ext cx="8665029" cy="58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i="0" u="sng" strike="noStrike" cap="none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TREBALLEM LA INCLUSIÓ I LA DIVERSITAT.</a:t>
            </a:r>
            <a:endParaRPr/>
          </a:p>
        </p:txBody>
      </p:sp>
      <p:sp>
        <p:nvSpPr>
          <p:cNvPr id="136" name="Google Shape;136;p18"/>
          <p:cNvSpPr txBox="1"/>
          <p:nvPr/>
        </p:nvSpPr>
        <p:spPr>
          <a:xfrm>
            <a:off x="1049381" y="2092570"/>
            <a:ext cx="8238310" cy="3662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u="sng" dirty="0">
              <a:solidFill>
                <a:srgbClr val="C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NEE: TREBALL DE SUPORT PER ALS NENS/ES AMB NECESSITATS EDUCATIVES ESPECIALS.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SEP: REFORÇOS EN ELS DIFERENTS CICLES FET PER LES MESTRES DE CADA EQUIP DOCENT.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8"/>
          <p:cNvSpPr/>
          <p:nvPr/>
        </p:nvSpPr>
        <p:spPr>
          <a:xfrm>
            <a:off x="702563" y="2537827"/>
            <a:ext cx="374467" cy="402770"/>
          </a:xfrm>
          <a:prstGeom prst="rightArrow">
            <a:avLst>
              <a:gd name="adj1" fmla="val 1748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B484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2826" y="46885"/>
            <a:ext cx="1065719" cy="62758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lecha derecha 1">
            <a:extLst>
              <a:ext uri="{FF2B5EF4-FFF2-40B4-BE49-F238E27FC236}">
                <a16:creationId xmlns:a16="http://schemas.microsoft.com/office/drawing/2014/main" id="{8ABF28CF-8E62-D942-94CF-AFA6C0C4F321}"/>
              </a:ext>
            </a:extLst>
          </p:cNvPr>
          <p:cNvSpPr/>
          <p:nvPr/>
        </p:nvSpPr>
        <p:spPr>
          <a:xfrm>
            <a:off x="702563" y="3966984"/>
            <a:ext cx="374467" cy="1839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title"/>
          </p:nvPr>
        </p:nvSpPr>
        <p:spPr>
          <a:xfrm>
            <a:off x="2366490" y="101528"/>
            <a:ext cx="7818120" cy="9879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Century Gothic"/>
              <a:buNone/>
            </a:pPr>
            <a:r>
              <a:rPr lang="es-ES" sz="3200" b="1">
                <a:solidFill>
                  <a:srgbClr val="7030A0"/>
                </a:solidFill>
              </a:rPr>
              <a:t>ASPECTES METODOLÒGICS</a:t>
            </a:r>
            <a:r>
              <a:rPr lang="es-ES" sz="3600">
                <a:latin typeface="Nunito ExtraBold"/>
                <a:ea typeface="Nunito ExtraBold"/>
                <a:cs typeface="Nunito ExtraBold"/>
                <a:sym typeface="Nunito ExtraBold"/>
              </a:rPr>
              <a:t>:</a:t>
            </a:r>
            <a:endParaRPr sz="3600"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  <p:sp>
        <p:nvSpPr>
          <p:cNvPr id="146" name="Google Shape;146;p19"/>
          <p:cNvSpPr txBox="1">
            <a:spLocks noGrp="1"/>
          </p:cNvSpPr>
          <p:nvPr>
            <p:ph type="body" idx="1"/>
          </p:nvPr>
        </p:nvSpPr>
        <p:spPr>
          <a:xfrm>
            <a:off x="1000668" y="1614072"/>
            <a:ext cx="10969445" cy="4430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Wingdings" pitchFamily="2" charset="2"/>
              <a:buChar char="q"/>
            </a:pPr>
            <a:r>
              <a:rPr lang="es-ES" sz="2400" b="1" dirty="0">
                <a:solidFill>
                  <a:srgbClr val="FF0000"/>
                </a:solidFill>
              </a:rPr>
              <a:t>COM HO FEM?</a:t>
            </a:r>
            <a:endParaRPr dirty="0">
              <a:solidFill>
                <a:srgbClr val="FF0000"/>
              </a:solidFill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SemiBold"/>
              <a:buChar char="●"/>
            </a:pPr>
            <a:r>
              <a:rPr lang="es-ES" sz="2400" b="1" dirty="0" err="1"/>
              <a:t>L’alumnat</a:t>
            </a:r>
            <a:r>
              <a:rPr lang="es-ES" sz="2400" b="1" dirty="0"/>
              <a:t> </a:t>
            </a:r>
            <a:r>
              <a:rPr lang="es-ES" sz="2400" b="1" dirty="0" err="1"/>
              <a:t>és</a:t>
            </a:r>
            <a:r>
              <a:rPr lang="es-ES" sz="2400" b="1" dirty="0"/>
              <a:t> el protagonista de </a:t>
            </a:r>
            <a:r>
              <a:rPr lang="es-ES" sz="2400" b="1" dirty="0" err="1"/>
              <a:t>l’aprenentatge</a:t>
            </a:r>
            <a:r>
              <a:rPr lang="es-ES" sz="2400" b="1" dirty="0"/>
              <a:t>. </a:t>
            </a:r>
            <a:endParaRPr sz="2400" b="1" dirty="0"/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SemiBold"/>
              <a:buChar char="●"/>
            </a:pPr>
            <a:r>
              <a:rPr lang="es-ES" sz="2400" b="1" dirty="0" err="1"/>
              <a:t>Treball</a:t>
            </a:r>
            <a:r>
              <a:rPr lang="es-ES" sz="2400" b="1" dirty="0"/>
              <a:t> per </a:t>
            </a:r>
            <a:r>
              <a:rPr lang="es-ES" sz="2400" b="1" dirty="0" err="1"/>
              <a:t>projectes</a:t>
            </a:r>
            <a:r>
              <a:rPr lang="es-ES" sz="2400" b="1" dirty="0"/>
              <a:t>, </a:t>
            </a:r>
            <a:r>
              <a:rPr lang="es-ES" sz="2400" b="1" dirty="0" err="1"/>
              <a:t>espais</a:t>
            </a:r>
            <a:r>
              <a:rPr lang="es-ES" sz="2400" b="1" dirty="0"/>
              <a:t>, </a:t>
            </a:r>
            <a:r>
              <a:rPr lang="es-ES" sz="2400" b="1" dirty="0" err="1"/>
              <a:t>racons</a:t>
            </a:r>
            <a:r>
              <a:rPr lang="es-ES" sz="2400" b="1" dirty="0"/>
              <a:t> i </a:t>
            </a:r>
            <a:r>
              <a:rPr lang="es-ES" sz="2400" b="1" dirty="0" err="1"/>
              <a:t>tallers</a:t>
            </a:r>
            <a:r>
              <a:rPr lang="es-ES" sz="2400" b="1" dirty="0"/>
              <a:t>. </a:t>
            </a:r>
            <a:endParaRPr sz="2400" b="1" dirty="0"/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SemiBold"/>
              <a:buChar char="●"/>
            </a:pPr>
            <a:r>
              <a:rPr lang="es-ES" sz="2400" b="1" dirty="0"/>
              <a:t>Per franges </a:t>
            </a:r>
            <a:r>
              <a:rPr lang="es-ES" sz="2400" b="1" dirty="0" err="1"/>
              <a:t>horàries</a:t>
            </a:r>
            <a:r>
              <a:rPr lang="es-ES" sz="2400" b="1" dirty="0"/>
              <a:t>. </a:t>
            </a:r>
            <a:endParaRPr sz="2400" b="1" dirty="0"/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SemiBold"/>
              <a:buChar char="●"/>
            </a:pPr>
            <a:r>
              <a:rPr lang="es-ES" sz="2400" b="1" dirty="0" err="1"/>
              <a:t>Treball</a:t>
            </a:r>
            <a:r>
              <a:rPr lang="es-ES" sz="2400" b="1" dirty="0"/>
              <a:t> </a:t>
            </a:r>
            <a:r>
              <a:rPr lang="es-ES" sz="2400" b="1" dirty="0" err="1"/>
              <a:t>cooperatiu</a:t>
            </a:r>
            <a:r>
              <a:rPr lang="es-ES" sz="2400" b="1" dirty="0"/>
              <a:t>.</a:t>
            </a:r>
            <a:endParaRPr sz="2400" b="1" dirty="0"/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SemiBold"/>
              <a:buChar char="●"/>
            </a:pPr>
            <a:r>
              <a:rPr lang="es-ES" sz="2400" b="1" dirty="0" err="1"/>
              <a:t>Autoavaluació</a:t>
            </a:r>
            <a:r>
              <a:rPr lang="es-ES" sz="2400" b="1" dirty="0"/>
              <a:t>.</a:t>
            </a:r>
            <a:endParaRPr sz="2400" b="1" dirty="0"/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SemiBold"/>
              <a:buChar char="●"/>
            </a:pPr>
            <a:r>
              <a:rPr lang="es-ES" sz="2400" b="1" dirty="0" err="1"/>
              <a:t>Coavaluació</a:t>
            </a:r>
            <a:r>
              <a:rPr lang="es-ES" sz="2400" b="1" dirty="0"/>
              <a:t>.</a:t>
            </a:r>
            <a:endParaRPr sz="2400" b="1" dirty="0"/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SemiBold"/>
              <a:buChar char="●"/>
            </a:pPr>
            <a:r>
              <a:rPr lang="es-ES" sz="2400" b="1" dirty="0" err="1">
                <a:solidFill>
                  <a:srgbClr val="FF0000"/>
                </a:solidFill>
              </a:rPr>
              <a:t>Aprenentatge</a:t>
            </a:r>
            <a:r>
              <a:rPr lang="es-ES" sz="2400" b="1" dirty="0">
                <a:solidFill>
                  <a:srgbClr val="FF0000"/>
                </a:solidFill>
              </a:rPr>
              <a:t> </a:t>
            </a:r>
            <a:r>
              <a:rPr lang="es-ES" sz="2400" b="1" dirty="0" err="1">
                <a:solidFill>
                  <a:srgbClr val="FF0000"/>
                </a:solidFill>
              </a:rPr>
              <a:t>significatiu</a:t>
            </a:r>
            <a:r>
              <a:rPr lang="es-ES" sz="2400" b="1" dirty="0">
                <a:solidFill>
                  <a:srgbClr val="FF0000"/>
                </a:solidFill>
              </a:rPr>
              <a:t>.</a:t>
            </a:r>
            <a:endParaRPr sz="2400" b="1" dirty="0">
              <a:solidFill>
                <a:srgbClr val="FF0000"/>
              </a:solidFill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 sz="2400" b="1" dirty="0" err="1"/>
              <a:t>Personalització</a:t>
            </a:r>
            <a:r>
              <a:rPr lang="es-ES" sz="2400" b="1" dirty="0"/>
              <a:t> </a:t>
            </a:r>
            <a:r>
              <a:rPr lang="es-ES" sz="2400" b="1" dirty="0" err="1"/>
              <a:t>dels</a:t>
            </a:r>
            <a:r>
              <a:rPr lang="es-ES" sz="2400" b="1" dirty="0"/>
              <a:t> </a:t>
            </a:r>
            <a:r>
              <a:rPr lang="es-ES" sz="2400" b="1" dirty="0" err="1"/>
              <a:t>aprenentatges</a:t>
            </a:r>
            <a:r>
              <a:rPr lang="es-ES" sz="2400" b="1" dirty="0"/>
              <a:t>.</a:t>
            </a:r>
            <a:endParaRPr b="1" dirty="0"/>
          </a:p>
          <a:p>
            <a:pPr marL="4572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 sz="2400" b="1" dirty="0" err="1"/>
              <a:t>Autonomia</a:t>
            </a:r>
            <a:r>
              <a:rPr lang="es-ES" sz="2400" b="1" dirty="0"/>
              <a:t> en la recerca de </a:t>
            </a:r>
            <a:r>
              <a:rPr lang="es-ES" sz="2400" b="1" dirty="0" err="1"/>
              <a:t>coneixement</a:t>
            </a:r>
            <a:r>
              <a:rPr lang="es-ES" sz="2400" b="1" dirty="0"/>
              <a:t> i </a:t>
            </a:r>
            <a:r>
              <a:rPr lang="es-ES" sz="2400" b="1" dirty="0" err="1"/>
              <a:t>formació</a:t>
            </a:r>
            <a:r>
              <a:rPr lang="es-ES" sz="2400" b="1" dirty="0"/>
              <a:t> de </a:t>
            </a:r>
            <a:r>
              <a:rPr lang="es-ES" sz="2400" b="1" dirty="0" err="1"/>
              <a:t>l’esperit</a:t>
            </a:r>
            <a:r>
              <a:rPr lang="es-ES" sz="2400" b="1" dirty="0"/>
              <a:t> </a:t>
            </a:r>
            <a:r>
              <a:rPr lang="es-ES" sz="2400" b="1" dirty="0" err="1"/>
              <a:t>crític</a:t>
            </a:r>
            <a:r>
              <a:rPr lang="es-ES" sz="2400" b="1" dirty="0"/>
              <a:t>.</a:t>
            </a:r>
            <a:endParaRPr b="1" dirty="0"/>
          </a:p>
          <a:p>
            <a:pPr marL="1143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pic>
        <p:nvPicPr>
          <p:cNvPr id="147" name="Google Shape;14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0339" y="2671535"/>
            <a:ext cx="3288758" cy="23153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19"/>
          <p:cNvCxnSpPr/>
          <p:nvPr/>
        </p:nvCxnSpPr>
        <p:spPr>
          <a:xfrm>
            <a:off x="1000668" y="1113723"/>
            <a:ext cx="1005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9" name="Google Shape;14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2826" y="46885"/>
            <a:ext cx="1065719" cy="627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 txBox="1"/>
          <p:nvPr/>
        </p:nvSpPr>
        <p:spPr>
          <a:xfrm>
            <a:off x="1127296" y="148370"/>
            <a:ext cx="10554346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dirty="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PROJECTES  DE FORMACIÓ DE CENTRE I D’INNOVACIÓ PEDAGÒGICA</a:t>
            </a:r>
            <a:endParaRPr sz="2400" b="1" dirty="0">
              <a:solidFill>
                <a:srgbClr val="7030A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5" name="Google Shape;155;p20"/>
          <p:cNvSpPr txBox="1"/>
          <p:nvPr/>
        </p:nvSpPr>
        <p:spPr>
          <a:xfrm>
            <a:off x="921738" y="625270"/>
            <a:ext cx="10965462" cy="60713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A </a:t>
            </a:r>
            <a:r>
              <a:rPr lang="es-ES" sz="1800" b="1" dirty="0" err="1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l’escola</a:t>
            </a: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, </a:t>
            </a:r>
            <a:r>
              <a:rPr lang="es-ES" sz="1800" b="1" dirty="0" err="1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pensem</a:t>
            </a: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 que </a:t>
            </a:r>
            <a:r>
              <a:rPr lang="es-ES" sz="1800" b="1" dirty="0" err="1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és</a:t>
            </a: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 </a:t>
            </a:r>
            <a:r>
              <a:rPr lang="es-ES" sz="1800" b="1" dirty="0" err="1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fonamental</a:t>
            </a: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 que </a:t>
            </a:r>
            <a:r>
              <a:rPr lang="es-ES" sz="1800" b="1" dirty="0" err="1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els</a:t>
            </a: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 </a:t>
            </a:r>
            <a:r>
              <a:rPr lang="es-ES" sz="1800" b="1" dirty="0" err="1">
                <a:solidFill>
                  <a:schemeClr val="dk1"/>
                </a:solidFill>
                <a:latin typeface="Century Gothic" panose="020B0502020202020204" pitchFamily="34" charset="0"/>
              </a:rPr>
              <a:t>docents</a:t>
            </a: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</a:rPr>
              <a:t> </a:t>
            </a:r>
            <a:r>
              <a:rPr lang="es-ES" sz="1800" b="1" dirty="0" err="1">
                <a:solidFill>
                  <a:schemeClr val="dk1"/>
                </a:solidFill>
                <a:latin typeface="Century Gothic" panose="020B0502020202020204" pitchFamily="34" charset="0"/>
              </a:rPr>
              <a:t>ens</a:t>
            </a: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</a:rPr>
              <a:t> </a:t>
            </a:r>
            <a:r>
              <a:rPr lang="es-ES" sz="1800" b="1" dirty="0" err="1">
                <a:solidFill>
                  <a:schemeClr val="dk1"/>
                </a:solidFill>
                <a:latin typeface="Century Gothic" panose="020B0502020202020204" pitchFamily="34" charset="0"/>
              </a:rPr>
              <a:t>formem</a:t>
            </a: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 </a:t>
            </a:r>
            <a:r>
              <a:rPr lang="es-ES" sz="1800" b="1" dirty="0" err="1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sistemàticament</a:t>
            </a: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 per </a:t>
            </a:r>
            <a:r>
              <a:rPr lang="es-ES" sz="1800" b="1" dirty="0" err="1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créixer</a:t>
            </a: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 i per </a:t>
            </a:r>
            <a:r>
              <a:rPr lang="es-ES" sz="1800" b="1" dirty="0" err="1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materialitzar</a:t>
            </a: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 la </a:t>
            </a:r>
            <a:r>
              <a:rPr lang="es-ES" sz="1800" b="1" dirty="0" err="1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nostra</a:t>
            </a: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 </a:t>
            </a:r>
            <a:r>
              <a:rPr lang="es-ES" sz="1800" b="1" dirty="0" err="1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progressió</a:t>
            </a: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 en la </a:t>
            </a:r>
            <a:r>
              <a:rPr lang="es-ES" sz="1800" b="1" dirty="0" err="1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metodologia</a:t>
            </a: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 </a:t>
            </a:r>
            <a:r>
              <a:rPr lang="es-ES" sz="1800" b="1" dirty="0" err="1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d’escola</a:t>
            </a: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 i en tota la </a:t>
            </a:r>
            <a:r>
              <a:rPr lang="es-ES" sz="1800" b="1" dirty="0" err="1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globalitat</a:t>
            </a: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 </a:t>
            </a:r>
            <a:r>
              <a:rPr lang="es-ES" sz="1800" b="1" dirty="0" err="1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dels</a:t>
            </a: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 </a:t>
            </a:r>
            <a:r>
              <a:rPr lang="es-ES" sz="1800" b="1" dirty="0" err="1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ensenyaments</a:t>
            </a: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</a:rPr>
              <a:t>, </a:t>
            </a:r>
            <a:r>
              <a:rPr lang="es-ES" sz="1800" b="1" dirty="0" err="1">
                <a:solidFill>
                  <a:schemeClr val="dk1"/>
                </a:solidFill>
                <a:latin typeface="Century Gothic" panose="020B0502020202020204" pitchFamily="34" charset="0"/>
              </a:rPr>
              <a:t>sempre</a:t>
            </a: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</a:rPr>
              <a:t> </a:t>
            </a:r>
            <a:r>
              <a:rPr lang="es-ES" sz="1800" b="1" dirty="0" err="1">
                <a:solidFill>
                  <a:schemeClr val="dk1"/>
                </a:solidFill>
                <a:latin typeface="Century Gothic" panose="020B0502020202020204" pitchFamily="34" charset="0"/>
              </a:rPr>
              <a:t>tenint</a:t>
            </a: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</a:rPr>
              <a:t> </a:t>
            </a:r>
            <a:r>
              <a:rPr lang="es-ES" sz="1800" b="1" dirty="0" err="1">
                <a:solidFill>
                  <a:schemeClr val="dk1"/>
                </a:solidFill>
                <a:latin typeface="Century Gothic" panose="020B0502020202020204" pitchFamily="34" charset="0"/>
              </a:rPr>
              <a:t>com</a:t>
            </a: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</a:rPr>
              <a:t> a </a:t>
            </a:r>
            <a:r>
              <a:rPr lang="es-ES" sz="1800" b="1" dirty="0" err="1">
                <a:solidFill>
                  <a:schemeClr val="dk1"/>
                </a:solidFill>
                <a:latin typeface="Century Gothic" panose="020B0502020202020204" pitchFamily="34" charset="0"/>
              </a:rPr>
              <a:t>fita</a:t>
            </a: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</a:rPr>
              <a:t> la </a:t>
            </a:r>
            <a:r>
              <a:rPr lang="es-ES" sz="1800" b="1" dirty="0" err="1">
                <a:solidFill>
                  <a:schemeClr val="dk1"/>
                </a:solidFill>
                <a:latin typeface="Century Gothic" panose="020B0502020202020204" pitchFamily="34" charset="0"/>
              </a:rPr>
              <a:t>qualitat</a:t>
            </a: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</a:rPr>
              <a:t> educativa.</a:t>
            </a:r>
            <a:endParaRPr b="1" dirty="0">
              <a:latin typeface="Century Gothic" panose="020B0502020202020204" pitchFamily="34" charset="0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endParaRPr sz="1800" b="1" dirty="0">
              <a:solidFill>
                <a:schemeClr val="dk1"/>
              </a:solidFill>
              <a:latin typeface="Century Gothic" panose="020B0502020202020204" pitchFamily="34" charset="0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s-ES" sz="1800" b="1" dirty="0" err="1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Els</a:t>
            </a: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 </a:t>
            </a:r>
            <a:r>
              <a:rPr lang="es-ES" sz="1800" b="1" dirty="0" err="1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projectes</a:t>
            </a: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 </a:t>
            </a:r>
            <a:r>
              <a:rPr lang="es-ES" sz="1800" b="1" dirty="0" err="1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amb</a:t>
            </a: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 </a:t>
            </a:r>
            <a:r>
              <a:rPr lang="es-ES" sz="1800" b="1" dirty="0" err="1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els</a:t>
            </a: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 que </a:t>
            </a:r>
            <a:r>
              <a:rPr lang="es-ES" sz="1800" b="1" dirty="0" err="1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estem</a:t>
            </a: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 </a:t>
            </a:r>
            <a:r>
              <a:rPr lang="es-ES" sz="1800" b="1" dirty="0" err="1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compromeses</a:t>
            </a: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, que </a:t>
            </a:r>
            <a:r>
              <a:rPr lang="es-ES" sz="1800" b="1" dirty="0" err="1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apliquem</a:t>
            </a: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 i que </a:t>
            </a:r>
            <a:r>
              <a:rPr lang="es-ES" sz="1800" b="1" dirty="0" err="1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ens</a:t>
            </a: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 </a:t>
            </a:r>
            <a:r>
              <a:rPr lang="es-ES" sz="1800" b="1" dirty="0" err="1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serveixen</a:t>
            </a: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 per </a:t>
            </a: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</a:rPr>
              <a:t>impulsar i </a:t>
            </a:r>
            <a:r>
              <a:rPr lang="es-ES" sz="1800" b="1" dirty="0" err="1">
                <a:solidFill>
                  <a:schemeClr val="dk1"/>
                </a:solidFill>
                <a:latin typeface="Century Gothic" panose="020B0502020202020204" pitchFamily="34" charset="0"/>
              </a:rPr>
              <a:t>projectar</a:t>
            </a: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</a:rPr>
              <a:t> la </a:t>
            </a: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 </a:t>
            </a:r>
            <a:r>
              <a:rPr lang="es-ES" sz="1800" b="1" dirty="0" err="1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innovació</a:t>
            </a: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 i </a:t>
            </a:r>
            <a:r>
              <a:rPr lang="es-ES" sz="1800" b="1" dirty="0" err="1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progrés</a:t>
            </a: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, </a:t>
            </a:r>
            <a:r>
              <a:rPr lang="es-ES" sz="1800" b="1" dirty="0" err="1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tot</a:t>
            </a: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 </a:t>
            </a:r>
            <a:r>
              <a:rPr lang="es-ES" sz="1800" b="1" dirty="0" err="1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conservant</a:t>
            </a: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 </a:t>
            </a:r>
            <a:r>
              <a:rPr lang="es-ES" sz="1800" b="1" dirty="0" err="1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allò</a:t>
            </a: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 que </a:t>
            </a:r>
            <a:r>
              <a:rPr lang="es-ES" sz="1800" b="1" dirty="0" err="1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creiem</a:t>
            </a: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 que cal </a:t>
            </a:r>
            <a:r>
              <a:rPr lang="es-ES" sz="1800" b="1" dirty="0" err="1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mantenir</a:t>
            </a: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, </a:t>
            </a:r>
            <a:r>
              <a:rPr lang="es-ES" sz="1800" b="1" dirty="0" err="1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són</a:t>
            </a: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 </a:t>
            </a:r>
            <a:r>
              <a:rPr lang="es-ES" sz="1800" b="1" dirty="0" err="1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els</a:t>
            </a: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 </a:t>
            </a:r>
            <a:r>
              <a:rPr lang="es-ES" sz="1800" b="1" dirty="0" err="1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següents</a:t>
            </a: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:</a:t>
            </a:r>
            <a:endParaRPr b="1" dirty="0">
              <a:latin typeface="Century Gothic" panose="020B0502020202020204" pitchFamily="34" charset="0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endParaRPr sz="1800" b="1" dirty="0">
              <a:solidFill>
                <a:schemeClr val="dk1"/>
              </a:solidFill>
              <a:latin typeface="Century Gothic" panose="020B0502020202020204" pitchFamily="34" charset="0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ILEC (</a:t>
            </a:r>
            <a:r>
              <a:rPr lang="es-ES" sz="1800" b="1" dirty="0" err="1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Impuls</a:t>
            </a: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 de la Lectura; </a:t>
            </a:r>
            <a:r>
              <a:rPr lang="es-ES" sz="1800" b="1" dirty="0" err="1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formació</a:t>
            </a: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 de tres </a:t>
            </a:r>
            <a:r>
              <a:rPr lang="es-ES" sz="1800" b="1" dirty="0" err="1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anys</a:t>
            </a: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 de durada).</a:t>
            </a:r>
            <a:endParaRPr b="1" dirty="0">
              <a:latin typeface="Century Gothic" panose="020B0502020202020204" pitchFamily="34" charset="0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endParaRPr sz="1800" b="1" dirty="0">
              <a:solidFill>
                <a:schemeClr val="dk1"/>
              </a:solidFill>
              <a:latin typeface="Century Gothic" panose="020B0502020202020204" pitchFamily="34" charset="0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Ara </a:t>
            </a:r>
            <a:r>
              <a:rPr lang="es-ES" sz="1800" b="1" dirty="0" err="1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Escric</a:t>
            </a: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 (</a:t>
            </a:r>
            <a:r>
              <a:rPr lang="es-ES" sz="1800" b="1" dirty="0" err="1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Desenvolupament</a:t>
            </a: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 de les </a:t>
            </a:r>
            <a:r>
              <a:rPr lang="es-ES" sz="1800" b="1" dirty="0" err="1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estratègies</a:t>
            </a: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 </a:t>
            </a:r>
            <a:r>
              <a:rPr lang="es-ES" sz="1800" b="1" dirty="0" err="1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metodològiques</a:t>
            </a: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 per </a:t>
            </a:r>
            <a:r>
              <a:rPr lang="es-ES" sz="1800" b="1" dirty="0" err="1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desenvolupar</a:t>
            </a: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 </a:t>
            </a:r>
            <a:r>
              <a:rPr lang="es-ES" sz="1800" b="1" dirty="0" err="1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l’aprenentatge</a:t>
            </a: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 de </a:t>
            </a:r>
            <a:r>
              <a:rPr lang="es-ES" sz="1800" b="1" dirty="0" err="1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l’expressió</a:t>
            </a: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 escrita; </a:t>
            </a:r>
            <a:r>
              <a:rPr lang="es-ES" sz="1800" b="1" dirty="0" err="1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formació</a:t>
            </a: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 </a:t>
            </a:r>
            <a:r>
              <a:rPr lang="es-ES" sz="1800" b="1" dirty="0" err="1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d’un</a:t>
            </a: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 </a:t>
            </a:r>
            <a:r>
              <a:rPr lang="es-ES" sz="1800" b="1" dirty="0" err="1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any</a:t>
            </a: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 de durada).</a:t>
            </a:r>
            <a:endParaRPr b="1" dirty="0">
              <a:latin typeface="Century Gothic" panose="020B0502020202020204" pitchFamily="34" charset="0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endParaRPr sz="1800" b="1" dirty="0">
              <a:solidFill>
                <a:schemeClr val="dk1"/>
              </a:solidFill>
              <a:latin typeface="Century Gothic" panose="020B0502020202020204" pitchFamily="34" charset="0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GEP (</a:t>
            </a:r>
            <a:r>
              <a:rPr lang="es-ES" sz="1800" b="1" dirty="0" err="1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Treball</a:t>
            </a: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 </a:t>
            </a:r>
            <a:r>
              <a:rPr lang="es-ES" sz="1800" b="1" dirty="0" err="1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d’increment</a:t>
            </a: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 de </a:t>
            </a:r>
            <a:r>
              <a:rPr lang="es-ES" sz="1800" b="1" dirty="0" err="1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l’ensenyament</a:t>
            </a: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 de la </a:t>
            </a:r>
            <a:r>
              <a:rPr lang="es-ES" sz="1800" b="1" dirty="0" err="1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llengua</a:t>
            </a: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 </a:t>
            </a:r>
            <a:r>
              <a:rPr lang="es-ES" sz="1800" b="1" dirty="0" err="1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estrangera</a:t>
            </a: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; </a:t>
            </a:r>
            <a:r>
              <a:rPr lang="es-ES" sz="1800" b="1" dirty="0" err="1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formació</a:t>
            </a: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 de dos </a:t>
            </a:r>
            <a:r>
              <a:rPr lang="es-ES" sz="1800" b="1" dirty="0" err="1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anys</a:t>
            </a: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 de durada). </a:t>
            </a:r>
            <a:endParaRPr b="1" dirty="0">
              <a:latin typeface="Century Gothic" panose="020B0502020202020204" pitchFamily="34" charset="0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endParaRPr sz="1800" b="1" dirty="0">
              <a:solidFill>
                <a:schemeClr val="dk1"/>
              </a:solidFill>
              <a:latin typeface="Century Gothic" panose="020B0502020202020204" pitchFamily="34" charset="0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CLIL: </a:t>
            </a:r>
            <a:r>
              <a:rPr lang="es-ES" sz="1800" b="1" dirty="0" err="1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Formació</a:t>
            </a: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 per impartir una </a:t>
            </a:r>
            <a:r>
              <a:rPr lang="es-ES" sz="1800" b="1" dirty="0" err="1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matèria</a:t>
            </a: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 en </a:t>
            </a:r>
            <a:r>
              <a:rPr lang="es-ES" sz="1800" b="1" dirty="0" err="1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anglès</a:t>
            </a: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 al Cicle Superior.</a:t>
            </a:r>
            <a:endParaRPr b="1" dirty="0">
              <a:latin typeface="Century Gothic" panose="020B0502020202020204" pitchFamily="34" charset="0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endParaRPr sz="1800" b="1" dirty="0">
              <a:solidFill>
                <a:schemeClr val="dk1"/>
              </a:solidFill>
              <a:latin typeface="Century Gothic" panose="020B0502020202020204" pitchFamily="34" charset="0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XARXES PER AL CANVI: </a:t>
            </a:r>
            <a:r>
              <a:rPr lang="es-ES" sz="1800" b="1" dirty="0" err="1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Projecte</a:t>
            </a: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 </a:t>
            </a:r>
            <a:r>
              <a:rPr lang="es-ES" sz="1800" b="1" dirty="0" err="1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d’innovació</a:t>
            </a: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 educativa: </a:t>
            </a:r>
            <a:r>
              <a:rPr lang="es-ES" sz="1800" b="1" dirty="0" err="1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teatre</a:t>
            </a: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.</a:t>
            </a:r>
            <a:endParaRPr b="1" dirty="0">
              <a:latin typeface="Century Gothic" panose="020B0502020202020204" pitchFamily="34" charset="0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endParaRPr sz="1800" b="1" dirty="0">
              <a:solidFill>
                <a:schemeClr val="dk1"/>
              </a:solidFill>
              <a:latin typeface="Century Gothic" panose="020B0502020202020204" pitchFamily="34" charset="0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AQUIPROUBULLYING: Per a </a:t>
            </a:r>
            <a:r>
              <a:rPr lang="es-ES" sz="1800" b="1" dirty="0" err="1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l’elaboració</a:t>
            </a: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 de mesures de </a:t>
            </a:r>
            <a:r>
              <a:rPr lang="es-ES" sz="1800" b="1" dirty="0" err="1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prevenció</a:t>
            </a: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 i </a:t>
            </a:r>
            <a:r>
              <a:rPr lang="es-ES" sz="1800" b="1" dirty="0" err="1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tractament</a:t>
            </a: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 de </a:t>
            </a:r>
            <a:r>
              <a:rPr lang="es-ES" sz="1800" b="1" dirty="0" err="1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l’assetjament</a:t>
            </a: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 a </a:t>
            </a:r>
            <a:r>
              <a:rPr lang="es-ES" sz="1800" b="1" dirty="0" err="1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l’escola</a:t>
            </a: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; </a:t>
            </a:r>
            <a:r>
              <a:rPr lang="es-ES" sz="1800" b="1" dirty="0" err="1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formació</a:t>
            </a: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 de dos </a:t>
            </a:r>
            <a:r>
              <a:rPr lang="es-ES" sz="1800" b="1" dirty="0" err="1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anys</a:t>
            </a:r>
            <a:r>
              <a:rPr lang="es-ES" sz="1800" b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 de durada.</a:t>
            </a:r>
            <a:endParaRPr sz="1800" b="1" dirty="0">
              <a:solidFill>
                <a:schemeClr val="dk1"/>
              </a:solidFill>
              <a:latin typeface="Century Gothic" panose="020B0502020202020204" pitchFamily="34" charset="0"/>
              <a:sym typeface="Arial"/>
            </a:endParaRPr>
          </a:p>
        </p:txBody>
      </p:sp>
      <p:pic>
        <p:nvPicPr>
          <p:cNvPr id="4" name="Google Shape;149;p19">
            <a:extLst>
              <a:ext uri="{FF2B5EF4-FFF2-40B4-BE49-F238E27FC236}">
                <a16:creationId xmlns:a16="http://schemas.microsoft.com/office/drawing/2014/main" id="{D5110F90-8855-284D-A5D4-A26242069FD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1738" y="159036"/>
            <a:ext cx="1065719" cy="627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Personalizado 9">
      <a:dk1>
        <a:srgbClr val="000000"/>
      </a:dk1>
      <a:lt1>
        <a:srgbClr val="FFFFFF"/>
      </a:lt1>
      <a:dk2>
        <a:srgbClr val="323232"/>
      </a:dk2>
      <a:lt2>
        <a:srgbClr val="FFFFFF"/>
      </a:lt2>
      <a:accent1>
        <a:srgbClr val="F8B674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1171</Words>
  <Application>Microsoft Macintosh PowerPoint</Application>
  <PresentationFormat>Panorámica</PresentationFormat>
  <Paragraphs>116</Paragraphs>
  <Slides>13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5" baseType="lpstr">
      <vt:lpstr>Century Gothic,Bold</vt:lpstr>
      <vt:lpstr>Gill Sans</vt:lpstr>
      <vt:lpstr>Nunito ExtraBold</vt:lpstr>
      <vt:lpstr>Nunito SemiBold</vt:lpstr>
      <vt:lpstr>Noto Sans Symbols</vt:lpstr>
      <vt:lpstr>Calibri</vt:lpstr>
      <vt:lpstr>Wingdings</vt:lpstr>
      <vt:lpstr>Nunito</vt:lpstr>
      <vt:lpstr>Arial</vt:lpstr>
      <vt:lpstr>Courier New</vt:lpstr>
      <vt:lpstr>Century Gothic</vt:lpstr>
      <vt:lpstr>Badge</vt:lpstr>
      <vt:lpstr>Presentación de PowerPoint</vt:lpstr>
      <vt:lpstr>Presentación de PowerPoint</vt:lpstr>
      <vt:lpstr>QUÈ FEM?</vt:lpstr>
      <vt:lpstr>Presentación de PowerPoint</vt:lpstr>
      <vt:lpstr> APORTEM RECURSOS D’ESTUDI I COMPRENSIÓ: (PROGRAMA 1,2,3, COOP, a 6è).  REALITZEM SORTIDES DE CONVIVÈNCIA, LÚDIQUES, PEDAGÒGIQUES, VISITES I ACTIVITATS AL BARRI I COLÒNIES.  TREBALLEM AMB DIFERENTS METODOLOGIES: ACTIVITATS INTERCICLES, GRUPS PARTITS, PETITS GRUPS, TREBALL PER PARELLES... TREBALL INDIVIDUAL.  SOM UNA ESCOLA OBERTA A LES APORTACIONS DE LES FAMÍLIES MITJANÇANT REUNIONS PERIÒDIQUES, AMB XERRADES SOBRE TEMES D’INTERÈS, COMPARTIM FORMACIONS  I COMPARTIM CRITERIS I PROPOSTES.  IMPULSEM LA PARTICIPACIÓ EN ACTIVITATS COMUNES AMB ALTRES ESCOLES: CONGRESSOS, CONCURSOS, INTERCANVI D’EXPERIÈNCIES,, JOCS, ACTIVITATS CULTURALS DIVERSES...     </vt:lpstr>
      <vt:lpstr>Presentación de PowerPoint</vt:lpstr>
      <vt:lpstr>Presentación de PowerPoint</vt:lpstr>
      <vt:lpstr>ASPECTES METODOLÒGICS:</vt:lpstr>
      <vt:lpstr>Presentación de PowerPoint</vt:lpstr>
      <vt:lpstr>Presentación de PowerPoint</vt:lpstr>
      <vt:lpstr>Presentación de PowerPoint</vt:lpstr>
      <vt:lpstr>QUÈ ÉS EL CONTENT AND LANGUAGE INTEGRATED LEARNING, “CLIL”?</vt:lpstr>
      <vt:lpstr>MOLTES GRÀCIES I BENVINGUTS/DES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Usuario de Microsoft Office</cp:lastModifiedBy>
  <cp:revision>8</cp:revision>
  <dcterms:modified xsi:type="dcterms:W3CDTF">2019-03-15T23:57:08Z</dcterms:modified>
</cp:coreProperties>
</file>