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735750" cy="9867900"/>
  <p:embeddedFontLst>
    <p:embeddedFont>
      <p:font typeface="Source Sans Pro Black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iMvDSajROwJwT/OIPGeVIcxYfj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Black-boldItalic.fntdata"/><Relationship Id="rId25" Type="http://schemas.openxmlformats.org/officeDocument/2006/relationships/font" Target="fonts/SourceSansProBlack-bold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3575" y="4687250"/>
            <a:ext cx="5388600" cy="4440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:notes"/>
          <p:cNvSpPr/>
          <p:nvPr/>
        </p:nvSpPr>
        <p:spPr>
          <a:xfrm>
            <a:off x="3811680" y="9374040"/>
            <a:ext cx="29142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:notes"/>
          <p:cNvSpPr/>
          <p:nvPr/>
        </p:nvSpPr>
        <p:spPr>
          <a:xfrm>
            <a:off x="673200" y="4686480"/>
            <a:ext cx="5385960" cy="4438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73200" y="4686480"/>
            <a:ext cx="5370120" cy="442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53b700651_0_0:notes"/>
          <p:cNvSpPr/>
          <p:nvPr/>
        </p:nvSpPr>
        <p:spPr>
          <a:xfrm>
            <a:off x="3811680" y="9374040"/>
            <a:ext cx="2904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953b700651_0_0:notes"/>
          <p:cNvSpPr txBox="1"/>
          <p:nvPr>
            <p:ph idx="1" type="body"/>
          </p:nvPr>
        </p:nvSpPr>
        <p:spPr>
          <a:xfrm>
            <a:off x="673200" y="4686480"/>
            <a:ext cx="53799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953b700651_0_0:notes"/>
          <p:cNvSpPr/>
          <p:nvPr>
            <p:ph idx="2" type="sldImg"/>
          </p:nvPr>
        </p:nvSpPr>
        <p:spPr>
          <a:xfrm>
            <a:off x="1122825" y="740075"/>
            <a:ext cx="4490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:notes"/>
          <p:cNvSpPr/>
          <p:nvPr/>
        </p:nvSpPr>
        <p:spPr>
          <a:xfrm>
            <a:off x="3811680" y="9374040"/>
            <a:ext cx="29142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:notes"/>
          <p:cNvSpPr/>
          <p:nvPr/>
        </p:nvSpPr>
        <p:spPr>
          <a:xfrm>
            <a:off x="3811680" y="9374040"/>
            <a:ext cx="2920680" cy="491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:notes"/>
          <p:cNvSpPr/>
          <p:nvPr/>
        </p:nvSpPr>
        <p:spPr>
          <a:xfrm>
            <a:off x="674640" y="4686480"/>
            <a:ext cx="538272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73200" y="4686480"/>
            <a:ext cx="5370120" cy="442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45a24e106_0_11:notes"/>
          <p:cNvSpPr/>
          <p:nvPr>
            <p:ph idx="2" type="sldImg"/>
          </p:nvPr>
        </p:nvSpPr>
        <p:spPr>
          <a:xfrm>
            <a:off x="1122825" y="740075"/>
            <a:ext cx="4490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945a24e106_0_11:notes"/>
          <p:cNvSpPr txBox="1"/>
          <p:nvPr>
            <p:ph idx="1" type="body"/>
          </p:nvPr>
        </p:nvSpPr>
        <p:spPr>
          <a:xfrm>
            <a:off x="673575" y="4687250"/>
            <a:ext cx="5388600" cy="4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73200" y="4686480"/>
            <a:ext cx="5379840" cy="4431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73200" y="4686480"/>
            <a:ext cx="5379840" cy="4431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52f51d895_2_27:notes"/>
          <p:cNvSpPr/>
          <p:nvPr/>
        </p:nvSpPr>
        <p:spPr>
          <a:xfrm>
            <a:off x="3811680" y="9374040"/>
            <a:ext cx="2904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952f51d895_2_27:notes"/>
          <p:cNvSpPr txBox="1"/>
          <p:nvPr>
            <p:ph idx="1" type="body"/>
          </p:nvPr>
        </p:nvSpPr>
        <p:spPr>
          <a:xfrm>
            <a:off x="673200" y="4686480"/>
            <a:ext cx="53799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952f51d895_2_27:notes"/>
          <p:cNvSpPr/>
          <p:nvPr>
            <p:ph idx="2" type="sldImg"/>
          </p:nvPr>
        </p:nvSpPr>
        <p:spPr>
          <a:xfrm>
            <a:off x="1122825" y="740075"/>
            <a:ext cx="4490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52f51d895_2_38:notes"/>
          <p:cNvSpPr/>
          <p:nvPr/>
        </p:nvSpPr>
        <p:spPr>
          <a:xfrm>
            <a:off x="3811680" y="9374040"/>
            <a:ext cx="2904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952f51d895_2_38:notes"/>
          <p:cNvSpPr txBox="1"/>
          <p:nvPr>
            <p:ph idx="1" type="body"/>
          </p:nvPr>
        </p:nvSpPr>
        <p:spPr>
          <a:xfrm>
            <a:off x="673200" y="4686480"/>
            <a:ext cx="53799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952f51d895_2_38:notes"/>
          <p:cNvSpPr/>
          <p:nvPr>
            <p:ph idx="2" type="sldImg"/>
          </p:nvPr>
        </p:nvSpPr>
        <p:spPr>
          <a:xfrm>
            <a:off x="1122825" y="740075"/>
            <a:ext cx="4490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73200" y="4686480"/>
            <a:ext cx="5379840" cy="4431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52f51d895_2_49:notes"/>
          <p:cNvSpPr/>
          <p:nvPr/>
        </p:nvSpPr>
        <p:spPr>
          <a:xfrm>
            <a:off x="3811680" y="9374040"/>
            <a:ext cx="2904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952f51d895_2_49:notes"/>
          <p:cNvSpPr txBox="1"/>
          <p:nvPr>
            <p:ph idx="1" type="body"/>
          </p:nvPr>
        </p:nvSpPr>
        <p:spPr>
          <a:xfrm>
            <a:off x="673200" y="4686480"/>
            <a:ext cx="53799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952f51d895_2_49:notes"/>
          <p:cNvSpPr/>
          <p:nvPr>
            <p:ph idx="2" type="sldImg"/>
          </p:nvPr>
        </p:nvSpPr>
        <p:spPr>
          <a:xfrm>
            <a:off x="1122825" y="740075"/>
            <a:ext cx="4490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45a24e106_0_7:notes"/>
          <p:cNvSpPr/>
          <p:nvPr>
            <p:ph idx="2" type="sldImg"/>
          </p:nvPr>
        </p:nvSpPr>
        <p:spPr>
          <a:xfrm>
            <a:off x="1122825" y="740075"/>
            <a:ext cx="4490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945a24e106_0_7:notes"/>
          <p:cNvSpPr txBox="1"/>
          <p:nvPr>
            <p:ph idx="1" type="body"/>
          </p:nvPr>
        </p:nvSpPr>
        <p:spPr>
          <a:xfrm>
            <a:off x="673575" y="4687250"/>
            <a:ext cx="5388600" cy="4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:notes"/>
          <p:cNvSpPr/>
          <p:nvPr/>
        </p:nvSpPr>
        <p:spPr>
          <a:xfrm>
            <a:off x="3811680" y="9374040"/>
            <a:ext cx="29142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:notes"/>
          <p:cNvSpPr/>
          <p:nvPr/>
        </p:nvSpPr>
        <p:spPr>
          <a:xfrm>
            <a:off x="3811680" y="9374040"/>
            <a:ext cx="2920680" cy="491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:notes"/>
          <p:cNvSpPr/>
          <p:nvPr/>
        </p:nvSpPr>
        <p:spPr>
          <a:xfrm>
            <a:off x="674640" y="4686480"/>
            <a:ext cx="538272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73200" y="4686480"/>
            <a:ext cx="5370120" cy="442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7:notes"/>
          <p:cNvSpPr/>
          <p:nvPr/>
        </p:nvSpPr>
        <p:spPr>
          <a:xfrm>
            <a:off x="3811680" y="9374040"/>
            <a:ext cx="29142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7:notes"/>
          <p:cNvSpPr/>
          <p:nvPr/>
        </p:nvSpPr>
        <p:spPr>
          <a:xfrm>
            <a:off x="3811680" y="9374040"/>
            <a:ext cx="2920680" cy="491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7:notes"/>
          <p:cNvSpPr/>
          <p:nvPr/>
        </p:nvSpPr>
        <p:spPr>
          <a:xfrm>
            <a:off x="674640" y="4686480"/>
            <a:ext cx="538272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73200" y="4686480"/>
            <a:ext cx="5370120" cy="442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52f51d895_2_0:notes"/>
          <p:cNvSpPr/>
          <p:nvPr/>
        </p:nvSpPr>
        <p:spPr>
          <a:xfrm>
            <a:off x="3811680" y="9374040"/>
            <a:ext cx="2904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952f51d895_2_0:notes"/>
          <p:cNvSpPr/>
          <p:nvPr/>
        </p:nvSpPr>
        <p:spPr>
          <a:xfrm>
            <a:off x="3811680" y="9374040"/>
            <a:ext cx="29142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952f51d895_2_0:notes"/>
          <p:cNvSpPr/>
          <p:nvPr/>
        </p:nvSpPr>
        <p:spPr>
          <a:xfrm>
            <a:off x="3811680" y="9374040"/>
            <a:ext cx="29208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952f51d895_2_0:notes"/>
          <p:cNvSpPr/>
          <p:nvPr/>
        </p:nvSpPr>
        <p:spPr>
          <a:xfrm>
            <a:off x="674640" y="4686480"/>
            <a:ext cx="538260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952f51d895_2_0:notes"/>
          <p:cNvSpPr txBox="1"/>
          <p:nvPr>
            <p:ph idx="1" type="body"/>
          </p:nvPr>
        </p:nvSpPr>
        <p:spPr>
          <a:xfrm>
            <a:off x="673200" y="4686480"/>
            <a:ext cx="5370000" cy="4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952f51d895_2_0:notes"/>
          <p:cNvSpPr/>
          <p:nvPr>
            <p:ph idx="2" type="sldImg"/>
          </p:nvPr>
        </p:nvSpPr>
        <p:spPr>
          <a:xfrm>
            <a:off x="1122825" y="740075"/>
            <a:ext cx="4490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:notes"/>
          <p:cNvSpPr/>
          <p:nvPr/>
        </p:nvSpPr>
        <p:spPr>
          <a:xfrm>
            <a:off x="3811680" y="9374040"/>
            <a:ext cx="29142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:notes"/>
          <p:cNvSpPr/>
          <p:nvPr/>
        </p:nvSpPr>
        <p:spPr>
          <a:xfrm>
            <a:off x="3811680" y="9374040"/>
            <a:ext cx="2920680" cy="491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:notes"/>
          <p:cNvSpPr/>
          <p:nvPr/>
        </p:nvSpPr>
        <p:spPr>
          <a:xfrm>
            <a:off x="674640" y="4686480"/>
            <a:ext cx="538272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73200" y="4686480"/>
            <a:ext cx="5370120" cy="442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52f51d895_2_19:notes"/>
          <p:cNvSpPr/>
          <p:nvPr/>
        </p:nvSpPr>
        <p:spPr>
          <a:xfrm>
            <a:off x="3811680" y="9374040"/>
            <a:ext cx="29049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952f51d895_2_19:notes"/>
          <p:cNvSpPr txBox="1"/>
          <p:nvPr>
            <p:ph idx="1" type="body"/>
          </p:nvPr>
        </p:nvSpPr>
        <p:spPr>
          <a:xfrm>
            <a:off x="673200" y="4686480"/>
            <a:ext cx="53799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952f51d895_2_19:notes"/>
          <p:cNvSpPr/>
          <p:nvPr>
            <p:ph idx="2" type="sldImg"/>
          </p:nvPr>
        </p:nvSpPr>
        <p:spPr>
          <a:xfrm>
            <a:off x="1122825" y="740075"/>
            <a:ext cx="4490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73200" y="4686480"/>
            <a:ext cx="5379840" cy="4431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3:notes"/>
          <p:cNvSpPr/>
          <p:nvPr/>
        </p:nvSpPr>
        <p:spPr>
          <a:xfrm>
            <a:off x="3811680" y="9374040"/>
            <a:ext cx="29142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3:notes"/>
          <p:cNvSpPr/>
          <p:nvPr/>
        </p:nvSpPr>
        <p:spPr>
          <a:xfrm>
            <a:off x="3811680" y="9374040"/>
            <a:ext cx="2920680" cy="491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3:notes"/>
          <p:cNvSpPr/>
          <p:nvPr/>
        </p:nvSpPr>
        <p:spPr>
          <a:xfrm>
            <a:off x="674640" y="4686480"/>
            <a:ext cx="538272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:notes"/>
          <p:cNvSpPr txBox="1"/>
          <p:nvPr>
            <p:ph idx="1" type="body"/>
          </p:nvPr>
        </p:nvSpPr>
        <p:spPr>
          <a:xfrm>
            <a:off x="673200" y="4686480"/>
            <a:ext cx="5370120" cy="442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4:notes"/>
          <p:cNvSpPr/>
          <p:nvPr/>
        </p:nvSpPr>
        <p:spPr>
          <a:xfrm>
            <a:off x="3811680" y="9374040"/>
            <a:ext cx="2914200" cy="4852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:notes"/>
          <p:cNvSpPr/>
          <p:nvPr/>
        </p:nvSpPr>
        <p:spPr>
          <a:xfrm>
            <a:off x="3811680" y="9374040"/>
            <a:ext cx="2920680" cy="4917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:notes"/>
          <p:cNvSpPr/>
          <p:nvPr/>
        </p:nvSpPr>
        <p:spPr>
          <a:xfrm>
            <a:off x="674640" y="4686480"/>
            <a:ext cx="5382720" cy="44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673200" y="4686480"/>
            <a:ext cx="5370120" cy="4422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/>
          <p:nvPr/>
        </p:nvSpPr>
        <p:spPr>
          <a:xfrm>
            <a:off x="3811680" y="9374040"/>
            <a:ext cx="2904840" cy="4759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01240" lvl="0" marL="216000" marR="0" rtl="0" algn="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i="0" lang="ca-ES" sz="1400" u="none" cap="none" strike="noStrik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‹#›</a:t>
            </a:fld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73200" y="4686480"/>
            <a:ext cx="5379840" cy="4431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22825" y="740075"/>
            <a:ext cx="4490700" cy="37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4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0"/>
          <p:cNvSpPr txBox="1"/>
          <p:nvPr>
            <p:ph idx="2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0"/>
          <p:cNvSpPr txBox="1"/>
          <p:nvPr>
            <p:ph idx="1"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2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idx="1"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2"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3"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"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3"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8"/>
          <p:cNvSpPr txBox="1"/>
          <p:nvPr>
            <p:ph idx="10" type="dt"/>
          </p:nvPr>
        </p:nvSpPr>
        <p:spPr>
          <a:xfrm>
            <a:off x="457200" y="6356520"/>
            <a:ext cx="2123640" cy="35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6553080" y="6356520"/>
            <a:ext cx="2123640" cy="355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indent="-207720" lvl="0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07720" lvl="1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07720" lvl="2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07720" lvl="3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07720" lvl="4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07720" lvl="5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07720" lvl="6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07720" lvl="7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07720" lvl="8" marL="2160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07720" lvl="0" marL="21600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9" name="Google Shape;9;p18"/>
          <p:cNvSpPr txBox="1"/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hyperlink" Target="mailto:promocio2012a@escolalledoner.com" TargetMode="External"/><Relationship Id="rId5" Type="http://schemas.openxmlformats.org/officeDocument/2006/relationships/hyperlink" Target="mailto:promocio2012b@escolalledoner.com" TargetMode="External"/><Relationship Id="rId6" Type="http://schemas.openxmlformats.org/officeDocument/2006/relationships/hyperlink" Target="mailto:promocio2012c@escolalledoner.co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/>
          <p:nvPr/>
        </p:nvSpPr>
        <p:spPr>
          <a:xfrm>
            <a:off x="0" y="1844640"/>
            <a:ext cx="9143640" cy="143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ESCOLA LLEDONER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Comunitat d’aprenentatge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286000" y="4076640"/>
            <a:ext cx="4571640" cy="10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Reunió de famílies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a-ES" sz="2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8 de setembre de 2020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20" y="4221000"/>
            <a:ext cx="1439640" cy="198396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>
            <a:off x="3168720" y="2592360"/>
            <a:ext cx="1807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53b700651_0_0"/>
          <p:cNvSpPr/>
          <p:nvPr/>
        </p:nvSpPr>
        <p:spPr>
          <a:xfrm>
            <a:off x="377850" y="1620262"/>
            <a:ext cx="8496000" cy="27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Classroom és una </a:t>
            </a:r>
            <a:r>
              <a:rPr lang="ca-ES" sz="2200"/>
              <a:t>aplicació de que serveix per gestionar classes i que pertany 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l’entorn virtual de Google.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 seu ús és necessari tenir un correu electrònic amb el consentiment de pares i mares.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Caldrà vetllar per tal que els nens facin un bon ús.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953b700651_0_0"/>
          <p:cNvSpPr/>
          <p:nvPr/>
        </p:nvSpPr>
        <p:spPr>
          <a:xfrm>
            <a:off x="0" y="189000"/>
            <a:ext cx="92517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ca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CLASSROOM I CORREU ELECTRÒNIC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953b70065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080" y="5445000"/>
            <a:ext cx="1007640" cy="138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953b70065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8397" y="4679400"/>
            <a:ext cx="1686975" cy="168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953b700651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4760" y="4679400"/>
            <a:ext cx="2336928" cy="168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953b70065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988" y="4685637"/>
            <a:ext cx="1928409" cy="1674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26880" y="1413000"/>
            <a:ext cx="8229240" cy="4319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1" i="0" lang="ca-ES" sz="2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 portar:</a:t>
            </a:r>
            <a:endParaRPr b="1" i="0" sz="2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Roba i calçat còmode i adequat per l'activitat esportiva.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samarreta i tovallola petita dins d’una bossa.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canviaran a l’aula.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Quart A: 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Dijous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Quart B: 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Divendres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600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Quart C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Dilluns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0005" y="3426830"/>
            <a:ext cx="3742921" cy="2809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/>
          <p:nvPr/>
        </p:nvSpPr>
        <p:spPr>
          <a:xfrm>
            <a:off x="2025720" y="530280"/>
            <a:ext cx="509076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EDUCACIÓ FÍSICA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380" y="4932625"/>
            <a:ext cx="1007640" cy="13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45a24e106_0_11"/>
          <p:cNvSpPr txBox="1"/>
          <p:nvPr/>
        </p:nvSpPr>
        <p:spPr>
          <a:xfrm>
            <a:off x="747750" y="222675"/>
            <a:ext cx="7648500" cy="7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ca-ES" sz="4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MÚSICA</a:t>
            </a:r>
            <a:endParaRPr b="0" i="0" sz="4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t/>
            </a:r>
            <a:endParaRPr b="0" i="0" sz="4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945a24e106_0_11"/>
          <p:cNvSpPr/>
          <p:nvPr/>
        </p:nvSpPr>
        <p:spPr>
          <a:xfrm>
            <a:off x="324000" y="1172225"/>
            <a:ext cx="8496000" cy="41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 Cantània ???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★"/>
            </a:pPr>
            <a:r>
              <a:rPr lang="ca-ES" sz="2200"/>
              <a:t>Desenvolupem la competència artística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mitjançant la interpretació d’instruments, la dansa, el ritme, l’oïda, el cant, el moviment...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Ukelele.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Percussió corporal.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Danses tradicionals i actuals.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Audicions actives.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Cant coral.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945a24e106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0150" y="3039475"/>
            <a:ext cx="26670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945a24e106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2355" y="5049175"/>
            <a:ext cx="1007640" cy="13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395280" y="44280"/>
            <a:ext cx="874836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T. I  </a:t>
            </a:r>
            <a:r>
              <a:rPr b="0" i="0" lang="ca-E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 Atenció Tutorial Individualitzada)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395400" y="1650024"/>
            <a:ext cx="8353200" cy="4221300"/>
          </a:xfrm>
          <a:prstGeom prst="rect">
            <a:avLst/>
          </a:prstGeom>
          <a:solidFill>
            <a:srgbClr val="FFFFFF"/>
          </a:solidFill>
          <a:ln cap="flat" cmpd="sng" w="41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Conèixer els infants, les seves inquietuds, necessitats, interessos...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Guiar-los i recolzar-los en el procés de creixement personal i acadèmic.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Oferir-los recursos, estratègies en el seu desenvolupament.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Crear un clima afectiu, de confiança i proper amb els nens i nenes.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955" y="5186875"/>
            <a:ext cx="1007640" cy="13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/>
          <p:nvPr/>
        </p:nvSpPr>
        <p:spPr>
          <a:xfrm>
            <a:off x="431640" y="44280"/>
            <a:ext cx="8229240" cy="93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SORTIDES i COLÒNIES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431650" y="1365975"/>
            <a:ext cx="8544000" cy="509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llarg del curs 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sortides es faran a peu, en grups estables i preferentment en entorns oberts i a l’aire lliure.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Colònies a El  ROURELL 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(La Vall d’en Bas) dies 14, 15 i 16 d’abril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560" lvl="0" marL="3333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560" lvl="0" marL="3333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a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0730" y="5067800"/>
            <a:ext cx="1007640" cy="138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9738" y="3668876"/>
            <a:ext cx="4307824" cy="28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52f51d895_2_27"/>
          <p:cNvSpPr/>
          <p:nvPr/>
        </p:nvSpPr>
        <p:spPr>
          <a:xfrm>
            <a:off x="611280" y="0"/>
            <a:ext cx="82293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TREBALL FAMÍLIA-ESCOLA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952f51d895_2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080" y="5445000"/>
            <a:ext cx="1007640" cy="13888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952f51d895_2_27"/>
          <p:cNvSpPr txBox="1"/>
          <p:nvPr/>
        </p:nvSpPr>
        <p:spPr>
          <a:xfrm>
            <a:off x="523075" y="1667875"/>
            <a:ext cx="8229300" cy="39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★"/>
            </a:pPr>
            <a:r>
              <a:rPr b="1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(supervisió i seguiment).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★"/>
            </a:pPr>
            <a:r>
              <a:rPr b="1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Carpeta</a:t>
            </a: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classificadora (supervisar l’ordre i l’organització).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★"/>
            </a:pPr>
            <a:r>
              <a:rPr b="1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Lectura</a:t>
            </a: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diària.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★"/>
            </a:pPr>
            <a:r>
              <a:rPr b="1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Tasques escolars</a:t>
            </a: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que s’han de finalitzar a casa (seguiment).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b="1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conferència</a:t>
            </a: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de castellà.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★"/>
            </a:pPr>
            <a:r>
              <a:rPr b="1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Treball família - escola </a:t>
            </a: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(es decidirà a l’assemblea).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52f51d895_2_38"/>
          <p:cNvSpPr/>
          <p:nvPr/>
        </p:nvSpPr>
        <p:spPr>
          <a:xfrm>
            <a:off x="611280" y="0"/>
            <a:ext cx="8229300" cy="11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ENTREVISTES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952f51d895_2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2301" y="5157224"/>
            <a:ext cx="1216425" cy="1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952f51d895_2_38"/>
          <p:cNvSpPr txBox="1"/>
          <p:nvPr/>
        </p:nvSpPr>
        <p:spPr>
          <a:xfrm>
            <a:off x="985975" y="1667875"/>
            <a:ext cx="7479900" cy="50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Char char="★"/>
            </a:pPr>
            <a:r>
              <a:rPr b="0" i="0" lang="ca-ES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Horari entrevistes: dimecres de 12:30 a 13:30 (preferiblement de manera telemàtica).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rebuchet MS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Correu electrònic de contacte amb els tutors: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4tA: </a:t>
            </a:r>
            <a:r>
              <a:rPr b="0" i="0" lang="ca-ES" sz="2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promocio2011a@escolalledoner.com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4tB: </a:t>
            </a:r>
            <a:r>
              <a:rPr b="0" i="0" lang="ca-ES" sz="2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promocio2011b@escolalledoner.com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4tC: </a:t>
            </a:r>
            <a:r>
              <a:rPr b="0" i="0" lang="ca-ES" sz="22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promocio2011c@escolalledoner.com</a:t>
            </a:r>
            <a:endParaRPr b="0" i="0" sz="2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ca-ES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/>
          <p:nvPr/>
        </p:nvSpPr>
        <p:spPr>
          <a:xfrm>
            <a:off x="395280" y="-27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/>
          <p:nvPr/>
        </p:nvSpPr>
        <p:spPr>
          <a:xfrm>
            <a:off x="457200" y="1197000"/>
            <a:ext cx="8229240" cy="3412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informe cada trimestre.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Informes redactats el primer i tercer trimestre.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 entrevistes amb les famílies seran els </a:t>
            </a: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dimecres al migdia durant el segon trimestre.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7450" y="4017350"/>
            <a:ext cx="4204900" cy="26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755" y="5159400"/>
            <a:ext cx="1007640" cy="13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952f51d895_2_49"/>
          <p:cNvSpPr/>
          <p:nvPr/>
        </p:nvSpPr>
        <p:spPr>
          <a:xfrm>
            <a:off x="395280" y="-2700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CAS DE CONFINAMENT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952f51d895_2_49"/>
          <p:cNvSpPr/>
          <p:nvPr/>
        </p:nvSpPr>
        <p:spPr>
          <a:xfrm>
            <a:off x="395275" y="1906050"/>
            <a:ext cx="8229300" cy="304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Treball en línia: al llarg del curs es formarà als alumnes en l’ús del Classroom per tal de facilitar el treball telemàtic.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Tasques digitals i en paper (quaderns).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5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952f51d895_2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4805" y="5006850"/>
            <a:ext cx="1007640" cy="138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952f51d895_2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0988" y="402802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45a24e106_0_7"/>
          <p:cNvSpPr txBox="1"/>
          <p:nvPr/>
        </p:nvSpPr>
        <p:spPr>
          <a:xfrm>
            <a:off x="756275" y="687525"/>
            <a:ext cx="7442400" cy="3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ca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Recordem…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Entrades i sortides.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Puntualitat.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Presa de temperatura.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Neteja de mans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Aniversaris.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Representants d’aula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945a24e106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8951" y="4805799"/>
            <a:ext cx="1153500" cy="15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395280" y="189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EQUIP </a:t>
            </a:r>
            <a:r>
              <a:rPr lang="ca-ES" sz="4400"/>
              <a:t>DE</a:t>
            </a: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MESTRES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395275" y="1632875"/>
            <a:ext cx="8151300" cy="3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Especialista Música: Rúben Galdón.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Especialista d’Atenció a la Diversitat: Laia Muñoz.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Especialista d’Educació Física i Anglès: Ignasi Torrillas.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Tutora 4tA: Substituta Annabel Masferrer.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Tutora 4tB: Eva Codina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 4tC: Rubén Galdón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080" y="5445000"/>
            <a:ext cx="1007640" cy="13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/>
          <p:nvPr/>
        </p:nvSpPr>
        <p:spPr>
          <a:xfrm>
            <a:off x="4284720" y="1533600"/>
            <a:ext cx="4866840" cy="4055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ca-E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Precs i preguntes.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ca-E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Moltes gràcies per la vostra atenció!</a:t>
            </a:r>
            <a:br>
              <a:rPr b="0" i="0" lang="ca-E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6195" y="5431980"/>
            <a:ext cx="1584001" cy="116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/>
          <p:cNvPicPr preferRelativeResize="0"/>
          <p:nvPr/>
        </p:nvPicPr>
        <p:blipFill rotWithShape="1">
          <a:blip r:embed="rId4">
            <a:alphaModFix/>
          </a:blip>
          <a:srcRect b="0" l="7421" r="8454" t="0"/>
          <a:stretch/>
        </p:blipFill>
        <p:spPr>
          <a:xfrm>
            <a:off x="179280" y="1465200"/>
            <a:ext cx="4392360" cy="369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2f51d895_2_0"/>
          <p:cNvSpPr/>
          <p:nvPr/>
        </p:nvSpPr>
        <p:spPr>
          <a:xfrm>
            <a:off x="395280" y="189000"/>
            <a:ext cx="8229300" cy="114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OBJECTIUS ESSENCIALS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952f51d895_2_0"/>
          <p:cNvSpPr/>
          <p:nvPr/>
        </p:nvSpPr>
        <p:spPr>
          <a:xfrm>
            <a:off x="936725" y="1424155"/>
            <a:ext cx="7198800" cy="25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★"/>
            </a:pPr>
            <a:r>
              <a:rPr b="0" i="0" lang="ca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Acompanyament emocional.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★"/>
            </a:pPr>
            <a:r>
              <a:rPr b="0" i="0" lang="ca-ES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Aprenentatges curriculars.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952f51d895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080" y="5445000"/>
            <a:ext cx="1007640" cy="13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/>
          <p:nvPr/>
        </p:nvSpPr>
        <p:spPr>
          <a:xfrm>
            <a:off x="457200" y="0"/>
            <a:ext cx="8227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PROJECTES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324000" y="981000"/>
            <a:ext cx="8496000" cy="547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llarg del curs es realitzen projectes o petites investigacions que permeten treballar de manera interdisciplinar: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 TRIMESTRE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L’Alimentació i hàbits saludables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Escacs</a:t>
            </a: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SEGON TRIMESTRE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-"/>
            </a:pPr>
            <a:r>
              <a:rPr b="0" i="0" lang="ca-E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Comarca “El vallès Oriental” i Modernisme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TERCER TRIMESTRE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L’Univers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 Cantània (PENDENT DE CONCRETAR)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72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449" y="5049174"/>
            <a:ext cx="1150323" cy="158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52f51d895_2_19"/>
          <p:cNvSpPr/>
          <p:nvPr/>
        </p:nvSpPr>
        <p:spPr>
          <a:xfrm>
            <a:off x="457200" y="-236520"/>
            <a:ext cx="82278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ÀREES INSTRUMENTALS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952f51d895_2_19"/>
          <p:cNvSpPr/>
          <p:nvPr/>
        </p:nvSpPr>
        <p:spPr>
          <a:xfrm>
            <a:off x="287400" y="1264736"/>
            <a:ext cx="8569200" cy="411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farà un treball sistemàtic a través de diferents formats i quaderns, de manera individual o petit grup.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★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 haurà espais per potenciar la Llengua i </a:t>
            </a:r>
            <a:r>
              <a:rPr lang="ca-ES" sz="2000">
                <a:solidFill>
                  <a:schemeClr val="dk1"/>
                </a:solidFill>
              </a:rPr>
              <a:t>les</a:t>
            </a:r>
            <a:r>
              <a:rPr b="0" i="0" lang="ca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Matemàtiques (Comprensió lectora, expressió escrita i raonament)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★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les sessions d’Anglès es potenciarà l’escolta activa, l’expressió oral i escrita. 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★"/>
            </a:pPr>
            <a:r>
              <a:rPr b="0" i="0" lang="ca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faran tertúlies dialògiques.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Actualment no és possible fer GI</a:t>
            </a:r>
            <a:r>
              <a:rPr lang="ca-ES" sz="2000"/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999" lvl="0" marL="341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999" lvl="0" marL="34127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999" lvl="0" marL="341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999" lvl="0" marL="341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999" lvl="0" marL="341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999" lvl="0" marL="341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999" lvl="0" marL="341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2999" lvl="0" marL="3412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952f51d895_2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080" y="5445000"/>
            <a:ext cx="1007640" cy="13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/>
          <p:nvPr/>
        </p:nvSpPr>
        <p:spPr>
          <a:xfrm>
            <a:off x="458100" y="194252"/>
            <a:ext cx="82278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RACONS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286550" y="1196650"/>
            <a:ext cx="8569200" cy="448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RACONS de </a:t>
            </a:r>
            <a:r>
              <a:rPr b="1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llengua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 de </a:t>
            </a:r>
            <a:r>
              <a:rPr b="1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matemàtiques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★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cada sessió hi haurà diverses propostes i </a:t>
            </a:r>
            <a:r>
              <a:rPr b="1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diversos nivells de dificultat</a:t>
            </a: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 manera que els nens i nenes podran passar per tots els espais.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Objectiu dels racons: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Potenciar l’expressió escrita i la comprensió lectora.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Aconseguir estratègies de càlcul mental i raonaments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Afavorir l’assoliment de la competència digital a través del classroom.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Afavorir el treball cooperatiu en grups reduïts.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8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Aquesta metodologia possibilita una atenció més individual i personalitzada  i afavoreix l’autonomia i iniciativa personal.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a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4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4100" y="5336225"/>
            <a:ext cx="881650" cy="12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0" y="44280"/>
            <a:ext cx="9143640" cy="100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TREBALL SISTEMÀTIC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473050" y="1197000"/>
            <a:ext cx="7775400" cy="228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Lectogrup i el Rumiagrup.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Treball sistemàtic de material competencies.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lectura diària (30’) de llibres adequats a la seva edat.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Lectura i preparació de les tertúlies.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35892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35892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35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240" lvl="0" marL="3589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14949" l="7575" r="6361" t="19393"/>
          <a:stretch/>
        </p:blipFill>
        <p:spPr>
          <a:xfrm>
            <a:off x="468360" y="3933720"/>
            <a:ext cx="4366800" cy="24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7560" y="3839150"/>
            <a:ext cx="1941961" cy="258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4900" y="3839150"/>
            <a:ext cx="2584574" cy="258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/>
          <p:nvPr/>
        </p:nvSpPr>
        <p:spPr>
          <a:xfrm>
            <a:off x="684360" y="620640"/>
            <a:ext cx="7991280" cy="403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Lectura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Aprenentatge dialògic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Enguany sense presència de voluntaris i voluntàries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br>
              <a:rPr b="0" i="0" lang="ca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0" y="115920"/>
            <a:ext cx="914364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TERTÚLIES DIALÒGIQUES</a:t>
            </a:r>
            <a:r>
              <a:rPr b="1" i="0" lang="ca-E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080" y="5445000"/>
            <a:ext cx="1007640" cy="138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9461" y="3229075"/>
            <a:ext cx="2585075" cy="3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324000" y="1500123"/>
            <a:ext cx="8496000" cy="337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trimestre, els nens i les nenes guardaran a classe les seves creacions i treballs escrits que, un cop finalitzats, </a:t>
            </a: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podran endur-se-les a casa dins la seva carpeta personal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És important continuar fent el </a:t>
            </a: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seguiment del blog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on podreu veure les activitats i el procés d’aprenentatge dels vostres fills i filles.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★"/>
            </a:pP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seguirà fent ús de </a:t>
            </a:r>
            <a:r>
              <a:rPr b="1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l’agenda personal</a:t>
            </a:r>
            <a:r>
              <a:rPr b="0" i="0" lang="ca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000" lvl="0" marL="3333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189000"/>
            <a:ext cx="925164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ca-E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L’ÀLBUM, LA CARPETA I L’AGENDA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1080" y="5445000"/>
            <a:ext cx="1007640" cy="138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