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gJ4+hDJzt2+cZblCsZEI3LwdXR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d32d8c378c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g2d32d8c378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fef24e75eb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fef24e75e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57e1c6e5a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g157e1c6e5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1" name="Google Shape;21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8409987be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g28409987beb_0_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ef24e7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gfef24e75e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827691397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2827691397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696e35d3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g15696e35d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589aca8180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g1589aca818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8409987beb_0_71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g28409987beb_0_71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8409987beb_0_74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28409987beb_0_74"/>
          <p:cNvSpPr txBox="1"/>
          <p:nvPr>
            <p:ph idx="1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8409987beb_0_77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g28409987beb_0_77"/>
          <p:cNvSpPr txBox="1"/>
          <p:nvPr>
            <p:ph idx="1" type="body"/>
          </p:nvPr>
        </p:nvSpPr>
        <p:spPr>
          <a:xfrm>
            <a:off x="45720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g28409987beb_0_77"/>
          <p:cNvSpPr txBox="1"/>
          <p:nvPr>
            <p:ph idx="2" type="body"/>
          </p:nvPr>
        </p:nvSpPr>
        <p:spPr>
          <a:xfrm>
            <a:off x="467424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8409987beb_0_81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8409987beb_0_83"/>
          <p:cNvSpPr txBox="1"/>
          <p:nvPr>
            <p:ph idx="1" type="subTitle"/>
          </p:nvPr>
        </p:nvSpPr>
        <p:spPr>
          <a:xfrm>
            <a:off x="457200" y="274680"/>
            <a:ext cx="8229300" cy="529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8409987beb_0_85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28409987beb_0_85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g28409987beb_0_85"/>
          <p:cNvSpPr txBox="1"/>
          <p:nvPr>
            <p:ph idx="2" type="body"/>
          </p:nvPr>
        </p:nvSpPr>
        <p:spPr>
          <a:xfrm>
            <a:off x="467424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g28409987beb_0_85"/>
          <p:cNvSpPr txBox="1"/>
          <p:nvPr>
            <p:ph idx="3" type="body"/>
          </p:nvPr>
        </p:nvSpPr>
        <p:spPr>
          <a:xfrm>
            <a:off x="457200" y="396432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8409987beb_0_90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g28409987beb_0_90"/>
          <p:cNvSpPr txBox="1"/>
          <p:nvPr>
            <p:ph idx="1" type="body"/>
          </p:nvPr>
        </p:nvSpPr>
        <p:spPr>
          <a:xfrm>
            <a:off x="45720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28409987beb_0_90"/>
          <p:cNvSpPr txBox="1"/>
          <p:nvPr>
            <p:ph idx="2" type="body"/>
          </p:nvPr>
        </p:nvSpPr>
        <p:spPr>
          <a:xfrm>
            <a:off x="467424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28409987beb_0_90"/>
          <p:cNvSpPr txBox="1"/>
          <p:nvPr>
            <p:ph idx="3" type="body"/>
          </p:nvPr>
        </p:nvSpPr>
        <p:spPr>
          <a:xfrm>
            <a:off x="4674240" y="396432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8409987beb_0_95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28409987beb_0_95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g28409987beb_0_95"/>
          <p:cNvSpPr txBox="1"/>
          <p:nvPr>
            <p:ph idx="2" type="body"/>
          </p:nvPr>
        </p:nvSpPr>
        <p:spPr>
          <a:xfrm>
            <a:off x="467424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g28409987beb_0_95"/>
          <p:cNvSpPr txBox="1"/>
          <p:nvPr>
            <p:ph idx="3" type="body"/>
          </p:nvPr>
        </p:nvSpPr>
        <p:spPr>
          <a:xfrm>
            <a:off x="457200" y="3964320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8409987beb_0_100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28409987beb_0_100"/>
          <p:cNvSpPr txBox="1"/>
          <p:nvPr>
            <p:ph idx="1" type="body"/>
          </p:nvPr>
        </p:nvSpPr>
        <p:spPr>
          <a:xfrm>
            <a:off x="457200" y="1600200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g28409987beb_0_100"/>
          <p:cNvSpPr txBox="1"/>
          <p:nvPr>
            <p:ph idx="2" type="body"/>
          </p:nvPr>
        </p:nvSpPr>
        <p:spPr>
          <a:xfrm>
            <a:off x="457200" y="3964320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8409987beb_0_104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28409987beb_0_104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g28409987beb_0_104"/>
          <p:cNvSpPr txBox="1"/>
          <p:nvPr>
            <p:ph idx="2" type="body"/>
          </p:nvPr>
        </p:nvSpPr>
        <p:spPr>
          <a:xfrm>
            <a:off x="467424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g28409987beb_0_104"/>
          <p:cNvSpPr txBox="1"/>
          <p:nvPr>
            <p:ph idx="3" type="body"/>
          </p:nvPr>
        </p:nvSpPr>
        <p:spPr>
          <a:xfrm>
            <a:off x="457200" y="396432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g28409987beb_0_104"/>
          <p:cNvSpPr txBox="1"/>
          <p:nvPr>
            <p:ph idx="4" type="body"/>
          </p:nvPr>
        </p:nvSpPr>
        <p:spPr>
          <a:xfrm>
            <a:off x="4674240" y="396432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8409987beb_0_110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28409987beb_0_110"/>
          <p:cNvSpPr txBox="1"/>
          <p:nvPr>
            <p:ph idx="1" type="body"/>
          </p:nvPr>
        </p:nvSpPr>
        <p:spPr>
          <a:xfrm>
            <a:off x="457200" y="160020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g28409987beb_0_110"/>
          <p:cNvSpPr txBox="1"/>
          <p:nvPr>
            <p:ph idx="2" type="body"/>
          </p:nvPr>
        </p:nvSpPr>
        <p:spPr>
          <a:xfrm>
            <a:off x="3239640" y="160020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g28409987beb_0_110"/>
          <p:cNvSpPr txBox="1"/>
          <p:nvPr>
            <p:ph idx="3" type="body"/>
          </p:nvPr>
        </p:nvSpPr>
        <p:spPr>
          <a:xfrm>
            <a:off x="6022080" y="160020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28409987beb_0_110"/>
          <p:cNvSpPr txBox="1"/>
          <p:nvPr>
            <p:ph idx="4" type="body"/>
          </p:nvPr>
        </p:nvSpPr>
        <p:spPr>
          <a:xfrm>
            <a:off x="457200" y="396432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g28409987beb_0_110"/>
          <p:cNvSpPr txBox="1"/>
          <p:nvPr>
            <p:ph idx="5" type="body"/>
          </p:nvPr>
        </p:nvSpPr>
        <p:spPr>
          <a:xfrm>
            <a:off x="3239640" y="396432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g28409987beb_0_110"/>
          <p:cNvSpPr txBox="1"/>
          <p:nvPr>
            <p:ph idx="6" type="body"/>
          </p:nvPr>
        </p:nvSpPr>
        <p:spPr>
          <a:xfrm>
            <a:off x="6022080" y="3964320"/>
            <a:ext cx="26496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9FB"/>
            </a:gs>
            <a:gs pos="100000">
              <a:srgbClr val="6E9B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9FB"/>
            </a:gs>
            <a:gs pos="100000">
              <a:srgbClr val="6E9B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8409987beb_0_64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g28409987beb_0_64"/>
          <p:cNvSpPr txBox="1"/>
          <p:nvPr>
            <p:ph idx="1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g28409987beb_0_64"/>
          <p:cNvSpPr txBox="1"/>
          <p:nvPr>
            <p:ph idx="10" type="dt"/>
          </p:nvPr>
        </p:nvSpPr>
        <p:spPr>
          <a:xfrm>
            <a:off x="457200" y="6356520"/>
            <a:ext cx="2133300" cy="36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g28409987beb_0_64"/>
          <p:cNvSpPr txBox="1"/>
          <p:nvPr>
            <p:ph idx="11" type="ftr"/>
          </p:nvPr>
        </p:nvSpPr>
        <p:spPr>
          <a:xfrm>
            <a:off x="3124080" y="6356520"/>
            <a:ext cx="2895000" cy="36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g28409987beb_0_64"/>
          <p:cNvSpPr txBox="1"/>
          <p:nvPr>
            <p:ph idx="12" type="sldNum"/>
          </p:nvPr>
        </p:nvSpPr>
        <p:spPr>
          <a:xfrm>
            <a:off x="6553080" y="6356520"/>
            <a:ext cx="2133300" cy="36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"/>
          <p:cNvSpPr txBox="1"/>
          <p:nvPr/>
        </p:nvSpPr>
        <p:spPr>
          <a:xfrm>
            <a:off x="524950" y="5155950"/>
            <a:ext cx="65151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1" i="0" lang="es-ES" sz="47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i-4  EL  PATUFET</a:t>
            </a:r>
            <a:endParaRPr b="1" i="0" sz="47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46425" y="4966700"/>
            <a:ext cx="2600500" cy="169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d32d8c378c_0_6"/>
          <p:cNvSpPr txBox="1"/>
          <p:nvPr>
            <p:ph type="title"/>
          </p:nvPr>
        </p:nvSpPr>
        <p:spPr>
          <a:xfrm>
            <a:off x="457200" y="1140150"/>
            <a:ext cx="8229600" cy="515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s-ES" sz="4850">
                <a:solidFill>
                  <a:srgbClr val="FFFF00"/>
                </a:solidFill>
              </a:rPr>
              <a:t>LECTOESCRIPTURA, COM HO FEM?</a:t>
            </a:r>
            <a:endParaRPr b="1" sz="4850">
              <a:solidFill>
                <a:srgbClr val="FFFF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7217"/>
              <a:buFont typeface="Arial"/>
              <a:buNone/>
            </a:pPr>
            <a:r>
              <a:t/>
            </a:r>
            <a:endParaRPr sz="2955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A partir dels noms i paraules conegudes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Correspondència so-grafía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La paraula del dia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Copiar i confegir paraules noves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Vocabulari nou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Picar síl·labes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Grafomotricitat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Cançons i jocs de falda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A partir de projectes, contes, estacions, festes…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Respectant sempre el ritme de cadascú.</a:t>
            </a:r>
            <a:endParaRPr sz="3400"/>
          </a:p>
          <a:p>
            <a:pPr indent="-42291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-ES" sz="3400"/>
              <a:t>Animant-los a perdre la por a escriure.</a:t>
            </a:r>
            <a:endParaRPr sz="3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7681"/>
              <a:buNone/>
            </a:pPr>
            <a:r>
              <a:t/>
            </a:r>
            <a:endParaRPr sz="2955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454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fef24e75eb_0_5"/>
          <p:cNvSpPr txBox="1"/>
          <p:nvPr>
            <p:ph type="title"/>
          </p:nvPr>
        </p:nvSpPr>
        <p:spPr>
          <a:xfrm>
            <a:off x="419100" y="167675"/>
            <a:ext cx="8229600" cy="96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ES">
                <a:solidFill>
                  <a:srgbClr val="FFFF00"/>
                </a:solidFill>
              </a:rPr>
              <a:t>ESPAIS D’APRENENTATGE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200" name="Google Shape;200;gfef24e75eb_0_5"/>
          <p:cNvSpPr txBox="1"/>
          <p:nvPr>
            <p:ph idx="1" type="body"/>
          </p:nvPr>
        </p:nvSpPr>
        <p:spPr>
          <a:xfrm>
            <a:off x="533400" y="1338750"/>
            <a:ext cx="8113200" cy="39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46949"/>
              <a:buNone/>
            </a:pPr>
            <a:r>
              <a:rPr lang="es-ES" sz="3833"/>
              <a:t>A través dels espais treballem: llenguatge matemàtic, llenguatge oral i escrit, experimentació, llenguatge plàstic, minimons…</a:t>
            </a:r>
            <a:endParaRPr sz="3833"/>
          </a:p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46949"/>
              <a:buNone/>
            </a:pPr>
            <a:r>
              <a:t/>
            </a:r>
            <a:endParaRPr sz="3833"/>
          </a:p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46951"/>
              <a:buNone/>
            </a:pPr>
            <a:r>
              <a:rPr lang="es-ES" sz="3833"/>
              <a:t>Afavorint l’autonomia segons les necessitats i interessos de cadascú, treballem la socialització i la creativitat.</a:t>
            </a:r>
            <a:endParaRPr sz="3833"/>
          </a:p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5625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5625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57e1c6e5ac_0_0"/>
          <p:cNvSpPr txBox="1"/>
          <p:nvPr>
            <p:ph type="title"/>
          </p:nvPr>
        </p:nvSpPr>
        <p:spPr>
          <a:xfrm>
            <a:off x="0" y="-125400"/>
            <a:ext cx="5162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ES">
                <a:solidFill>
                  <a:srgbClr val="FFFF00"/>
                </a:solidFill>
              </a:rPr>
              <a:t>PSICOMOTRICITAT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206" name="Google Shape;206;g157e1c6e5ac_0_0"/>
          <p:cNvSpPr txBox="1"/>
          <p:nvPr/>
        </p:nvSpPr>
        <p:spPr>
          <a:xfrm>
            <a:off x="152400" y="1179900"/>
            <a:ext cx="9144000" cy="59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32500"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1" i="0" lang="es-ES" sz="8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QUÈ FEM A PSICO?</a:t>
            </a:r>
            <a:endParaRPr b="1" i="0" sz="8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1" i="0" sz="6153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b="0" i="0" lang="es-ES" sz="8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ENS DESCALCEM I DEIXEM LES SABATES A L’ENTRADA.</a:t>
            </a:r>
            <a:endParaRPr b="0" i="0" sz="8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b="0" i="0" lang="es-ES" sz="8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 ENTREM A L’AULA, JA ESTÀ PREPARADA AMB UN MATERIAL CONCRET.</a:t>
            </a:r>
            <a:endParaRPr b="0" i="0" sz="8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b="0" i="0" lang="es-ES" sz="8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INICIEM LA SESSIÓ RECORDANT LES NORMES I COMENCEM DESTRUÏNT LA MURALLA. </a:t>
            </a:r>
            <a:endParaRPr b="0" i="0" sz="8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b="0" i="0" lang="es-ES" sz="8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JUGUEM UNA ESTONA, RECOLLIM I FEM UNA MICA DE RELAXACIÓ.</a:t>
            </a:r>
            <a:endParaRPr b="1" i="0" sz="8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157e1c6e5ac_0_0"/>
          <p:cNvSpPr txBox="1"/>
          <p:nvPr/>
        </p:nvSpPr>
        <p:spPr>
          <a:xfrm>
            <a:off x="5886725" y="184650"/>
            <a:ext cx="2286600" cy="12468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s-E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s-ES" sz="3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DIMARTS</a:t>
            </a:r>
            <a:endParaRPr b="1" i="0" sz="33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s-ES" sz="3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DIJOUS</a:t>
            </a:r>
            <a:endParaRPr b="1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157e1c6e5ac_0_0"/>
          <p:cNvSpPr txBox="1"/>
          <p:nvPr/>
        </p:nvSpPr>
        <p:spPr>
          <a:xfrm>
            <a:off x="3581675" y="5563850"/>
            <a:ext cx="5334000" cy="11544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s-E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</a:t>
            </a:r>
            <a:r>
              <a:rPr b="1" i="0" lang="es-ES" sz="3100" u="none" cap="none" strike="noStrike">
                <a:solidFill>
                  <a:srgbClr val="741B47"/>
                </a:solidFill>
                <a:latin typeface="Calibri"/>
                <a:ea typeface="Calibri"/>
                <a:cs typeface="Calibri"/>
                <a:sym typeface="Calibri"/>
              </a:rPr>
              <a:t>CAL PORTAR: </a:t>
            </a:r>
            <a:endParaRPr b="1" i="0" sz="3100" u="none" cap="none" strike="noStrike">
              <a:solidFill>
                <a:srgbClr val="741B4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s-ES" sz="3100" u="none" cap="none" strike="noStrike">
                <a:solidFill>
                  <a:srgbClr val="741B47"/>
                </a:solidFill>
                <a:latin typeface="Calibri"/>
                <a:ea typeface="Calibri"/>
                <a:cs typeface="Calibri"/>
                <a:sym typeface="Calibri"/>
              </a:rPr>
              <a:t>XANDALL I VAMBES DE VELCRO</a:t>
            </a:r>
            <a:endParaRPr b="1" i="0" sz="1300" u="none" cap="none" strike="noStrike">
              <a:solidFill>
                <a:srgbClr val="741B4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"/>
          <p:cNvSpPr txBox="1"/>
          <p:nvPr>
            <p:ph type="title"/>
          </p:nvPr>
        </p:nvSpPr>
        <p:spPr>
          <a:xfrm>
            <a:off x="457200" y="-136074"/>
            <a:ext cx="8229600" cy="106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RECORDATORI</a:t>
            </a:r>
            <a:endParaRPr/>
          </a:p>
        </p:txBody>
      </p:sp>
      <p:sp>
        <p:nvSpPr>
          <p:cNvPr id="214" name="Google Shape;214;p7"/>
          <p:cNvSpPr txBox="1"/>
          <p:nvPr>
            <p:ph idx="1" type="body"/>
          </p:nvPr>
        </p:nvSpPr>
        <p:spPr>
          <a:xfrm>
            <a:off x="-68025" y="1034150"/>
            <a:ext cx="9212100" cy="50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ROBA CÒMODA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VAMBES AMB VELCRO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XANDALL PER PSICOMOTRICITAT, dimarts i dijous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BATA (per pintura)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s-ES" sz="2200"/>
              <a:t>GOT I BOSSETA (motxilla)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POSAR CINTA A JAQUETES I ABRICS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POSAR EL NOM A TOT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NO PORTAR AMPOLLES D’AIGUA, NI SUCS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ESMORZAR EN UNA CARMANYOLA</a:t>
            </a:r>
            <a:endParaRPr sz="2200"/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Char char="•"/>
            </a:pPr>
            <a:r>
              <a:rPr lang="es-ES" sz="2200"/>
              <a:t>DIMECRES, DIA DE LA FRUITA</a:t>
            </a:r>
            <a:endParaRPr sz="2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 txBox="1"/>
          <p:nvPr>
            <p:ph type="ctrTitle"/>
          </p:nvPr>
        </p:nvSpPr>
        <p:spPr>
          <a:xfrm>
            <a:off x="716675" y="-3"/>
            <a:ext cx="7772400" cy="104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S">
                <a:solidFill>
                  <a:srgbClr val="FFFF00"/>
                </a:solidFill>
              </a:rPr>
              <a:t>PRESENTACIÓ PROFESSORAT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45" name="Google Shape;145;p2"/>
          <p:cNvSpPr txBox="1"/>
          <p:nvPr/>
        </p:nvSpPr>
        <p:spPr>
          <a:xfrm>
            <a:off x="367025" y="1137475"/>
            <a:ext cx="8777100" cy="47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utora: GEORGINA MAAS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Mestra de suport, psicomotricitat i música: MIRIAM SANCHEZ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Anglès: GEORGINA MAAS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Mestra de religió: LÍGIA VILLORIA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Mestra d’educació especial: LAURA BERGÉS i ARIADNA RIZO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Educadora: EMMA ZURITA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E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Vetlladora: ROCÍO CAJA i SABINA MARTÍNEZ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8409987beb_0_59"/>
          <p:cNvSpPr txBox="1"/>
          <p:nvPr/>
        </p:nvSpPr>
        <p:spPr>
          <a:xfrm>
            <a:off x="457350" y="98526"/>
            <a:ext cx="8229300" cy="82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s-ES" sz="4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ORGANITZACIÓ  DEL CENTRE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28409987beb_0_59"/>
          <p:cNvSpPr txBox="1"/>
          <p:nvPr/>
        </p:nvSpPr>
        <p:spPr>
          <a:xfrm>
            <a:off x="188850" y="924726"/>
            <a:ext cx="8766000" cy="44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43111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s-ES" sz="117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Puntualitat (a consergeria es recolliran els retards a les entrades i les sortides). </a:t>
            </a:r>
            <a:r>
              <a:rPr b="0" i="0" lang="es-ES" sz="1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És important facilitar l’entrada i la sortida dels infants.</a:t>
            </a:r>
            <a:endParaRPr b="0" i="0" sz="1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5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3111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s-ES" sz="117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Protocol d’absentisme (control faltes d’assistència)</a:t>
            </a:r>
            <a:endParaRPr b="0" i="0" sz="117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117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3111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b="0" i="0" lang="es-ES" sz="117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Normativa d’ús de dispositius electrònics.</a:t>
            </a:r>
            <a:endParaRPr b="0" i="0" sz="117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117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3111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s-ES" sz="1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Malalties, autoritzacions de medicaments </a:t>
            </a:r>
            <a:endParaRPr b="0" i="0" sz="11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0" i="0" lang="es-ES" sz="1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 la web de l’escola)</a:t>
            </a:r>
            <a:endParaRPr b="0" i="0" sz="11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5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5162" lvl="0" marL="45720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es-ES" sz="1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l’infant no pot venir a l’escola cal avisar al centre.</a:t>
            </a:r>
            <a:endParaRPr b="0" i="0" sz="11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5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5162" lvl="0" marL="45720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es-ES" sz="117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Telf. de l’escola: 93 672 30 34 </a:t>
            </a:r>
            <a:endParaRPr b="0" i="0" sz="117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5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3111" lvl="0" marL="34308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i="0" lang="es-ES" sz="117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Telf. d’acollida (Maica) 627 328 070</a:t>
            </a:r>
            <a:endParaRPr b="0" i="0" sz="117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308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308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308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 txBox="1"/>
          <p:nvPr>
            <p:ph type="title"/>
          </p:nvPr>
        </p:nvSpPr>
        <p:spPr>
          <a:xfrm>
            <a:off x="522125" y="-2"/>
            <a:ext cx="8229600" cy="9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S">
                <a:solidFill>
                  <a:srgbClr val="FFFF00"/>
                </a:solidFill>
              </a:rPr>
              <a:t>RELACIÓ FAMÍLIA/ESCOLA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57" name="Google Shape;157;p4"/>
          <p:cNvSpPr txBox="1"/>
          <p:nvPr>
            <p:ph idx="1" type="body"/>
          </p:nvPr>
        </p:nvSpPr>
        <p:spPr>
          <a:xfrm>
            <a:off x="129725" y="757775"/>
            <a:ext cx="9014400" cy="59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10000"/>
          </a:bodyPr>
          <a:lstStyle/>
          <a:p>
            <a:pPr indent="-25717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6250"/>
              <a:buChar char="•"/>
            </a:pPr>
            <a:r>
              <a:t/>
            </a:r>
            <a:endParaRPr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Informes : febrer i juny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Entrevistes el dijous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Tellfy per a enviar informacions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Instagram. Fotos només amb dret d’imatges.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4268"/>
              <a:buNone/>
            </a:pPr>
            <a:r>
              <a:t/>
            </a:r>
            <a:endParaRPr sz="11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Whats App (administrador té la responsabilitat civil)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Una mare/pare delegat/da de curs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Cal comunicar a la tutora els canvi de dades </a:t>
            </a:r>
            <a:endParaRPr sz="11203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235"/>
              <a:buNone/>
            </a:pPr>
            <a:r>
              <a:t/>
            </a:r>
            <a:endParaRPr sz="9203"/>
          </a:p>
          <a:p>
            <a:pPr indent="-40655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s-ES" sz="11203"/>
              <a:t>Notes a la carmanyola</a:t>
            </a:r>
            <a:endParaRPr sz="4257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fef24e75eb_0_0"/>
          <p:cNvSpPr txBox="1"/>
          <p:nvPr>
            <p:ph type="title"/>
          </p:nvPr>
        </p:nvSpPr>
        <p:spPr>
          <a:xfrm>
            <a:off x="457200" y="-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s-ES">
                <a:solidFill>
                  <a:srgbClr val="FFFF00"/>
                </a:solidFill>
              </a:rPr>
              <a:t>ORGANITZACIÓ DEL CURS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63" name="Google Shape;163;gfef24e75eb_0_0"/>
          <p:cNvSpPr txBox="1"/>
          <p:nvPr/>
        </p:nvSpPr>
        <p:spPr>
          <a:xfrm>
            <a:off x="457200" y="1182425"/>
            <a:ext cx="8351700" cy="53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Espais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9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Racons matemàtics i de lectoescriptura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Calibri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Tardes de joc simbòlic intercicle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Ambients intercicle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Festes: Castanyada, Nadal, Festa Major, Carnaval, Sant Jordi, Fi de curs.</a:t>
            </a:r>
            <a:endParaRPr b="0" i="0" sz="285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949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Setmana de la gent gran (1 al 4 d’octubre)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Setmana de la ciència (novembre)</a:t>
            </a:r>
            <a:endParaRPr b="0" i="0" sz="285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948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Marató tv3 (desembre)</a:t>
            </a:r>
            <a:endParaRPr b="0" i="0" sz="285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0949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Arial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Activitats del dia de la Dona (8 març)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9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Calibri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Apadrinament de fillols i filloles: compartirem moments puntuals de l’escola amb companys/es d’altres cursos.</a:t>
            </a:r>
            <a:endParaRPr b="0" i="0" sz="2857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0949" lvl="0" marL="34308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57"/>
              <a:buFont typeface="Calibri"/>
              <a:buChar char="★"/>
            </a:pPr>
            <a:r>
              <a:rPr b="0" i="0" lang="es-ES" sz="2857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 noms d’aula estan relacionats amb el món literari.</a:t>
            </a:r>
            <a:endParaRPr b="0" i="0" sz="2325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8276913979_0_0"/>
          <p:cNvSpPr txBox="1"/>
          <p:nvPr>
            <p:ph type="title"/>
          </p:nvPr>
        </p:nvSpPr>
        <p:spPr>
          <a:xfrm>
            <a:off x="457200" y="-1063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454"/>
              <a:buNone/>
            </a:pPr>
            <a:r>
              <a:rPr b="1" lang="es-ES">
                <a:solidFill>
                  <a:srgbClr val="FFFF00"/>
                </a:solidFill>
              </a:rPr>
              <a:t>PROGRAMES I PROJECTES DE CENTRE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69" name="Google Shape;169;g28276913979_0_0"/>
          <p:cNvSpPr txBox="1"/>
          <p:nvPr>
            <p:ph idx="1" type="body"/>
          </p:nvPr>
        </p:nvSpPr>
        <p:spPr>
          <a:xfrm>
            <a:off x="216775" y="777725"/>
            <a:ext cx="8927100" cy="59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●"/>
            </a:pPr>
            <a:r>
              <a:rPr lang="es-ES" sz="2300"/>
              <a:t>GES: Governança per escoles sostenibles</a:t>
            </a:r>
            <a:endParaRPr sz="2300"/>
          </a:p>
          <a:p>
            <a:pPr indent="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05"/>
              <a:buNone/>
            </a:pPr>
            <a:r>
              <a:rPr lang="es-ES" sz="2300"/>
              <a:t>ex. Contenidor d’oli, residus, reciclatge, carmanyola   </a:t>
            </a:r>
            <a:endParaRPr sz="2300"/>
          </a:p>
          <a:p>
            <a:pPr indent="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sz="2300"/>
          </a:p>
          <a:p>
            <a:pPr indent="-37465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300"/>
              <a:buChar char="●"/>
            </a:pPr>
            <a:r>
              <a:rPr lang="es-ES" sz="2300"/>
              <a:t>GEP: Grup experimental plurilingüe (AICLE, Auxiliar de converses, àrees curriculars en anglès, medi (Aicle), E. Física (Aicle), ½ grups</a:t>
            </a:r>
            <a:endParaRPr sz="2300"/>
          </a:p>
          <a:p>
            <a:pPr indent="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300"/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s-ES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PMOE-PROA +: Programa per l’orientació, l’avenç i l’enriquiment educatiu. En aquest curs engegarem un nou espai dedicat a l’aprenentatge tecnològic que inclourà la robòtica des de i3 a 6è.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s-ES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 Florence: Un programa per a millorar la competència matemàtica i s’implementarà de 4rt a 5è.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s-ES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Xarxa de comprensió lectora: formació del claustre per a poder millorar la competència lectora. </a:t>
            </a:r>
            <a:endParaRPr sz="2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3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5696e35d36_0_0"/>
          <p:cNvSpPr txBox="1"/>
          <p:nvPr>
            <p:ph type="title"/>
          </p:nvPr>
        </p:nvSpPr>
        <p:spPr>
          <a:xfrm>
            <a:off x="457200" y="2524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ES">
                <a:solidFill>
                  <a:srgbClr val="FFFF00"/>
                </a:solidFill>
              </a:rPr>
              <a:t>SORTIDES i-4</a:t>
            </a:r>
            <a:endParaRPr b="1">
              <a:solidFill>
                <a:srgbClr val="FFFF00"/>
              </a:solidFill>
            </a:endParaRPr>
          </a:p>
        </p:txBody>
      </p:sp>
      <p:pic>
        <p:nvPicPr>
          <p:cNvPr id="175" name="Google Shape;175;g15696e35d3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47813"/>
            <a:ext cx="8839198" cy="29414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589aca8180_0_1"/>
          <p:cNvSpPr txBox="1"/>
          <p:nvPr/>
        </p:nvSpPr>
        <p:spPr>
          <a:xfrm>
            <a:off x="324275" y="153650"/>
            <a:ext cx="8496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s-ES" sz="4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EL DIA A DIA A i4</a:t>
            </a:r>
            <a:endParaRPr b="1" i="0" sz="44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1589aca8180_0_1"/>
          <p:cNvSpPr/>
          <p:nvPr/>
        </p:nvSpPr>
        <p:spPr>
          <a:xfrm>
            <a:off x="70025" y="4154225"/>
            <a:ext cx="9004800" cy="19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 llarg de la setmana també fem activitats relacionades amb la </a:t>
            </a:r>
            <a:r>
              <a:rPr b="1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plàstica</a:t>
            </a:r>
            <a:r>
              <a:rPr b="0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el </a:t>
            </a:r>
            <a:r>
              <a:rPr b="1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projecte, situacions d’aprenentatge </a:t>
            </a:r>
            <a:r>
              <a:rPr b="0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propostes amb grups reduïts. Continuem amb els </a:t>
            </a:r>
            <a:r>
              <a:rPr b="1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ambients</a:t>
            </a:r>
            <a:r>
              <a:rPr b="0" i="0" lang="es-ES" sz="2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intercicle (llum/robòtica, art, toca-toca, cuina-hort i biblioteca).  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g1589aca8180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167950"/>
            <a:ext cx="8770376" cy="321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15DDB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"/>
          <p:cNvSpPr txBox="1"/>
          <p:nvPr/>
        </p:nvSpPr>
        <p:spPr>
          <a:xfrm>
            <a:off x="760175" y="2363125"/>
            <a:ext cx="741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9475" y="771800"/>
            <a:ext cx="6329000" cy="584412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6"/>
          <p:cNvSpPr txBox="1"/>
          <p:nvPr/>
        </p:nvSpPr>
        <p:spPr>
          <a:xfrm>
            <a:off x="323850" y="0"/>
            <a:ext cx="8496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s-ES" sz="4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CRITERIS D’AVALUACIÓ</a:t>
            </a:r>
            <a:endParaRPr b="1" i="0" sz="44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2022-09-16T12:25:30Z</dcterms:created>
  <dc:creator>prof</dc:creator>
</cp:coreProperties>
</file>