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59675" cy="10691813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Quattrocento Sans" panose="020B0502050000020003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40">
          <p15:clr>
            <a:srgbClr val="A4A3A4"/>
          </p15:clr>
        </p15:guide>
        <p15:guide id="2" orient="horz" pos="87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Bqc0ddJt/4nNnyjxB6IHSUm4/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352" y="-32"/>
      </p:cViewPr>
      <p:guideLst>
        <p:guide pos="340"/>
        <p:guide orient="horz" pos="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7296" y="92414"/>
            <a:ext cx="1713501" cy="49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5" descr="Imagen que contiene 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2539" t="32270" b="10720"/>
          <a:stretch/>
        </p:blipFill>
        <p:spPr>
          <a:xfrm>
            <a:off x="-1" y="-58642"/>
            <a:ext cx="7559676" cy="786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 descr="Imagen que contiene 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78360" b="66356"/>
          <a:stretch/>
        </p:blipFill>
        <p:spPr>
          <a:xfrm>
            <a:off x="6981656" y="-56293"/>
            <a:ext cx="598127" cy="165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5" descr="Imagen que contiene 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2539" t="32270" b="10720"/>
          <a:stretch/>
        </p:blipFill>
        <p:spPr>
          <a:xfrm>
            <a:off x="-5250" y="5343087"/>
            <a:ext cx="7559676" cy="534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5" descr="Imagen que contiene 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41948" b="82166"/>
          <a:stretch/>
        </p:blipFill>
        <p:spPr>
          <a:xfrm>
            <a:off x="106876" y="-32367"/>
            <a:ext cx="1929222" cy="105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 descr="Imagen que contiene 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70976" t="86610"/>
          <a:stretch/>
        </p:blipFill>
        <p:spPr>
          <a:xfrm>
            <a:off x="6595105" y="9900746"/>
            <a:ext cx="964570" cy="79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" descr="Imagen que contiene 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t="87850" r="76133"/>
          <a:stretch/>
        </p:blipFill>
        <p:spPr>
          <a:xfrm>
            <a:off x="-10499" y="10006344"/>
            <a:ext cx="793149" cy="71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326" y="-32367"/>
            <a:ext cx="1171829" cy="3414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4.jpg"/><Relationship Id="rId10" Type="http://schemas.openxmlformats.org/officeDocument/2006/relationships/image" Target="../media/image27.jpg"/><Relationship Id="rId4" Type="http://schemas.openxmlformats.org/officeDocument/2006/relationships/image" Target="../media/image23.jp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"/>
          <p:cNvSpPr/>
          <p:nvPr/>
        </p:nvSpPr>
        <p:spPr>
          <a:xfrm>
            <a:off x="498330" y="830869"/>
            <a:ext cx="6563013" cy="54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3A83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INSTRUCCIONS PER DONAR-SE D'ALTA O REACTIVAR </a:t>
            </a:r>
            <a:br>
              <a:rPr lang="en-US" sz="1400" b="1" i="0" u="none" strike="noStrike" cap="none">
                <a:solidFill>
                  <a:srgbClr val="03A83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400" b="1" i="0" u="none" strike="noStrike" cap="none">
                <a:solidFill>
                  <a:srgbClr val="03A83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SERVEI DE MENJADOR ESCOLAR</a:t>
            </a:r>
            <a:endParaRPr sz="1400" b="1" i="0" u="none" strike="noStrike" cap="none">
              <a:solidFill>
                <a:srgbClr val="03A8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568593" y="1427156"/>
            <a:ext cx="6516688" cy="99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0" i="0" u="none" strike="noStrike" cap="none" noProof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Tant si ets un NOU USUARI com si VOLS RENOVAR, a continuació t'indiquem com has de fer-ho. Pots contractar o renovar el servei a partir del dia 01/07/</a:t>
            </a:r>
            <a:r>
              <a:rPr lang="ca-ES" sz="1100" noProof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2025</a:t>
            </a:r>
            <a:r>
              <a:rPr lang="ca-ES" sz="1100" b="0" i="0" u="none" strike="noStrike" cap="none" noProof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fins al 02/09/2025, per al començament al setembre i fins al 25/09/2025, per al començament a l'octubre. A partir del 6/9/2025 el botó ‘renova’ desapareix, així que la contractació de serveis s'haurà de fer des del perfil de l'alumne/a -&gt; les meves gestions -&gt; Contractació anual </a:t>
            </a:r>
            <a:r>
              <a:rPr lang="ca-ES" sz="1100" b="1" i="0" u="none" strike="noStrike" cap="none" noProof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(preguntar si pot contractar ja i posar data d'inici)</a:t>
            </a:r>
            <a:endParaRPr lang="ca-ES" sz="1100" b="0" i="0" u="none" strike="noStrike" cap="none" noProof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" name="Google Shape;21;p1"/>
          <p:cNvGrpSpPr/>
          <p:nvPr/>
        </p:nvGrpSpPr>
        <p:grpSpPr>
          <a:xfrm>
            <a:off x="1057806" y="2990362"/>
            <a:ext cx="5825906" cy="469086"/>
            <a:chOff x="998863" y="2678286"/>
            <a:chExt cx="5825906" cy="469086"/>
          </a:xfrm>
        </p:grpSpPr>
        <p:sp>
          <p:nvSpPr>
            <p:cNvPr id="22" name="Google Shape;22;p1"/>
            <p:cNvSpPr/>
            <p:nvPr/>
          </p:nvSpPr>
          <p:spPr>
            <a:xfrm>
              <a:off x="998863" y="2678286"/>
              <a:ext cx="288014" cy="288012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!</a:t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1299349" y="2699560"/>
              <a:ext cx="5525420" cy="447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Segueix les instruccions </a:t>
              </a:r>
              <a:r>
                <a:rPr lang="en-US" sz="1100" b="1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atentament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per fer el procés de forma satisfactòria.</a:t>
              </a: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" name="Google Shape;24;p1"/>
          <p:cNvSpPr/>
          <p:nvPr/>
        </p:nvSpPr>
        <p:spPr>
          <a:xfrm>
            <a:off x="505031" y="2651633"/>
            <a:ext cx="6749181" cy="289560"/>
          </a:xfrm>
          <a:prstGeom prst="rect">
            <a:avLst/>
          </a:prstGeom>
          <a:solidFill>
            <a:srgbClr val="F6CB1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Procés de </a:t>
            </a:r>
            <a:r>
              <a:rPr lang="en-US" sz="1300" b="1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RENOVACIÓ</a:t>
            </a:r>
            <a:r>
              <a:rPr lang="en-US" sz="1300" b="0" i="0" u="none" strike="noStrike" cap="non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per a usuaris que ja estiguin donats d'alta a Colechef</a:t>
            </a:r>
            <a:endParaRPr sz="13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462747" y="9208869"/>
            <a:ext cx="3910727" cy="27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6A54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Consultar l'estat de l'alta o de la renovació</a:t>
            </a:r>
            <a:endParaRPr sz="1200" b="0" i="0" u="none" strike="noStrike" cap="none">
              <a:solidFill>
                <a:srgbClr val="56A5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462746" y="9455218"/>
            <a:ext cx="6728383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través d'</a:t>
            </a:r>
            <a:r>
              <a:rPr lang="en-US" sz="10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meu perfil &gt; Alumne/a &gt; Sol·licituds de servei </a:t>
            </a:r>
            <a:r>
              <a:rPr lang="en-US"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pots consultar la sol·licitud efectuada, atès que fins al setembre no es bolcarà la informació de la contractació.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 a qualsevol dubte amb el procés de registre, pots contactar amb nosaltres a soporteapp@colechef.com o bé al telèfon de suport APP 94 242 00 18.</a:t>
            </a:r>
            <a:endParaRPr/>
          </a:p>
        </p:txBody>
      </p:sp>
      <p:grpSp>
        <p:nvGrpSpPr>
          <p:cNvPr id="27" name="Google Shape;27;p1"/>
          <p:cNvGrpSpPr/>
          <p:nvPr/>
        </p:nvGrpSpPr>
        <p:grpSpPr>
          <a:xfrm>
            <a:off x="1234088" y="3798063"/>
            <a:ext cx="1414561" cy="2314878"/>
            <a:chOff x="2171898" y="2001123"/>
            <a:chExt cx="1450523" cy="2373728"/>
          </a:xfrm>
        </p:grpSpPr>
        <p:pic>
          <p:nvPicPr>
            <p:cNvPr id="28" name="Google Shape;28;p1"/>
            <p:cNvPicPr preferRelativeResize="0"/>
            <p:nvPr/>
          </p:nvPicPr>
          <p:blipFill rotWithShape="1">
            <a:blip r:embed="rId3">
              <a:alphaModFix/>
            </a:blip>
            <a:srcRect t="4406" b="16783"/>
            <a:stretch/>
          </p:blipFill>
          <p:spPr>
            <a:xfrm>
              <a:off x="2171898" y="2001123"/>
              <a:ext cx="1450523" cy="2373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29;p1"/>
            <p:cNvSpPr/>
            <p:nvPr/>
          </p:nvSpPr>
          <p:spPr>
            <a:xfrm>
              <a:off x="3077809" y="2639244"/>
              <a:ext cx="290285" cy="129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422247" y="2639244"/>
              <a:ext cx="290285" cy="129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3077809" y="3536375"/>
              <a:ext cx="290285" cy="129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422247" y="3536375"/>
              <a:ext cx="290285" cy="129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1"/>
          <p:cNvSpPr/>
          <p:nvPr/>
        </p:nvSpPr>
        <p:spPr>
          <a:xfrm>
            <a:off x="288493" y="4108635"/>
            <a:ext cx="950219" cy="53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Inicia sessió </a:t>
            </a:r>
            <a:br>
              <a:rPr lang="en-US" sz="9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9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adreça't </a:t>
            </a:r>
            <a:br>
              <a:rPr lang="en-US" sz="9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 </a:t>
            </a:r>
            <a:r>
              <a:rPr lang="en-US" sz="95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meu perfil</a:t>
            </a:r>
            <a:endParaRPr/>
          </a:p>
        </p:txBody>
      </p:sp>
      <p:sp>
        <p:nvSpPr>
          <p:cNvPr id="34" name="Google Shape;34;p1"/>
          <p:cNvSpPr/>
          <p:nvPr/>
        </p:nvSpPr>
        <p:spPr>
          <a:xfrm>
            <a:off x="2019969" y="4218554"/>
            <a:ext cx="517476" cy="201810"/>
          </a:xfrm>
          <a:prstGeom prst="roundRect">
            <a:avLst>
              <a:gd name="adj" fmla="val 50000"/>
            </a:avLst>
          </a:prstGeom>
          <a:noFill/>
          <a:ln w="31750" cap="flat" cmpd="sng">
            <a:solidFill>
              <a:srgbClr val="F67D0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1222512" y="3388561"/>
            <a:ext cx="1458298" cy="36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Clica sobre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botó</a:t>
            </a:r>
            <a:r>
              <a:rPr lang="en-US" sz="95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Renova!</a:t>
            </a:r>
            <a:endParaRPr/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4">
            <a:alphaModFix/>
          </a:blip>
          <a:srcRect t="5303" b="9818"/>
          <a:stretch/>
        </p:blipFill>
        <p:spPr>
          <a:xfrm>
            <a:off x="3182641" y="3727298"/>
            <a:ext cx="1296276" cy="23838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/>
          <p:nvPr/>
        </p:nvSpPr>
        <p:spPr>
          <a:xfrm>
            <a:off x="669140" y="4905536"/>
            <a:ext cx="188924" cy="2077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2839343" y="4905536"/>
            <a:ext cx="188924" cy="2077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3223476" y="3332530"/>
            <a:ext cx="1185854" cy="26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Revisa les teves dades</a:t>
            </a:r>
            <a:endParaRPr sz="95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3117380" y="5717399"/>
            <a:ext cx="899740" cy="200275"/>
          </a:xfrm>
          <a:prstGeom prst="roundRect">
            <a:avLst>
              <a:gd name="adj" fmla="val 50000"/>
            </a:avLst>
          </a:prstGeom>
          <a:noFill/>
          <a:ln w="31750" cap="flat" cmpd="sng">
            <a:solidFill>
              <a:srgbClr val="F67D0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1"/>
          <p:cNvPicPr preferRelativeResize="0"/>
          <p:nvPr/>
        </p:nvPicPr>
        <p:blipFill rotWithShape="1">
          <a:blip r:embed="rId5">
            <a:alphaModFix/>
          </a:blip>
          <a:srcRect t="4949" b="8979"/>
          <a:stretch/>
        </p:blipFill>
        <p:spPr>
          <a:xfrm>
            <a:off x="5004832" y="3693820"/>
            <a:ext cx="1296276" cy="241737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"/>
          <p:cNvSpPr/>
          <p:nvPr/>
        </p:nvSpPr>
        <p:spPr>
          <a:xfrm>
            <a:off x="4669370" y="4905536"/>
            <a:ext cx="188924" cy="2077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6325587" y="5491972"/>
            <a:ext cx="1096699" cy="28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Marca la data d'inici</a:t>
            </a:r>
            <a:endParaRPr/>
          </a:p>
        </p:txBody>
      </p:sp>
      <p:sp>
        <p:nvSpPr>
          <p:cNvPr id="44" name="Google Shape;44;p1"/>
          <p:cNvSpPr/>
          <p:nvPr/>
        </p:nvSpPr>
        <p:spPr>
          <a:xfrm>
            <a:off x="6325587" y="4123645"/>
            <a:ext cx="1285848" cy="28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Selecciona els serveis que vols contractar</a:t>
            </a:r>
            <a:endParaRPr/>
          </a:p>
        </p:txBody>
      </p:sp>
      <p:sp>
        <p:nvSpPr>
          <p:cNvPr id="45" name="Google Shape;45;p1"/>
          <p:cNvSpPr/>
          <p:nvPr/>
        </p:nvSpPr>
        <p:spPr>
          <a:xfrm>
            <a:off x="4951996" y="4506700"/>
            <a:ext cx="899740" cy="200275"/>
          </a:xfrm>
          <a:prstGeom prst="roundRect">
            <a:avLst>
              <a:gd name="adj" fmla="val 50000"/>
            </a:avLst>
          </a:prstGeom>
          <a:noFill/>
          <a:ln w="31750" cap="flat" cmpd="sng">
            <a:solidFill>
              <a:srgbClr val="F67D0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4951996" y="5633096"/>
            <a:ext cx="556624" cy="200275"/>
          </a:xfrm>
          <a:prstGeom prst="roundRect">
            <a:avLst>
              <a:gd name="adj" fmla="val 50000"/>
            </a:avLst>
          </a:prstGeom>
          <a:noFill/>
          <a:ln w="31750" cap="flat" cmpd="sng">
            <a:solidFill>
              <a:srgbClr val="F67D0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6">
            <a:alphaModFix/>
          </a:blip>
          <a:srcRect t="4020" b="7432"/>
          <a:stretch/>
        </p:blipFill>
        <p:spPr>
          <a:xfrm>
            <a:off x="1234510" y="6450493"/>
            <a:ext cx="1362640" cy="261422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/>
          <p:nvPr/>
        </p:nvSpPr>
        <p:spPr>
          <a:xfrm>
            <a:off x="3293100" y="7013625"/>
            <a:ext cx="1173041" cy="31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Abans de continuar has d'</a:t>
            </a:r>
            <a:r>
              <a:rPr lang="en-US" sz="95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Acceptar </a:t>
            </a:r>
            <a:br>
              <a:rPr lang="en-US" sz="95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95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els termes i les condicions</a:t>
            </a:r>
            <a:endParaRPr/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7">
            <a:alphaModFix/>
          </a:blip>
          <a:srcRect t="28971" b="29113"/>
          <a:stretch/>
        </p:blipFill>
        <p:spPr>
          <a:xfrm>
            <a:off x="5203598" y="6924076"/>
            <a:ext cx="1296276" cy="117723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/>
          <p:nvPr/>
        </p:nvSpPr>
        <p:spPr>
          <a:xfrm>
            <a:off x="4749094" y="7521291"/>
            <a:ext cx="188924" cy="2077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2707255" y="7526648"/>
            <a:ext cx="188924" cy="2077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4933912" y="8103478"/>
            <a:ext cx="1926004" cy="12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Clica en </a:t>
            </a:r>
            <a:r>
              <a:rPr lang="en-US" sz="95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continuar</a:t>
            </a: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 JA ESTÀ. Rebràs un correu electrònic confirmant la contractació i que també pot ser verificat des de l'opció </a:t>
            </a:r>
            <a:r>
              <a:rPr lang="en-US" sz="95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sol·licituds de servei de l'app.</a:t>
            </a:r>
            <a:endParaRPr/>
          </a:p>
        </p:txBody>
      </p:sp>
      <p:sp>
        <p:nvSpPr>
          <p:cNvPr id="53" name="Google Shape;53;p1"/>
          <p:cNvSpPr/>
          <p:nvPr/>
        </p:nvSpPr>
        <p:spPr>
          <a:xfrm>
            <a:off x="3115099" y="7517167"/>
            <a:ext cx="217221" cy="217219"/>
          </a:xfrm>
          <a:prstGeom prst="ellipse">
            <a:avLst/>
          </a:prstGeom>
          <a:solidFill>
            <a:srgbClr val="F67D0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/>
          </a:p>
        </p:txBody>
      </p:sp>
      <p:sp>
        <p:nvSpPr>
          <p:cNvPr id="54" name="Google Shape;54;p1"/>
          <p:cNvSpPr/>
          <p:nvPr/>
        </p:nvSpPr>
        <p:spPr>
          <a:xfrm>
            <a:off x="3117488" y="6183291"/>
            <a:ext cx="1470845" cy="54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Indica </a:t>
            </a:r>
            <a:r>
              <a:rPr lang="en-US" sz="950" u="none" strike="noStrik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</a:t>
            </a:r>
            <a:r>
              <a:rPr lang="en-US" sz="95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curs que </a:t>
            </a:r>
            <a:r>
              <a:rPr lang="en-US" sz="950" u="none" strike="noStrik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farà</a:t>
            </a:r>
            <a:r>
              <a:rPr lang="en-US" sz="95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950" u="none" strike="noStrik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l'alumne</a:t>
            </a:r>
            <a:r>
              <a:rPr lang="en-US" sz="95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/a </a:t>
            </a:r>
            <a:r>
              <a:rPr lang="en-US" sz="950" u="none" strike="noStrik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</a:t>
            </a:r>
            <a:r>
              <a:rPr lang="en-US" sz="95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25-26 i </a:t>
            </a:r>
            <a:r>
              <a:rPr lang="en-US" sz="950" u="none" strike="noStrik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l'any</a:t>
            </a:r>
            <a:r>
              <a:rPr lang="en-US" sz="95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escolar </a:t>
            </a:r>
            <a:endParaRPr dirty="0"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8">
            <a:alphaModFix/>
          </a:blip>
          <a:srcRect t="57040" b="24353"/>
          <a:stretch/>
        </p:blipFill>
        <p:spPr>
          <a:xfrm>
            <a:off x="3028267" y="7916966"/>
            <a:ext cx="1711920" cy="6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3049316" y="8264085"/>
            <a:ext cx="314758" cy="314754"/>
          </a:xfrm>
          <a:prstGeom prst="ellipse">
            <a:avLst/>
          </a:prstGeom>
          <a:noFill/>
          <a:ln w="31750" cap="flat" cmpd="sng">
            <a:solidFill>
              <a:srgbClr val="F67D0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5011495" y="4789963"/>
            <a:ext cx="545243" cy="168402"/>
          </a:xfrm>
          <a:prstGeom prst="rect">
            <a:avLst/>
          </a:prstGeom>
          <a:solidFill>
            <a:srgbClr val="F8FA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01/09/2023</a:t>
            </a:r>
            <a:endParaRPr/>
          </a:p>
        </p:txBody>
      </p:sp>
      <p:sp>
        <p:nvSpPr>
          <p:cNvPr id="58" name="Google Shape;58;p1"/>
          <p:cNvSpPr txBox="1"/>
          <p:nvPr/>
        </p:nvSpPr>
        <p:spPr>
          <a:xfrm>
            <a:off x="1243821" y="7729029"/>
            <a:ext cx="545243" cy="168402"/>
          </a:xfrm>
          <a:prstGeom prst="rect">
            <a:avLst/>
          </a:prstGeom>
          <a:solidFill>
            <a:srgbClr val="F8FA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01/09/2023</a:t>
            </a:r>
            <a:endParaRPr/>
          </a:p>
        </p:txBody>
      </p:sp>
      <p:sp>
        <p:nvSpPr>
          <p:cNvPr id="59" name="Google Shape;59;p1"/>
          <p:cNvSpPr txBox="1"/>
          <p:nvPr/>
        </p:nvSpPr>
        <p:spPr>
          <a:xfrm>
            <a:off x="5004832" y="5943003"/>
            <a:ext cx="545243" cy="168402"/>
          </a:xfrm>
          <a:prstGeom prst="rect">
            <a:avLst/>
          </a:prstGeom>
          <a:solidFill>
            <a:srgbClr val="F8FA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01/09/2023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l="1828" r="2650" b="13700"/>
          <a:stretch/>
        </p:blipFill>
        <p:spPr>
          <a:xfrm>
            <a:off x="1787451" y="6281358"/>
            <a:ext cx="1493562" cy="26853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/>
          <p:nvPr/>
        </p:nvSpPr>
        <p:spPr>
          <a:xfrm>
            <a:off x="493425" y="878902"/>
            <a:ext cx="6563013" cy="54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49A0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INSTRUCCIONS PER DONAR-SE D'ALTA O REACTIVAR </a:t>
            </a:r>
            <a:br>
              <a:rPr lang="en-US" sz="1400" b="1" i="0" u="none" strike="noStrike" cap="none">
                <a:solidFill>
                  <a:srgbClr val="49A0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400" b="1" u="none" strike="noStrike">
                <a:solidFill>
                  <a:srgbClr val="49A0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SERVEI DE MENJADOR ESCOLAR</a:t>
            </a:r>
            <a:endParaRPr sz="1400" b="1">
              <a:solidFill>
                <a:srgbClr val="49A0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>
            <a:off x="966105" y="2387582"/>
            <a:ext cx="5825906" cy="469086"/>
            <a:chOff x="998863" y="2678286"/>
            <a:chExt cx="5825906" cy="469086"/>
          </a:xfrm>
        </p:grpSpPr>
        <p:sp>
          <p:nvSpPr>
            <p:cNvPr id="67" name="Google Shape;67;p2"/>
            <p:cNvSpPr/>
            <p:nvPr/>
          </p:nvSpPr>
          <p:spPr>
            <a:xfrm>
              <a:off x="998863" y="2678286"/>
              <a:ext cx="288014" cy="288012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u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!</a:t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299349" y="2699560"/>
              <a:ext cx="5525420" cy="447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u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Segueix les instruccions </a:t>
              </a:r>
              <a:r>
                <a:rPr lang="en-US" sz="1100" b="1" u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atentament</a:t>
              </a:r>
              <a:r>
                <a:rPr lang="en-US" sz="1100" u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per fer el procés de forma satisfactòria.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460667" y="1950805"/>
            <a:ext cx="6749181" cy="289560"/>
          </a:xfrm>
          <a:prstGeom prst="rect">
            <a:avLst/>
          </a:prstGeom>
          <a:solidFill>
            <a:srgbClr val="56A54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Procés de </a:t>
            </a:r>
            <a:r>
              <a:rPr lang="en-US" sz="1300" b="1" u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REACTIVACIÓ</a:t>
            </a:r>
            <a:r>
              <a:rPr lang="en-US" sz="1300" u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per a usuaris que ja estiguin donats d'alta a Colechef</a:t>
            </a:r>
            <a:endParaRPr sz="1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17411" y="3797619"/>
            <a:ext cx="950219" cy="53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Inicia sessió </a:t>
            </a:r>
            <a:br>
              <a:rPr lang="en-US" sz="9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9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adreça't </a:t>
            </a:r>
            <a:br>
              <a:rPr lang="en-US" sz="9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 </a:t>
            </a:r>
            <a:r>
              <a:rPr lang="en-US" sz="95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meu perfil</a:t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266591" y="2943178"/>
            <a:ext cx="1639526" cy="36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Clica just damunt </a:t>
            </a:r>
            <a:br>
              <a:rPr lang="en-US" sz="9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del nom de l'alumne/a</a:t>
            </a:r>
            <a:endParaRPr sz="95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698058" y="4397645"/>
            <a:ext cx="188924" cy="2077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003858" y="4397645"/>
            <a:ext cx="188924" cy="2077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4801133" y="4397645"/>
            <a:ext cx="188924" cy="2077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520106" y="7248959"/>
            <a:ext cx="1031819" cy="58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Marca la data d'inici i clica en </a:t>
            </a:r>
            <a:r>
              <a:rPr lang="en-US" sz="95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Guardar </a:t>
            </a: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329877" y="2737095"/>
            <a:ext cx="963207" cy="28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Selecciona </a:t>
            </a:r>
            <a:r>
              <a:rPr lang="en-US" sz="95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Contractació anual</a:t>
            </a: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044275" y="7984790"/>
            <a:ext cx="188924" cy="2077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298782" y="2971764"/>
            <a:ext cx="1470845" cy="21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Clica </a:t>
            </a:r>
            <a:r>
              <a:rPr lang="en-US" sz="95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Gestions</a:t>
            </a:r>
            <a:endParaRPr/>
          </a:p>
        </p:txBody>
      </p:sp>
      <p:grpSp>
        <p:nvGrpSpPr>
          <p:cNvPr id="79" name="Google Shape;79;p2"/>
          <p:cNvGrpSpPr/>
          <p:nvPr/>
        </p:nvGrpSpPr>
        <p:grpSpPr>
          <a:xfrm>
            <a:off x="5150974" y="3315032"/>
            <a:ext cx="1364126" cy="2477378"/>
            <a:chOff x="5150974" y="3315032"/>
            <a:chExt cx="1060796" cy="1926503"/>
          </a:xfrm>
        </p:grpSpPr>
        <p:pic>
          <p:nvPicPr>
            <p:cNvPr id="80" name="Google Shape;80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50974" y="3315032"/>
              <a:ext cx="1060796" cy="19265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2"/>
            <p:cNvSpPr/>
            <p:nvPr/>
          </p:nvSpPr>
          <p:spPr>
            <a:xfrm>
              <a:off x="5150974" y="4024745"/>
              <a:ext cx="1050815" cy="200275"/>
            </a:xfrm>
            <a:prstGeom prst="roundRect">
              <a:avLst>
                <a:gd name="adj" fmla="val 50000"/>
              </a:avLst>
            </a:prstGeom>
            <a:noFill/>
            <a:ln w="317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396079" y="7248959"/>
            <a:ext cx="1140051" cy="65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Selecciona els serveis que vols contractar</a:t>
            </a: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789613" y="7734141"/>
            <a:ext cx="790575" cy="261396"/>
          </a:xfrm>
          <a:prstGeom prst="roundRect">
            <a:avLst>
              <a:gd name="adj" fmla="val 50000"/>
            </a:avLst>
          </a:prstGeom>
          <a:noFill/>
          <a:ln w="31750" cap="flat" cmpd="sng">
            <a:solidFill>
              <a:srgbClr val="F67D0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5">
            <a:alphaModFix/>
          </a:blip>
          <a:srcRect l="43214" t="17559" r="37953" b="22412"/>
          <a:stretch/>
        </p:blipFill>
        <p:spPr>
          <a:xfrm>
            <a:off x="4776296" y="6268844"/>
            <a:ext cx="1510204" cy="27066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2"/>
          <p:cNvGrpSpPr/>
          <p:nvPr/>
        </p:nvGrpSpPr>
        <p:grpSpPr>
          <a:xfrm>
            <a:off x="3394784" y="3315032"/>
            <a:ext cx="1298809" cy="2590361"/>
            <a:chOff x="3457195" y="3257989"/>
            <a:chExt cx="1140051" cy="2273732"/>
          </a:xfrm>
        </p:grpSpPr>
        <p:pic>
          <p:nvPicPr>
            <p:cNvPr id="86" name="Google Shape;8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57195" y="3257989"/>
              <a:ext cx="1140051" cy="22435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2"/>
            <p:cNvSpPr/>
            <p:nvPr/>
          </p:nvSpPr>
          <p:spPr>
            <a:xfrm>
              <a:off x="3807469" y="5281236"/>
              <a:ext cx="439501" cy="250485"/>
            </a:xfrm>
            <a:prstGeom prst="roundRect">
              <a:avLst>
                <a:gd name="adj" fmla="val 50000"/>
              </a:avLst>
            </a:prstGeom>
            <a:noFill/>
            <a:ln w="317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2"/>
          <p:cNvSpPr/>
          <p:nvPr/>
        </p:nvSpPr>
        <p:spPr>
          <a:xfrm>
            <a:off x="487386" y="9138967"/>
            <a:ext cx="6810997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none" strike="noStrike">
                <a:solidFill>
                  <a:srgbClr val="56A54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Rebràs un correu electrònic confirmant la contractació. També podràs consultar-ho a través d'Alumne/a &gt; Notificacions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6A54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 a qualsevol dubte amb el procés de registre, pots contactar amb nosaltres a soporteapp@colechef.com o bé al telèfon de suport APP 94 242 00 18.</a:t>
            </a:r>
            <a:endParaRPr/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48088" y="3399898"/>
            <a:ext cx="1387313" cy="241636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967003" y="7984790"/>
            <a:ext cx="188924" cy="2077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532292" y="1433321"/>
            <a:ext cx="7013361" cy="42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 el termini per renovar el servei ja ha conclòs i el botó ‘RENOVA’ ja no està disponible, llavors hauràs de fer el procés de REACTIVACIÓ DEL SERVEI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787451" y="6875053"/>
            <a:ext cx="545243" cy="168402"/>
          </a:xfrm>
          <a:prstGeom prst="rect">
            <a:avLst/>
          </a:prstGeom>
          <a:solidFill>
            <a:srgbClr val="F8FA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01/09/2023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1979" y="1678138"/>
            <a:ext cx="797470" cy="80451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1288008" y="1961893"/>
            <a:ext cx="4695588" cy="57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 baixar l'app, podeu </a:t>
            </a:r>
            <a:r>
              <a:rPr lang="en-US" sz="9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anar directament </a:t>
            </a:r>
            <a:r>
              <a:rPr lang="en-US"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Google Play o a l'App Store o visitar el web </a:t>
            </a:r>
            <a:r>
              <a:rPr lang="en-US" sz="9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colechef.com que us facilitarà la seva localització a través d'un enllaç directe. </a:t>
            </a:r>
            <a:r>
              <a:rPr lang="en-US"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 facilitar-vos la ubicació us adjuntem un </a:t>
            </a:r>
            <a:r>
              <a:rPr lang="en-US" sz="9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codi QR.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792753" y="1603402"/>
            <a:ext cx="2584736" cy="27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Descarrega't l'App Colechef!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374662" y="1452945"/>
            <a:ext cx="404986" cy="404984"/>
          </a:xfrm>
          <a:prstGeom prst="ellipse">
            <a:avLst/>
          </a:prstGeom>
          <a:solidFill>
            <a:srgbClr val="56A54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1r</a:t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782191" y="2792332"/>
            <a:ext cx="5940600" cy="27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 donar-te d'alta com a nou usuari segueix els passos següents:</a:t>
            </a:r>
            <a:endParaRPr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t="21049" r="1680" b="24993"/>
          <a:stretch/>
        </p:blipFill>
        <p:spPr>
          <a:xfrm>
            <a:off x="657569" y="1973034"/>
            <a:ext cx="594258" cy="579783"/>
          </a:xfrm>
          <a:prstGeom prst="roundRect">
            <a:avLst>
              <a:gd name="adj" fmla="val 23637"/>
            </a:avLst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446645" y="1485565"/>
            <a:ext cx="6731187" cy="1149047"/>
          </a:xfrm>
          <a:prstGeom prst="roundRect">
            <a:avLst>
              <a:gd name="adj" fmla="val 8290"/>
            </a:avLst>
          </a:prstGeom>
          <a:noFill/>
          <a:ln w="12700" cap="flat" cmpd="sng">
            <a:solidFill>
              <a:srgbClr val="56A54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428651" y="929090"/>
            <a:ext cx="6749181" cy="289560"/>
          </a:xfrm>
          <a:prstGeom prst="rect">
            <a:avLst/>
          </a:prstGeom>
          <a:solidFill>
            <a:srgbClr val="F6CB1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none" strike="noStrike">
                <a:solidFill>
                  <a:srgbClr val="40404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 ets nou usuari i no estàs donat d'alta a l'APP ColeChef, REGISTRA'T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414243" y="2675227"/>
            <a:ext cx="6731187" cy="7351843"/>
          </a:xfrm>
          <a:prstGeom prst="roundRect">
            <a:avLst>
              <a:gd name="adj" fmla="val 1622"/>
            </a:avLst>
          </a:prstGeom>
          <a:noFill/>
          <a:ln w="12700" cap="flat" cmpd="sng">
            <a:solidFill>
              <a:srgbClr val="56A54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374662" y="2676154"/>
            <a:ext cx="404986" cy="404984"/>
          </a:xfrm>
          <a:prstGeom prst="ellipse">
            <a:avLst/>
          </a:prstGeom>
          <a:solidFill>
            <a:srgbClr val="56A54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2n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t="4543" b="45720"/>
          <a:stretch/>
        </p:blipFill>
        <p:spPr>
          <a:xfrm>
            <a:off x="479122" y="3514321"/>
            <a:ext cx="2181386" cy="241109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556781" y="5354662"/>
            <a:ext cx="2016468" cy="351447"/>
          </a:xfrm>
          <a:prstGeom prst="roundRect">
            <a:avLst>
              <a:gd name="adj" fmla="val 50000"/>
            </a:avLst>
          </a:prstGeom>
          <a:noFill/>
          <a:ln w="31750" cap="flat" cmpd="sng">
            <a:solidFill>
              <a:srgbClr val="F67D0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80660" y="3271916"/>
            <a:ext cx="1770558" cy="25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Clica en </a:t>
            </a:r>
            <a:r>
              <a:rPr lang="en-US" sz="90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Registra't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3290933" y="3660696"/>
            <a:ext cx="1455278" cy="2206824"/>
            <a:chOff x="3463532" y="3358244"/>
            <a:chExt cx="1158090" cy="1808722"/>
          </a:xfrm>
        </p:grpSpPr>
        <p:pic>
          <p:nvPicPr>
            <p:cNvPr id="111" name="Google Shape;111;p3"/>
            <p:cNvPicPr preferRelativeResize="0"/>
            <p:nvPr/>
          </p:nvPicPr>
          <p:blipFill rotWithShape="1">
            <a:blip r:embed="rId6">
              <a:alphaModFix/>
            </a:blip>
            <a:srcRect l="4412" t="19550" r="5290" b="16988"/>
            <a:stretch/>
          </p:blipFill>
          <p:spPr>
            <a:xfrm>
              <a:off x="3463532" y="3358244"/>
              <a:ext cx="1158090" cy="18087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3"/>
            <p:cNvSpPr/>
            <p:nvPr/>
          </p:nvSpPr>
          <p:spPr>
            <a:xfrm>
              <a:off x="3545129" y="4905930"/>
              <a:ext cx="1000072" cy="253845"/>
            </a:xfrm>
            <a:prstGeom prst="roundRect">
              <a:avLst>
                <a:gd name="adj" fmla="val 50000"/>
              </a:avLst>
            </a:prstGeom>
            <a:noFill/>
            <a:ln w="317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3"/>
          <p:cNvSpPr/>
          <p:nvPr/>
        </p:nvSpPr>
        <p:spPr>
          <a:xfrm>
            <a:off x="3263512" y="3213432"/>
            <a:ext cx="1412953" cy="351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continuació, </a:t>
            </a:r>
            <a:r>
              <a:rPr lang="en-US" sz="90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Començar el registre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7">
            <a:alphaModFix/>
          </a:blip>
          <a:srcRect t="13360" b="7111"/>
          <a:stretch/>
        </p:blipFill>
        <p:spPr>
          <a:xfrm>
            <a:off x="5260723" y="3557757"/>
            <a:ext cx="1406866" cy="230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2719184" y="4380513"/>
            <a:ext cx="208069" cy="2287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4878306" y="4380513"/>
            <a:ext cx="208069" cy="2287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5519662" y="4408188"/>
            <a:ext cx="1386847" cy="34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Correu electrònic amb què estàs registrat en el col·legi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424822" y="7619359"/>
            <a:ext cx="208069" cy="2287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3"/>
          <p:cNvGrpSpPr/>
          <p:nvPr/>
        </p:nvGrpSpPr>
        <p:grpSpPr>
          <a:xfrm>
            <a:off x="713820" y="6680320"/>
            <a:ext cx="2161991" cy="1788286"/>
            <a:chOff x="2999873" y="7283164"/>
            <a:chExt cx="1666443" cy="1378395"/>
          </a:xfrm>
        </p:grpSpPr>
        <p:pic>
          <p:nvPicPr>
            <p:cNvPr id="120" name="Google Shape;120;p3"/>
            <p:cNvPicPr preferRelativeResize="0"/>
            <p:nvPr/>
          </p:nvPicPr>
          <p:blipFill rotWithShape="1">
            <a:blip r:embed="rId8">
              <a:alphaModFix/>
            </a:blip>
            <a:srcRect t="35010" b="32473"/>
            <a:stretch/>
          </p:blipFill>
          <p:spPr>
            <a:xfrm>
              <a:off x="2999873" y="7283164"/>
              <a:ext cx="1666443" cy="1378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3"/>
            <p:cNvSpPr/>
            <p:nvPr/>
          </p:nvSpPr>
          <p:spPr>
            <a:xfrm>
              <a:off x="3010881" y="7482279"/>
              <a:ext cx="1604067" cy="195651"/>
            </a:xfrm>
            <a:prstGeom prst="roundRect">
              <a:avLst>
                <a:gd name="adj" fmla="val 50000"/>
              </a:avLst>
            </a:prstGeom>
            <a:noFill/>
            <a:ln w="317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010884" y="7854419"/>
              <a:ext cx="1604068" cy="195651"/>
            </a:xfrm>
            <a:prstGeom prst="roundRect">
              <a:avLst>
                <a:gd name="adj" fmla="val 50000"/>
              </a:avLst>
            </a:prstGeom>
            <a:noFill/>
            <a:ln w="317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3"/>
          <p:cNvSpPr/>
          <p:nvPr/>
        </p:nvSpPr>
        <p:spPr>
          <a:xfrm>
            <a:off x="799202" y="8609604"/>
            <a:ext cx="1904533" cy="49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contrasenya que triïs ha de tenir almenys 8 caràcters i incloure lletres i números</a:t>
            </a:r>
            <a:endParaRPr/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9">
            <a:alphaModFix/>
          </a:blip>
          <a:srcRect l="8541" t="26935" r="7919" b="27425"/>
          <a:stretch/>
        </p:blipFill>
        <p:spPr>
          <a:xfrm>
            <a:off x="3179985" y="6598544"/>
            <a:ext cx="1607728" cy="195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3406661" y="8650845"/>
            <a:ext cx="1335991" cy="61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D04"/>
              </a:buClr>
              <a:buSzPts val="900"/>
              <a:buFont typeface="Quattrocento Sans"/>
              <a:buNone/>
            </a:pPr>
            <a:r>
              <a:rPr lang="en-US" sz="900" u="none" strike="noStrike">
                <a:solidFill>
                  <a:srgbClr val="F67D0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Accedeix al teu correu </a:t>
            </a:r>
            <a:r>
              <a:rPr lang="en-US" sz="900" b="1" u="none" strike="noStrike">
                <a:solidFill>
                  <a:srgbClr val="F67D0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 DEL TEU DISPOSITIU MÒBIL</a:t>
            </a:r>
            <a:endParaRPr sz="900" b="1" i="0" u="none" strike="noStrike" cap="none">
              <a:solidFill>
                <a:srgbClr val="F67D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4774426" y="8122835"/>
            <a:ext cx="239233" cy="239231"/>
          </a:xfrm>
          <a:prstGeom prst="ellipse">
            <a:avLst/>
          </a:prstGeom>
          <a:solidFill>
            <a:srgbClr val="F67D0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541814" y="8487185"/>
            <a:ext cx="1417410" cy="93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Rebràs aquest correu electrònic, clica en l'enllaç.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 no el reps, comprova la teva carpeta de correu no desitjat.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5264017" y="6955281"/>
            <a:ext cx="1857845" cy="1490787"/>
            <a:chOff x="5357121" y="7015439"/>
            <a:chExt cx="1857845" cy="1490787"/>
          </a:xfrm>
        </p:grpSpPr>
        <p:pic>
          <p:nvPicPr>
            <p:cNvPr id="129" name="Google Shape;129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375527" y="7035494"/>
              <a:ext cx="1839439" cy="14707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3"/>
            <p:cNvSpPr/>
            <p:nvPr/>
          </p:nvSpPr>
          <p:spPr>
            <a:xfrm>
              <a:off x="5357121" y="7015439"/>
              <a:ext cx="1835924" cy="1490787"/>
            </a:xfrm>
            <a:prstGeom prst="roundRect">
              <a:avLst>
                <a:gd name="adj" fmla="val 13295"/>
              </a:avLst>
            </a:prstGeom>
            <a:noFill/>
            <a:ln w="317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4932836" y="7619359"/>
            <a:ext cx="208069" cy="2287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5749925" y="4195240"/>
            <a:ext cx="700527" cy="22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DNI o NIE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2943980" y="7620243"/>
            <a:ext cx="206460" cy="2270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6908460" y="4380513"/>
            <a:ext cx="208069" cy="2287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l="6649" t="26897" r="7365" b="27006"/>
          <a:stretch/>
        </p:blipFill>
        <p:spPr>
          <a:xfrm>
            <a:off x="5613786" y="7014224"/>
            <a:ext cx="1388488" cy="16541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>
            <a:off x="1106073" y="6887473"/>
            <a:ext cx="1745306" cy="35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Clica en la fletxa perquè s'obri una nova pantalla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1229259" y="8430429"/>
            <a:ext cx="1540100" cy="34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selecciona els </a:t>
            </a:r>
            <a:r>
              <a:rPr lang="en-US" sz="90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serveis</a:t>
            </a: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que vols contractar en la part desplegable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3549650" y="6937295"/>
            <a:ext cx="1441743" cy="34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oblidis </a:t>
            </a:r>
            <a:r>
              <a:rPr lang="en-US" sz="90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acceptar els termes i condicions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3764651" y="8594351"/>
            <a:ext cx="1150864" cy="35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Clica en </a:t>
            </a:r>
            <a:r>
              <a:rPr lang="en-US" sz="90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Validar </a:t>
            </a:r>
            <a:br>
              <a:rPr lang="en-US"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JA ESTÀ. </a:t>
            </a:r>
            <a:endParaRPr sz="9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421668" y="1046467"/>
            <a:ext cx="6731187" cy="8095801"/>
          </a:xfrm>
          <a:prstGeom prst="roundRect">
            <a:avLst>
              <a:gd name="adj" fmla="val 1622"/>
            </a:avLst>
          </a:prstGeom>
          <a:noFill/>
          <a:ln w="12700" cap="flat" cmpd="sng">
            <a:solidFill>
              <a:srgbClr val="56A54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74338" y="9279351"/>
            <a:ext cx="6810997" cy="112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none" strike="noStrike">
                <a:solidFill>
                  <a:srgbClr val="56A54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Rebràs un correu electrònic confirmant la contractació, que pot ser verificada també des de l'opció sol·licituds de servei de l'app. A partir de setembre es bolcarà la informació.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6A54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 a qualsevol dubte amb el procés de registre, pots contactar amb nosaltres a soporteapp@colechef.com o bé al telèfon de suport APP 94 242 00 18.</a:t>
            </a:r>
            <a:endParaRPr/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4">
            <a:alphaModFix/>
          </a:blip>
          <a:srcRect t="25161" b="50600"/>
          <a:stretch/>
        </p:blipFill>
        <p:spPr>
          <a:xfrm>
            <a:off x="4930063" y="1295528"/>
            <a:ext cx="2020636" cy="1088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4"/>
          <p:cNvGrpSpPr/>
          <p:nvPr/>
        </p:nvGrpSpPr>
        <p:grpSpPr>
          <a:xfrm>
            <a:off x="5232800" y="2848438"/>
            <a:ext cx="1347002" cy="308660"/>
            <a:chOff x="1255308" y="5678502"/>
            <a:chExt cx="1347002" cy="308660"/>
          </a:xfrm>
        </p:grpSpPr>
        <p:sp>
          <p:nvSpPr>
            <p:cNvPr id="148" name="Google Shape;148;p4"/>
            <p:cNvSpPr/>
            <p:nvPr/>
          </p:nvSpPr>
          <p:spPr>
            <a:xfrm>
              <a:off x="1255308" y="5678502"/>
              <a:ext cx="1347002" cy="30866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17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359299" y="5686303"/>
              <a:ext cx="11267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none" strike="noStrike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ESKRL</a:t>
              </a:r>
              <a:r>
                <a:rPr lang="en-US" sz="1200" u="none" strike="noStrike" dirty="0">
                  <a:solidFill>
                    <a:srgbClr val="00A9D4"/>
                  </a:solidFill>
                  <a:latin typeface="Lato"/>
                  <a:ea typeface="Lato"/>
                  <a:cs typeface="Lato"/>
                  <a:sym typeface="Lato"/>
                </a:rPr>
                <a:t>0</a:t>
              </a:r>
              <a:r>
                <a:rPr lang="en-US" sz="1200" u="none" strike="noStrike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H</a:t>
              </a:r>
              <a:r>
                <a:rPr lang="en-US" sz="12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</a:t>
              </a:r>
              <a:r>
                <a:rPr lang="en-US" sz="1200" u="none" strike="noStrike" dirty="0">
                  <a:solidFill>
                    <a:srgbClr val="00A9D4"/>
                  </a:solidFill>
                  <a:latin typeface="Lato"/>
                  <a:ea typeface="Lato"/>
                  <a:cs typeface="Lato"/>
                  <a:sym typeface="Lato"/>
                </a:rPr>
                <a:t>66</a:t>
              </a:r>
              <a:endParaRPr dirty="0"/>
            </a:p>
          </p:txBody>
        </p:sp>
      </p:grpSp>
      <p:sp>
        <p:nvSpPr>
          <p:cNvPr id="150" name="Google Shape;150;p4"/>
          <p:cNvSpPr/>
          <p:nvPr/>
        </p:nvSpPr>
        <p:spPr>
          <a:xfrm>
            <a:off x="4922422" y="2327571"/>
            <a:ext cx="1901750" cy="86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Introdueix el codi del teu centre. Per evitar confusions, els números estan marcats en blau:</a:t>
            </a:r>
            <a:endParaRPr/>
          </a:p>
        </p:txBody>
      </p:sp>
      <p:grpSp>
        <p:nvGrpSpPr>
          <p:cNvPr id="151" name="Google Shape;151;p4"/>
          <p:cNvGrpSpPr/>
          <p:nvPr/>
        </p:nvGrpSpPr>
        <p:grpSpPr>
          <a:xfrm>
            <a:off x="1364685" y="3902041"/>
            <a:ext cx="1499453" cy="2597374"/>
            <a:chOff x="598139" y="7007430"/>
            <a:chExt cx="1362863" cy="2360773"/>
          </a:xfrm>
        </p:grpSpPr>
        <p:pic>
          <p:nvPicPr>
            <p:cNvPr id="152" name="Google Shape;152;p4"/>
            <p:cNvPicPr preferRelativeResize="0"/>
            <p:nvPr/>
          </p:nvPicPr>
          <p:blipFill rotWithShape="1">
            <a:blip r:embed="rId5">
              <a:alphaModFix/>
            </a:blip>
            <a:srcRect t="4414" b="12292"/>
            <a:stretch/>
          </p:blipFill>
          <p:spPr>
            <a:xfrm>
              <a:off x="614382" y="7007430"/>
              <a:ext cx="1308144" cy="2360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4"/>
            <p:cNvSpPr/>
            <p:nvPr/>
          </p:nvSpPr>
          <p:spPr>
            <a:xfrm>
              <a:off x="1614700" y="7637919"/>
              <a:ext cx="225027" cy="225026"/>
            </a:xfrm>
            <a:prstGeom prst="ellipse">
              <a:avLst/>
            </a:prstGeom>
            <a:noFill/>
            <a:ln w="317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39" y="8035448"/>
              <a:ext cx="1362863" cy="351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675" rIns="91425" bIns="456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u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Clica en la fletxa i se t'obrirà un desplegable per a les dades de l'alumne</a:t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391957" y="7808918"/>
              <a:ext cx="222743" cy="22274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u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!</a:t>
              </a:r>
              <a:endParaRPr/>
            </a:p>
          </p:txBody>
        </p:sp>
      </p:grpSp>
      <p:pic>
        <p:nvPicPr>
          <p:cNvPr id="156" name="Google Shape;156;p4"/>
          <p:cNvPicPr preferRelativeResize="0"/>
          <p:nvPr/>
        </p:nvPicPr>
        <p:blipFill rotWithShape="1">
          <a:blip r:embed="rId6">
            <a:alphaModFix/>
          </a:blip>
          <a:srcRect t="57041" b="7112"/>
          <a:stretch/>
        </p:blipFill>
        <p:spPr>
          <a:xfrm>
            <a:off x="3474059" y="7347370"/>
            <a:ext cx="1626907" cy="1263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/>
          <p:nvPr/>
        </p:nvSpPr>
        <p:spPr>
          <a:xfrm>
            <a:off x="3617997" y="7575102"/>
            <a:ext cx="243636" cy="243634"/>
          </a:xfrm>
          <a:prstGeom prst="ellipse">
            <a:avLst/>
          </a:prstGeom>
          <a:noFill/>
          <a:ln w="31750" cap="flat" cmpd="sng">
            <a:solidFill>
              <a:srgbClr val="F67D0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930830" y="2393648"/>
            <a:ext cx="206460" cy="2270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3281620" y="7006401"/>
            <a:ext cx="241164" cy="241160"/>
          </a:xfrm>
          <a:prstGeom prst="ellipse">
            <a:avLst/>
          </a:prstGeom>
          <a:solidFill>
            <a:srgbClr val="F67D0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2874527" y="7841290"/>
            <a:ext cx="1637300" cy="34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rgbClr val="FFFF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61" name="Google Shape;161;p4"/>
          <p:cNvGrpSpPr/>
          <p:nvPr/>
        </p:nvGrpSpPr>
        <p:grpSpPr>
          <a:xfrm>
            <a:off x="-2266904" y="4202"/>
            <a:ext cx="1244115" cy="291249"/>
            <a:chOff x="8618297" y="4034657"/>
            <a:chExt cx="1244115" cy="291249"/>
          </a:xfrm>
        </p:grpSpPr>
        <p:sp>
          <p:nvSpPr>
            <p:cNvPr id="162" name="Google Shape;162;p4"/>
            <p:cNvSpPr/>
            <p:nvPr/>
          </p:nvSpPr>
          <p:spPr>
            <a:xfrm>
              <a:off x="8618297" y="4034657"/>
              <a:ext cx="1244115" cy="285084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317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8643317" y="4049757"/>
              <a:ext cx="1181783" cy="276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ESKRL</a:t>
              </a:r>
              <a:r>
                <a:rPr lang="en-US" sz="1200" u="none" strike="noStrike">
                  <a:solidFill>
                    <a:srgbClr val="00A9D4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r>
                <a:rPr lang="en-US" sz="1200" u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G</a:t>
              </a:r>
              <a:r>
                <a:rPr lang="en-US" sz="1200" u="none" strike="noStrike">
                  <a:solidFill>
                    <a:srgbClr val="00A9D4"/>
                  </a:solidFill>
                  <a:latin typeface="Verdana"/>
                  <a:ea typeface="Verdana"/>
                  <a:cs typeface="Verdana"/>
                  <a:sym typeface="Verdana"/>
                </a:rPr>
                <a:t>836</a:t>
              </a:r>
              <a:endParaRPr/>
            </a:p>
          </p:txBody>
        </p:sp>
      </p:grpSp>
      <p:sp>
        <p:nvSpPr>
          <p:cNvPr id="164" name="Google Shape;164;p4"/>
          <p:cNvSpPr/>
          <p:nvPr/>
        </p:nvSpPr>
        <p:spPr>
          <a:xfrm>
            <a:off x="1023874" y="5307160"/>
            <a:ext cx="206460" cy="2270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3156979" y="5306670"/>
            <a:ext cx="206460" cy="2270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3678" y="7279242"/>
            <a:ext cx="1745306" cy="112409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"/>
          <p:cNvSpPr/>
          <p:nvPr/>
        </p:nvSpPr>
        <p:spPr>
          <a:xfrm>
            <a:off x="606706" y="7786654"/>
            <a:ext cx="206460" cy="2270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3092357" y="7785763"/>
            <a:ext cx="206460" cy="2270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5310162" y="7785763"/>
            <a:ext cx="206460" cy="2270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5693696" y="5224091"/>
            <a:ext cx="206460" cy="2270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4"/>
          <p:cNvGrpSpPr/>
          <p:nvPr/>
        </p:nvGrpSpPr>
        <p:grpSpPr>
          <a:xfrm>
            <a:off x="415966" y="1206766"/>
            <a:ext cx="2104359" cy="2160845"/>
            <a:chOff x="1108188" y="1186750"/>
            <a:chExt cx="1532202" cy="1573330"/>
          </a:xfrm>
        </p:grpSpPr>
        <p:pic>
          <p:nvPicPr>
            <p:cNvPr id="172" name="Google Shape;172;p4"/>
            <p:cNvPicPr preferRelativeResize="0"/>
            <p:nvPr/>
          </p:nvPicPr>
          <p:blipFill rotWithShape="1">
            <a:blip r:embed="rId8">
              <a:alphaModFix/>
            </a:blip>
            <a:srcRect l="-1780" t="5261" r="1779" b="48532"/>
            <a:stretch/>
          </p:blipFill>
          <p:spPr>
            <a:xfrm>
              <a:off x="1108188" y="1186750"/>
              <a:ext cx="1532202" cy="1573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4"/>
            <p:cNvSpPr/>
            <p:nvPr/>
          </p:nvSpPr>
          <p:spPr>
            <a:xfrm>
              <a:off x="1171876" y="2138844"/>
              <a:ext cx="1466891" cy="315581"/>
            </a:xfrm>
            <a:prstGeom prst="roundRect">
              <a:avLst>
                <a:gd name="adj" fmla="val 50000"/>
              </a:avLst>
            </a:prstGeom>
            <a:noFill/>
            <a:ln w="317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4"/>
          <p:cNvSpPr/>
          <p:nvPr/>
        </p:nvSpPr>
        <p:spPr>
          <a:xfrm>
            <a:off x="577015" y="3308132"/>
            <a:ext cx="1770558" cy="43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Torna a l'app i, aquesta vegada, </a:t>
            </a:r>
            <a:r>
              <a:rPr lang="en-US" sz="900" b="1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Inicia sessió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2917656" y="3152115"/>
            <a:ext cx="1722556" cy="49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Introdueix les dades del pare, mare o tutor de l'alumne/a </a:t>
            </a:r>
            <a:endParaRPr/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9">
            <a:alphaModFix/>
          </a:blip>
          <a:srcRect t="4740" b="42525"/>
          <a:stretch/>
        </p:blipFill>
        <p:spPr>
          <a:xfrm>
            <a:off x="2879372" y="1272559"/>
            <a:ext cx="1770558" cy="191928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/>
          <p:nvPr/>
        </p:nvSpPr>
        <p:spPr>
          <a:xfrm>
            <a:off x="2583759" y="2392764"/>
            <a:ext cx="208069" cy="2287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4680686" y="2392764"/>
            <a:ext cx="208069" cy="2287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D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5283586" y="5516069"/>
            <a:ext cx="1901749" cy="37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Indica </a:t>
            </a:r>
            <a:r>
              <a:rPr lang="en-US" sz="900" u="none" strike="noStrik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</a:t>
            </a:r>
            <a:r>
              <a:rPr lang="en-US" sz="90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curs que </a:t>
            </a:r>
            <a:r>
              <a:rPr lang="en-US" sz="900" u="none" strike="noStrik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farà</a:t>
            </a:r>
            <a:r>
              <a:rPr lang="en-US" sz="90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900" u="none" strike="noStrik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l'alumne</a:t>
            </a:r>
            <a:r>
              <a:rPr lang="en-US" sz="90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/a </a:t>
            </a:r>
            <a:r>
              <a:rPr lang="en-US" sz="900" u="none" strike="noStrik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</a:t>
            </a:r>
            <a:r>
              <a:rPr lang="en-US" sz="90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</a:t>
            </a:r>
            <a:r>
              <a:rPr lang="en-US" sz="9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r>
              <a:rPr lang="en-US" sz="90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-26 i </a:t>
            </a:r>
            <a:r>
              <a:rPr lang="en-US" sz="900" u="none" strike="noStrik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l'any</a:t>
            </a:r>
            <a:r>
              <a:rPr lang="en-US" sz="900" u="none" strike="noStrik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escolar </a:t>
            </a:r>
            <a:endParaRPr dirty="0"/>
          </a:p>
        </p:txBody>
      </p:sp>
      <p:sp>
        <p:nvSpPr>
          <p:cNvPr id="180" name="Google Shape;180;p4"/>
          <p:cNvSpPr/>
          <p:nvPr/>
        </p:nvSpPr>
        <p:spPr>
          <a:xfrm>
            <a:off x="2533699" y="8025446"/>
            <a:ext cx="243636" cy="243634"/>
          </a:xfrm>
          <a:prstGeom prst="ellipse">
            <a:avLst/>
          </a:prstGeom>
          <a:noFill/>
          <a:ln w="31750" cap="flat" cmpd="sng">
            <a:solidFill>
              <a:srgbClr val="F67D0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4"/>
          <p:cNvGrpSpPr/>
          <p:nvPr/>
        </p:nvGrpSpPr>
        <p:grpSpPr>
          <a:xfrm>
            <a:off x="3649075" y="3848439"/>
            <a:ext cx="1637351" cy="2751305"/>
            <a:chOff x="3649075" y="3848439"/>
            <a:chExt cx="1637351" cy="2751305"/>
          </a:xfrm>
        </p:grpSpPr>
        <p:pic>
          <p:nvPicPr>
            <p:cNvPr id="182" name="Google Shape;182;p4"/>
            <p:cNvPicPr preferRelativeResize="0"/>
            <p:nvPr/>
          </p:nvPicPr>
          <p:blipFill rotWithShape="1">
            <a:blip r:embed="rId10">
              <a:alphaModFix/>
            </a:blip>
            <a:srcRect t="15935" b="6376"/>
            <a:stretch/>
          </p:blipFill>
          <p:spPr>
            <a:xfrm>
              <a:off x="3649075" y="3848439"/>
              <a:ext cx="1634511" cy="27513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4"/>
            <p:cNvSpPr/>
            <p:nvPr/>
          </p:nvSpPr>
          <p:spPr>
            <a:xfrm>
              <a:off x="3655506" y="6207410"/>
              <a:ext cx="1630920" cy="381040"/>
            </a:xfrm>
            <a:prstGeom prst="roundRect">
              <a:avLst>
                <a:gd name="adj" fmla="val 50000"/>
              </a:avLst>
            </a:prstGeom>
            <a:noFill/>
            <a:ln w="317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4" name="Google Shape;184;p4"/>
            <p:cNvCxnSpPr/>
            <p:nvPr/>
          </p:nvCxnSpPr>
          <p:spPr>
            <a:xfrm>
              <a:off x="3685224" y="5597904"/>
              <a:ext cx="1139281" cy="0"/>
            </a:xfrm>
            <a:prstGeom prst="straightConnector1">
              <a:avLst/>
            </a:prstGeom>
            <a:noFill/>
            <a:ln w="190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5" name="Google Shape;185;p4"/>
            <p:cNvSpPr txBox="1"/>
            <p:nvPr/>
          </p:nvSpPr>
          <p:spPr>
            <a:xfrm>
              <a:off x="4211111" y="5646408"/>
              <a:ext cx="523140" cy="274320"/>
            </a:xfrm>
            <a:prstGeom prst="rect">
              <a:avLst/>
            </a:prstGeom>
            <a:solidFill>
              <a:srgbClr val="F8FA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2023/2024</a:t>
              </a:r>
              <a:endParaRPr/>
            </a:p>
          </p:txBody>
        </p:sp>
        <p:cxnSp>
          <p:nvCxnSpPr>
            <p:cNvPr id="186" name="Google Shape;186;p4"/>
            <p:cNvCxnSpPr/>
            <p:nvPr/>
          </p:nvCxnSpPr>
          <p:spPr>
            <a:xfrm>
              <a:off x="3685224" y="5816078"/>
              <a:ext cx="1139281" cy="0"/>
            </a:xfrm>
            <a:prstGeom prst="straightConnector1">
              <a:avLst/>
            </a:prstGeom>
            <a:noFill/>
            <a:ln w="19050" cap="flat" cmpd="sng">
              <a:solidFill>
                <a:srgbClr val="F67D0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Personalizado</PresentationFormat>
  <Paragraphs>69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Calibri</vt:lpstr>
      <vt:lpstr>Lato</vt:lpstr>
      <vt:lpstr>Quattrocento Sans</vt:lpstr>
      <vt:lpstr>Times New Roman</vt:lpstr>
      <vt:lpstr>Arial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Vanessa Fernandez Polaino</dc:creator>
  <cp:lastModifiedBy>Pedro Jover Muntañola</cp:lastModifiedBy>
  <cp:revision>2</cp:revision>
  <dcterms:created xsi:type="dcterms:W3CDTF">2022-05-25T07:37:28Z</dcterms:created>
  <dcterms:modified xsi:type="dcterms:W3CDTF">2025-06-12T10:52:12Z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0x010100552D167505943846BA890C1AF1590469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