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7559675" cy="10691813"/>
  <p:notesSz cx="6858000" cy="9144000"/>
  <p:custDataLst>
    <p:tags r:id="rId6"/>
  </p:custData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340" userDrawn="1">
          <p15:clr>
            <a:srgbClr val="A4A3A4"/>
          </p15:clr>
        </p15:guide>
        <p15:guide id="3" pos="44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408"/>
    <a:srgbClr val="3438A5"/>
    <a:srgbClr val="2A3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9C84A0-BA3E-47F3-BC3C-935221E332C4}" v="2" dt="2025-07-21T11:30:42.5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74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748" y="-548"/>
      </p:cViewPr>
      <p:guideLst>
        <p:guide orient="horz" pos="3368"/>
        <p:guide pos="340"/>
        <p:guide pos="444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6201514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1838FD6-D541-4E16-230E-515751A7C459}"/>
              </a:ext>
            </a:extLst>
          </p:cNvPr>
          <p:cNvSpPr/>
          <p:nvPr userDrawn="1"/>
        </p:nvSpPr>
        <p:spPr>
          <a:xfrm>
            <a:off x="0" y="-39237"/>
            <a:ext cx="7559675" cy="943610"/>
          </a:xfrm>
          <a:prstGeom prst="rect">
            <a:avLst/>
          </a:prstGeom>
          <a:solidFill>
            <a:srgbClr val="3438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4606DE9-F1D6-0113-D00B-16A3A2C2C5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8460" b="-1"/>
          <a:stretch/>
        </p:blipFill>
        <p:spPr>
          <a:xfrm>
            <a:off x="161925" y="-274187"/>
            <a:ext cx="1452245" cy="1452245"/>
          </a:xfrm>
          <a:prstGeom prst="ellipse">
            <a:avLst/>
          </a:prstGeom>
        </p:spPr>
      </p:pic>
      <p:pic>
        <p:nvPicPr>
          <p:cNvPr id="5" name="Imagen 4" descr="Un niño comiendo&#10;&#10;Descripción generada automáticamente con confianza baja">
            <a:extLst>
              <a:ext uri="{FF2B5EF4-FFF2-40B4-BE49-F238E27FC236}">
                <a16:creationId xmlns:a16="http://schemas.microsoft.com/office/drawing/2014/main" id="{67F37206-1CB1-5D92-B184-835918194A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2075" y="334778"/>
            <a:ext cx="1499870" cy="843280"/>
          </a:xfrm>
          <a:prstGeom prst="rect">
            <a:avLst/>
          </a:prstGeom>
        </p:spPr>
      </p:pic>
      <p:pic>
        <p:nvPicPr>
          <p:cNvPr id="7" name="Imagen 6" descr="Una persona sonriendo&#10;&#10;Descripción generada automáticamente">
            <a:extLst>
              <a:ext uri="{FF2B5EF4-FFF2-40B4-BE49-F238E27FC236}">
                <a16:creationId xmlns:a16="http://schemas.microsoft.com/office/drawing/2014/main" id="{895B6441-52EF-CC1F-65B1-D762FFE293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6863"/>
          <a:stretch/>
        </p:blipFill>
        <p:spPr>
          <a:xfrm flipH="1">
            <a:off x="6295390" y="106178"/>
            <a:ext cx="980440" cy="984885"/>
          </a:xfrm>
          <a:prstGeom prst="ellipse">
            <a:avLst/>
          </a:prstGeom>
          <a:solidFill>
            <a:srgbClr val="FEEFC6"/>
          </a:solidFill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4F41AA87-BB1D-B90B-6203-64BCA130DB05}"/>
              </a:ext>
            </a:extLst>
          </p:cNvPr>
          <p:cNvSpPr/>
          <p:nvPr userDrawn="1"/>
        </p:nvSpPr>
        <p:spPr>
          <a:xfrm flipV="1">
            <a:off x="-93662" y="10470065"/>
            <a:ext cx="7747000" cy="261620"/>
          </a:xfrm>
          <a:prstGeom prst="rect">
            <a:avLst/>
          </a:prstGeom>
          <a:solidFill>
            <a:srgbClr val="FEA4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A4AD77B-0D5F-A84D-9D01-A7D6086AC12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34068" y="106178"/>
            <a:ext cx="3377477" cy="84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79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hyperlink" Target="mailto:atencioclient@alessa-saludable.es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image" Target="../media/image6.svg"/><Relationship Id="rId9" Type="http://schemas.openxmlformats.org/officeDocument/2006/relationships/hyperlink" Target="https://colechef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A222CE53-5042-43E6-8F11-E15DE48B5B8A}"/>
              </a:ext>
            </a:extLst>
          </p:cNvPr>
          <p:cNvSpPr txBox="1"/>
          <p:nvPr/>
        </p:nvSpPr>
        <p:spPr>
          <a:xfrm>
            <a:off x="535636" y="1632709"/>
            <a:ext cx="6514547" cy="268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  <a:spcAft>
                <a:spcPts val="600"/>
              </a:spcAft>
            </a:pPr>
            <a:r>
              <a:rPr lang="ca-ES" sz="1100" b="1" u="none" strike="noStrike" dirty="0">
                <a:solidFill>
                  <a:srgbClr val="3438A5"/>
                </a:solidFill>
                <a:latin typeface="Segoe UI"/>
              </a:rPr>
              <a:t>NORMATIVA DE CONTRACTACIÓ DEL MENJADOR ESCOLAR: ESCOLA LA ROMÀNICA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6F8A962-BD41-4704-ACF2-F16CC3967189}"/>
              </a:ext>
            </a:extLst>
          </p:cNvPr>
          <p:cNvSpPr txBox="1"/>
          <p:nvPr/>
        </p:nvSpPr>
        <p:spPr>
          <a:xfrm>
            <a:off x="535636" y="2267275"/>
            <a:ext cx="666103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spcAft>
                <a:spcPts val="300"/>
              </a:spcAft>
              <a:buFont typeface="+mj-lt"/>
              <a:buAutoNum type="alphaLcPeriod"/>
            </a:pPr>
            <a:r>
              <a:rPr lang="ca-ES" sz="1050" b="1" u="none" strike="noStrike" dirty="0"/>
              <a:t>Tarifes. </a:t>
            </a:r>
            <a:r>
              <a:rPr lang="ca-ES" sz="1050" u="none" strike="noStrike" dirty="0"/>
              <a:t>Els preus per a aquest curs 2025-26 són:</a:t>
            </a:r>
          </a:p>
          <a:p>
            <a:pPr marL="228600" lvl="0" indent="-228600">
              <a:spcAft>
                <a:spcPts val="300"/>
              </a:spcAft>
              <a:buFont typeface="+mj-lt"/>
              <a:buAutoNum type="alphaLcPeriod"/>
            </a:pPr>
            <a:endParaRPr lang="ca-ES" sz="1050" u="none" strike="noStrike" dirty="0"/>
          </a:p>
          <a:p>
            <a:pPr marL="252000" lvl="1">
              <a:spcAft>
                <a:spcPts val="300"/>
              </a:spcAft>
            </a:pPr>
            <a:r>
              <a:rPr lang="ca-ES" sz="1050" b="1" u="none" strike="noStrike" dirty="0"/>
              <a:t>1. Preu d'alumne habitual</a:t>
            </a:r>
            <a:r>
              <a:rPr lang="ca-ES" sz="1050" b="1" dirty="0"/>
              <a:t> </a:t>
            </a:r>
            <a:r>
              <a:rPr lang="ca-ES" sz="1050" u="none" strike="noStrike" dirty="0"/>
              <a:t>(a partir de 3 dies fixes setmanals):	7,54 €/dia</a:t>
            </a:r>
            <a:endParaRPr lang="ca-ES" sz="1050" dirty="0"/>
          </a:p>
          <a:p>
            <a:pPr marL="937800" lvl="4" indent="-228600">
              <a:spcAft>
                <a:spcPts val="300"/>
              </a:spcAft>
              <a:buFont typeface="+mj-lt"/>
              <a:buAutoNum type="alphaLcParenR"/>
            </a:pPr>
            <a:endParaRPr lang="ca-ES" sz="1050" u="none" strike="noStrike" dirty="0"/>
          </a:p>
          <a:p>
            <a:pPr marL="252000" lvl="1">
              <a:spcAft>
                <a:spcPts val="300"/>
              </a:spcAft>
            </a:pPr>
            <a:r>
              <a:rPr lang="ca-ES" sz="1050" b="1" u="none" strike="noStrike" dirty="0"/>
              <a:t> 2.  Preu per dia esporàdic</a:t>
            </a:r>
            <a:r>
              <a:rPr lang="ca-ES" sz="1050" u="none" strike="noStrike" dirty="0"/>
              <a:t>: 			</a:t>
            </a:r>
            <a:r>
              <a:rPr lang="ca-ES" sz="1050" dirty="0"/>
              <a:t>8</a:t>
            </a:r>
            <a:r>
              <a:rPr lang="ca-ES" sz="1050" u="none" strike="noStrike" dirty="0"/>
              <a:t>,29 €/dia.                                                         </a:t>
            </a:r>
          </a:p>
          <a:p>
            <a:pPr marL="252000" lvl="1">
              <a:spcAft>
                <a:spcPts val="300"/>
              </a:spcAft>
            </a:pPr>
            <a:endParaRPr lang="ca-ES" sz="1050" dirty="0"/>
          </a:p>
          <a:p>
            <a:pPr marL="228600" indent="-228600" algn="just">
              <a:spcBef>
                <a:spcPts val="600"/>
              </a:spcBef>
              <a:spcAft>
                <a:spcPts val="300"/>
              </a:spcAft>
              <a:buFont typeface="+mj-lt"/>
              <a:buAutoNum type="alphaLcPeriod"/>
            </a:pPr>
            <a:r>
              <a:rPr lang="ca-ES" sz="1050" b="1" u="none" strike="noStrike" dirty="0"/>
              <a:t>Comunicacions</a:t>
            </a:r>
            <a:r>
              <a:rPr lang="ca-ES" sz="1050" b="1" u="none" dirty="0"/>
              <a:t>: </a:t>
            </a:r>
            <a:r>
              <a:rPr lang="ca-ES" sz="1050" dirty="0">
                <a:ea typeface="Arial Unicode MS"/>
              </a:rPr>
              <a:t>La comunicació </a:t>
            </a:r>
            <a:r>
              <a:rPr lang="ca-ES" sz="1050" dirty="0">
                <a:solidFill>
                  <a:srgbClr val="000000"/>
                </a:solidFill>
                <a:ea typeface="Arial Unicode MS"/>
              </a:rPr>
              <a:t>de canvis a la contractació haurà de fer-se abans de finalitzar el mes i la seva aplicació es farà efectiva al mes següent. </a:t>
            </a:r>
            <a:r>
              <a:rPr lang="ca-ES" sz="1050" u="none" strike="noStrike" dirty="0"/>
              <a:t>Es poden comunicar a través de l’e-mail </a:t>
            </a:r>
            <a:r>
              <a:rPr lang="ca-ES" sz="1050" dirty="0">
                <a:solidFill>
                  <a:prstClr val="black"/>
                </a:solidFill>
                <a:hlinkClick r:id="rId2"/>
              </a:rPr>
              <a:t>atencioclient@alessa-saludable.es</a:t>
            </a:r>
            <a:r>
              <a:rPr lang="ca-ES" sz="1050" dirty="0">
                <a:solidFill>
                  <a:prstClr val="black"/>
                </a:solidFill>
              </a:rPr>
              <a:t> </a:t>
            </a:r>
            <a:r>
              <a:rPr lang="ca-ES" sz="1050" u="none" strike="noStrike" dirty="0"/>
              <a:t> o al telèfon </a:t>
            </a:r>
            <a:r>
              <a:rPr lang="ca-ES" sz="1050" dirty="0">
                <a:solidFill>
                  <a:prstClr val="black"/>
                </a:solidFill>
              </a:rPr>
              <a:t>93 445 70 27</a:t>
            </a:r>
            <a:r>
              <a:rPr lang="ca-ES" sz="1050" u="none" strike="noStrike" dirty="0"/>
              <a:t>.     </a:t>
            </a:r>
          </a:p>
          <a:p>
            <a:pPr marL="228600" lvl="0" indent="-228600" algn="just">
              <a:spcBef>
                <a:spcPts val="600"/>
              </a:spcBef>
              <a:spcAft>
                <a:spcPts val="300"/>
              </a:spcAft>
              <a:buFont typeface="+mj-lt"/>
              <a:buAutoNum type="alphaLcPeriod"/>
            </a:pPr>
            <a:r>
              <a:rPr lang="ca-ES" sz="1050" b="1" u="none" strike="noStrike" dirty="0"/>
              <a:t>Absències: </a:t>
            </a:r>
            <a:r>
              <a:rPr lang="ca-ES" sz="1050" dirty="0">
                <a:solidFill>
                  <a:srgbClr val="000000"/>
                </a:solidFill>
                <a:ea typeface="Arial Unicode MS"/>
              </a:rPr>
              <a:t>Hora límit per informar de l’absència; fins les 9:30h del mateix dia, i es retorna 5,43€. A partir del sisè dia (inclòs) d’absència consecutiva </a:t>
            </a:r>
            <a:r>
              <a:rPr lang="ca-ES" sz="1050" u="sng" dirty="0">
                <a:solidFill>
                  <a:srgbClr val="000000"/>
                </a:solidFill>
                <a:ea typeface="Arial Unicode MS"/>
              </a:rPr>
              <a:t>es retornarà el 100%. </a:t>
            </a:r>
            <a:r>
              <a:rPr lang="ca-ES" sz="1050" dirty="0">
                <a:solidFill>
                  <a:srgbClr val="000000"/>
                </a:solidFill>
                <a:ea typeface="Arial Unicode MS"/>
              </a:rPr>
              <a:t>Totes les comunicacions es realitzen mitjançant la APP COLECHEF                                                                                                                                                                                   </a:t>
            </a:r>
            <a:r>
              <a:rPr lang="ca-ES" sz="1050" b="1" dirty="0"/>
              <a:t>Assistències: </a:t>
            </a:r>
            <a:r>
              <a:rPr lang="ca-ES" sz="1050" dirty="0"/>
              <a:t>Es pot sol·licitar fins a les 9:30 h del mateix dia, a través de l'APP COLECHEF o al telèfon </a:t>
            </a:r>
            <a:r>
              <a:rPr lang="ca-ES" sz="1050" dirty="0">
                <a:solidFill>
                  <a:prstClr val="black"/>
                </a:solidFill>
              </a:rPr>
              <a:t>93 445 70 27</a:t>
            </a:r>
            <a:endParaRPr lang="ca-ES" sz="1050" u="none" strike="noStrike" dirty="0"/>
          </a:p>
          <a:p>
            <a:pPr marL="228600" lvl="0" indent="-228600">
              <a:spcBef>
                <a:spcPts val="600"/>
              </a:spcBef>
              <a:spcAft>
                <a:spcPts val="300"/>
              </a:spcAft>
              <a:buFont typeface="+mj-lt"/>
              <a:buAutoNum type="alphaLcPeriod"/>
            </a:pPr>
            <a:r>
              <a:rPr lang="ca-ES" sz="1050" b="1" u="none" strike="noStrike" dirty="0"/>
              <a:t>Excursions: </a:t>
            </a:r>
            <a:r>
              <a:rPr lang="ca-ES" sz="1050" u="none" strike="noStrike" dirty="0"/>
              <a:t>La contractació del menjador inclou el menú pícnic per als dies d'excursió. U</a:t>
            </a:r>
            <a:r>
              <a:rPr lang="ca-ES" sz="1050" dirty="0">
                <a:solidFill>
                  <a:srgbClr val="000000"/>
                </a:solidFill>
                <a:ea typeface="Arial Unicode MS"/>
              </a:rPr>
              <a:t>s farem arribar una autorització per tal de sol·licitar-ho </a:t>
            </a:r>
            <a:r>
              <a:rPr lang="ca-ES" sz="1050" b="0" i="0" u="none" strike="noStrike" cap="none" baseline="0" dirty="0"/>
              <a:t>En cas de no voler-lo, pot anul·lar-se comunicant-ho a la monitora.</a:t>
            </a:r>
          </a:p>
          <a:p>
            <a:pPr marL="228600" lvl="0" indent="-228600">
              <a:spcBef>
                <a:spcPts val="600"/>
              </a:spcBef>
              <a:spcAft>
                <a:spcPts val="300"/>
              </a:spcAft>
              <a:buFont typeface="+mj-lt"/>
              <a:buAutoNum type="alphaLcPeriod"/>
            </a:pPr>
            <a:r>
              <a:rPr lang="ca-ES" sz="1050" b="1" u="none" strike="noStrike" dirty="0"/>
              <a:t>Forma de pagament: </a:t>
            </a:r>
            <a:r>
              <a:rPr lang="ca-ES" sz="1050" u="none" strike="noStrike" dirty="0"/>
              <a:t>El pagament es farà a mes vençut, a través de domiciliació bancària durant els primers dies de cada mes. En el cas de la quota de setembre, podrà facturar-se juntament amb la d'octubre.</a:t>
            </a:r>
          </a:p>
          <a:p>
            <a:pPr marL="228600" lvl="0" indent="-228600" algn="just">
              <a:spcBef>
                <a:spcPts val="600"/>
              </a:spcBef>
              <a:spcAft>
                <a:spcPts val="300"/>
              </a:spcAft>
              <a:buFont typeface="+mj-lt"/>
              <a:buAutoNum type="alphaLcPeriod"/>
            </a:pPr>
            <a:r>
              <a:rPr lang="ca-ES" sz="1050" b="1" u="none" strike="noStrike" dirty="0"/>
              <a:t>Rebuts impagats</a:t>
            </a:r>
            <a:r>
              <a:rPr lang="ca-ES" sz="1050" b="1" dirty="0"/>
              <a:t>: </a:t>
            </a:r>
            <a:r>
              <a:rPr lang="ca-ES" sz="1050" u="none" strike="noStrike" dirty="0"/>
              <a:t>L'impagament comporta la baixa temporal del servei fins al seu pagament efectiu. S'ha d'estar al corrent de pagament de cursos anteriors per poder contractar novament el servei.</a:t>
            </a:r>
          </a:p>
          <a:p>
            <a:pPr marL="228600" lvl="0" indent="-228600" algn="just">
              <a:spcBef>
                <a:spcPts val="600"/>
              </a:spcBef>
              <a:spcAft>
                <a:spcPts val="300"/>
              </a:spcAft>
              <a:buFont typeface="+mj-lt"/>
              <a:buAutoNum type="alphaLcPeriod"/>
            </a:pPr>
            <a:endParaRPr lang="ca-ES" sz="1050" u="none" strike="noStrike" dirty="0"/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ca-ES" sz="1050" u="none" strike="noStrike" dirty="0"/>
              <a:t>Us facilitem els canals de comunicació següents per contactar amb nosaltres:</a:t>
            </a:r>
          </a:p>
        </p:txBody>
      </p:sp>
      <p:pic>
        <p:nvPicPr>
          <p:cNvPr id="16" name="Gráfico 15">
            <a:extLst>
              <a:ext uri="{FF2B5EF4-FFF2-40B4-BE49-F238E27FC236}">
                <a16:creationId xmlns:a16="http://schemas.microsoft.com/office/drawing/2014/main" id="{72BCC9FE-C3CD-491A-9C80-89D5E48A5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73108" y="9539578"/>
            <a:ext cx="245782" cy="252084"/>
          </a:xfrm>
          <a:prstGeom prst="rect">
            <a:avLst/>
          </a:prstGeom>
        </p:spPr>
      </p:pic>
      <p:pic>
        <p:nvPicPr>
          <p:cNvPr id="17" name="Gráfico 16">
            <a:extLst>
              <a:ext uri="{FF2B5EF4-FFF2-40B4-BE49-F238E27FC236}">
                <a16:creationId xmlns:a16="http://schemas.microsoft.com/office/drawing/2014/main" id="{F1F116FF-6508-4FEB-92F5-A765527775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6390" y="9574740"/>
            <a:ext cx="189064" cy="270990"/>
          </a:xfrm>
          <a:prstGeom prst="rect">
            <a:avLst/>
          </a:prstGeom>
        </p:spPr>
      </p:pic>
      <p:pic>
        <p:nvPicPr>
          <p:cNvPr id="18" name="Gráfico 17">
            <a:extLst>
              <a:ext uri="{FF2B5EF4-FFF2-40B4-BE49-F238E27FC236}">
                <a16:creationId xmlns:a16="http://schemas.microsoft.com/office/drawing/2014/main" id="{DE1CF3A0-9125-40DF-9D33-036B762FA2F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04328" y="9539578"/>
            <a:ext cx="277292" cy="277292"/>
          </a:xfrm>
          <a:prstGeom prst="rect">
            <a:avLst/>
          </a:prstGeom>
        </p:spPr>
      </p:pic>
      <p:sp>
        <p:nvSpPr>
          <p:cNvPr id="25" name="Rectángulo 24">
            <a:extLst>
              <a:ext uri="{FF2B5EF4-FFF2-40B4-BE49-F238E27FC236}">
                <a16:creationId xmlns:a16="http://schemas.microsoft.com/office/drawing/2014/main" id="{0CB84591-A767-4A48-AA90-91E1E983D8CD}"/>
              </a:ext>
            </a:extLst>
          </p:cNvPr>
          <p:cNvSpPr/>
          <p:nvPr/>
        </p:nvSpPr>
        <p:spPr>
          <a:xfrm>
            <a:off x="252858" y="9309606"/>
            <a:ext cx="1156129" cy="2299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ct val="0"/>
              </a:spcAft>
            </a:pPr>
            <a:r>
              <a:rPr lang="ca-ES" sz="900" b="1" u="none" strike="noStrike" dirty="0">
                <a:solidFill>
                  <a:srgbClr val="595959"/>
                </a:solidFill>
                <a:latin typeface="Segoe UI"/>
              </a:rPr>
              <a:t>APP COLECHEF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F2B73FBA-01F2-47A5-A8D2-8E5369396577}"/>
              </a:ext>
            </a:extLst>
          </p:cNvPr>
          <p:cNvSpPr/>
          <p:nvPr/>
        </p:nvSpPr>
        <p:spPr>
          <a:xfrm>
            <a:off x="1652325" y="9337729"/>
            <a:ext cx="202491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ct val="0"/>
              </a:spcAft>
            </a:pPr>
            <a:r>
              <a:rPr lang="ca-ES" sz="900" b="1" dirty="0">
                <a:solidFill>
                  <a:srgbClr val="595959"/>
                </a:solidFill>
                <a:latin typeface="Segoe UI"/>
              </a:rPr>
              <a:t>atencioclient</a:t>
            </a:r>
            <a:r>
              <a:rPr lang="ca-ES" sz="900" b="1" u="none" strike="noStrike" dirty="0">
                <a:solidFill>
                  <a:srgbClr val="595959"/>
                </a:solidFill>
                <a:latin typeface="Segoe UI"/>
              </a:rPr>
              <a:t>@alessa-saludable.es</a:t>
            </a:r>
            <a:endParaRPr lang="ca-ES" sz="9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ED89A5B5-EC8D-45B3-9B9D-3566CC8719D4}"/>
              </a:ext>
            </a:extLst>
          </p:cNvPr>
          <p:cNvSpPr/>
          <p:nvPr/>
        </p:nvSpPr>
        <p:spPr>
          <a:xfrm>
            <a:off x="4093296" y="9309606"/>
            <a:ext cx="100540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ct val="0"/>
              </a:spcAft>
            </a:pPr>
            <a:r>
              <a:rPr lang="ca-ES" sz="900" b="1" u="none" strike="noStrike" dirty="0">
                <a:solidFill>
                  <a:srgbClr val="595959"/>
                </a:solidFill>
                <a:latin typeface="Segoe UI"/>
              </a:rPr>
              <a:t>t. </a:t>
            </a:r>
            <a:r>
              <a:rPr lang="ca-ES" sz="1050" b="1" dirty="0">
                <a:solidFill>
                  <a:prstClr val="black"/>
                </a:solidFill>
              </a:rPr>
              <a:t>93 445 70 27</a:t>
            </a:r>
            <a:endParaRPr lang="ca-ES" sz="105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36" name="Rectángulo 35">
            <a:hlinkClick r:id="rId9"/>
            <a:extLst>
              <a:ext uri="{FF2B5EF4-FFF2-40B4-BE49-F238E27FC236}">
                <a16:creationId xmlns:a16="http://schemas.microsoft.com/office/drawing/2014/main" id="{5BB14BDD-4CE8-4ECB-9905-057AC19AA884}"/>
              </a:ext>
            </a:extLst>
          </p:cNvPr>
          <p:cNvSpPr/>
          <p:nvPr/>
        </p:nvSpPr>
        <p:spPr>
          <a:xfrm>
            <a:off x="371595" y="9344768"/>
            <a:ext cx="923556" cy="1605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443DABD-1605-A7FA-5584-7352F97357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62888" y="9710235"/>
            <a:ext cx="1796787" cy="596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59721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5.4 unknown"/>
  <p:tag name="AS_RELEASE_DATE" val="2021.06.30"/>
  <p:tag name="AS_TITLE" val="Aspose.Slides for Java"/>
  <p:tag name="AS_VERSION" val="21.6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C89896FBB46AC41B770241A2BBB7C57" ma:contentTypeVersion="20" ma:contentTypeDescription="Crear nuevo documento." ma:contentTypeScope="" ma:versionID="323265cf2b7e7de378f0d28bfc5a3a17">
  <xsd:schema xmlns:xsd="http://www.w3.org/2001/XMLSchema" xmlns:xs="http://www.w3.org/2001/XMLSchema" xmlns:p="http://schemas.microsoft.com/office/2006/metadata/properties" xmlns:ns2="138c985a-3060-4ea9-86b7-ae7cf9ceda9d" xmlns:ns3="9f0ec8c1-6008-4591-ae0b-a7b47d9e4b19" targetNamespace="http://schemas.microsoft.com/office/2006/metadata/properties" ma:root="true" ma:fieldsID="801cc95137d030d4b86205a1071f7aba" ns2:_="" ns3:_="">
    <xsd:import namespace="138c985a-3060-4ea9-86b7-ae7cf9ceda9d"/>
    <xsd:import namespace="9f0ec8c1-6008-4591-ae0b-a7b47d9e4b19"/>
    <xsd:element name="properties">
      <xsd:complexType>
        <xsd:sequence>
          <xsd:element name="documentManagement">
            <xsd:complexType>
              <xsd:all>
                <xsd:element ref="ns2:Tipo_x0020_de_x0020_documento"/>
                <xsd:element ref="ns2:Fecha_x0020_de_x0020_revisi_x00f3_n" minOccurs="0"/>
                <xsd:element ref="ns2:Categoria" minOccurs="0"/>
                <xsd:element ref="ns2:Tipo_x0020_de_x0020_documento0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8c985a-3060-4ea9-86b7-ae7cf9ceda9d" elementFormDefault="qualified">
    <xsd:import namespace="http://schemas.microsoft.com/office/2006/documentManagement/types"/>
    <xsd:import namespace="http://schemas.microsoft.com/office/infopath/2007/PartnerControls"/>
    <xsd:element name="Tipo_x0020_de_x0020_documento" ma:index="4" ma:displayName="Área" ma:default="Resumen del Área" ma:format="Dropdown" ma:internalName="Tipo_x0020_de_x0020_documento" ma:readOnly="false">
      <xsd:simpleType>
        <xsd:restriction base="dms:Choice">
          <xsd:enumeration value="A. Covid"/>
          <xsd:enumeration value="Aplicaciones Gestión Centro"/>
          <xsd:enumeration value="A. General"/>
          <xsd:enumeration value="Aplicaciones"/>
          <xsd:enumeration value="Cajas"/>
          <xsd:enumeration value="Centros Beneficio y Clientes"/>
          <xsd:enumeration value="Cocinas Centrales"/>
          <xsd:enumeration value="Compras"/>
          <xsd:enumeration value="Digital Signage"/>
          <xsd:enumeration value="Documentación complementaria"/>
          <xsd:enumeration value="Estimados"/>
          <xsd:enumeration value="EVAN"/>
          <xsd:enumeration value="Fidelización"/>
          <xsd:enumeration value="Formularios aplicables"/>
          <xsd:enumeration value="Hoja de gestión electrónica"/>
          <xsd:enumeration value="Informes IDE"/>
          <xsd:enumeration value="Inventarios"/>
          <xsd:enumeration value="Inversiones"/>
          <xsd:enumeration value="Kronos"/>
          <xsd:enumeration value="Manuales / Catálogos"/>
          <xsd:enumeration value="Momentos de la verdad"/>
          <xsd:enumeration value="Plan alfa"/>
          <xsd:enumeration value="Portal IDE"/>
          <xsd:enumeration value="Presupuestos"/>
          <xsd:enumeration value="Procedimientos de trabajo"/>
          <xsd:enumeration value="Provisiones"/>
          <xsd:enumeration value="Reporting Operacional"/>
          <xsd:enumeration value="Resumen del Área"/>
          <xsd:enumeration value="Hoja de Productividad de Personal"/>
          <xsd:enumeration value="TPV"/>
          <xsd:enumeration value="Nutrición y Producto"/>
          <xsd:enumeration value="Formación Línea Fría – Centros Transportados"/>
          <xsd:enumeration value="Maquinaria"/>
          <xsd:enumeration value="Reporting BI"/>
          <xsd:enumeration value="App Colechef"/>
          <xsd:enumeration value="Menús Centros"/>
          <xsd:enumeration value="Informática"/>
          <xsd:enumeration value="División Educa"/>
          <xsd:enumeration value="Carta renovación Servicio Educa"/>
          <xsd:enumeration value="Timechef"/>
          <xsd:enumeration value="IT Operaciones"/>
          <xsd:enumeration value="Comunicación"/>
        </xsd:restriction>
      </xsd:simpleType>
    </xsd:element>
    <xsd:element name="Fecha_x0020_de_x0020_revisi_x00f3_n" ma:index="5" nillable="true" ma:displayName="Fecha de revisión" ma:format="DateOnly" ma:internalName="Fecha_x0020_de_x0020_revisi_x00f3_n" ma:readOnly="false">
      <xsd:simpleType>
        <xsd:restriction base="dms:DateTime"/>
      </xsd:simpleType>
    </xsd:element>
    <xsd:element name="Categoria" ma:index="6" nillable="true" ma:displayName="Categoria" ma:default="General" ma:format="Dropdown" ma:internalName="Categoria" ma:readOnly="false">
      <xsd:simpleType>
        <xsd:restriction base="dms:Choice">
          <xsd:enumeration value="Actas"/>
          <xsd:enumeration value="Comunicaciones"/>
          <xsd:enumeration value="Comunicación APP EDUCA"/>
          <xsd:enumeration value="Comunicados"/>
          <xsd:enumeration value="Control Materias Primas"/>
          <xsd:enumeration value="Diccionarios Catálogo Materias Primas"/>
          <xsd:enumeration value="Dietas"/>
          <xsd:enumeration value="El pescado en los menús escolares"/>
          <xsd:enumeration value="Entradas"/>
          <xsd:enumeration value="Facile a Manger"/>
          <xsd:enumeration value="Ficha Resumen de Sistemas Serunión"/>
          <xsd:enumeration value="Ficha Resumen del Área"/>
          <xsd:enumeration value="Fidelización Manuales"/>
          <xsd:enumeration value="Formularios"/>
          <xsd:enumeration value="Gastos generales"/>
          <xsd:enumeration value="Gestión Operativa"/>
          <xsd:enumeration value="HG Ficha Resumen"/>
          <xsd:enumeration value="HG Fidelización y Satisfacción"/>
          <xsd:enumeration value="HG Producción"/>
          <xsd:enumeration value="Hoja de compras"/>
          <xsd:enumeration value="Hoja de gestión"/>
          <xsd:enumeration value="Hoja de pedido – control pesajes"/>
          <xsd:enumeration value="Informe Sem escandallo"/>
          <xsd:enumeration value="Informes"/>
          <xsd:enumeration value="Informes de personal"/>
          <xsd:enumeration value="Informes Serunet"/>
          <xsd:enumeration value="KR Manuales (Centros)"/>
          <xsd:enumeration value="KR Manuales (Delegaciones)"/>
          <xsd:enumeration value="KR Manuales (Portal Educa)"/>
          <xsd:enumeration value="Manuales"/>
          <xsd:enumeration value="Material Jefe Área"/>
          <xsd:enumeration value="Material Trabajador"/>
          <xsd:enumeration value="MV Apertura de centro"/>
          <xsd:enumeration value="MV Cambio de interlocutor"/>
          <xsd:enumeration value="MV Cambios de entorno"/>
          <xsd:enumeration value="MV Ficha Resumen"/>
          <xsd:enumeration value="MV Renovación de precios y nueva licitación"/>
          <xsd:enumeration value="Niños con Alergias(Castellano)"/>
          <xsd:enumeration value="Niños con Alergias(Catalán)"/>
          <xsd:enumeration value="Presencia Personal"/>
          <xsd:enumeration value="Presupuestos – Estimados"/>
          <xsd:enumeration value="Proyecto SAP"/>
          <xsd:enumeration value="Triturado Doble"/>
          <xsd:enumeration value="Triturado Único"/>
          <xsd:enumeration value="Catálogo de maquinaria cocina"/>
          <xsd:enumeration value="Cómo elaborar un menú basal"/>
          <xsd:enumeration value="Navidad"/>
          <xsd:enumeration value="Documentación"/>
          <xsd:enumeration value="General"/>
          <xsd:enumeration value="Enseñanza"/>
          <xsd:enumeration value="Sanidad Social"/>
          <xsd:enumeration value="Empresas"/>
          <xsd:enumeration value="Área de Seguridad y Salud"/>
          <xsd:enumeration value="Atención Domiciliaria"/>
          <xsd:enumeration value="División Vending"/>
          <xsd:enumeration value="División Enseñanza"/>
          <xsd:enumeration value="División BusinessIndustry"/>
          <xsd:enumeration value="División Sanidad"/>
          <xsd:enumeration value="División Social"/>
          <xsd:enumeration value="Redes Sociales"/>
          <xsd:enumeration value="Welcome-pack Educa"/>
          <xsd:enumeration value="Renovac APP Colechef"/>
          <xsd:enumeration value="Carta normativa renovac serv"/>
          <xsd:enumeration value="Carta presentación renovac servicio"/>
          <xsd:enumeration value="Documentos"/>
          <xsd:enumeration value="Píldoras"/>
          <xsd:enumeration value="Timechef"/>
          <xsd:enumeration value="Colechef"/>
          <xsd:enumeration value="Colechef Profesional"/>
          <xsd:enumeration value="Banners Linkedin"/>
          <xsd:enumeration value="Cartas de bienvenida"/>
          <xsd:enumeration value="Cartas de Normativa"/>
          <xsd:enumeration value="Cartas de App Colechef"/>
        </xsd:restriction>
      </xsd:simpleType>
    </xsd:element>
    <xsd:element name="Tipo_x0020_de_x0020_documento0" ma:index="7" nillable="true" ma:displayName="Tipo de documento" ma:format="Dropdown" ma:internalName="Tipo_x0020_de_x0020_documento0" ma:readOnly="false">
      <xsd:simpleType>
        <xsd:restriction base="dms:Choice">
          <xsd:enumeration value="Comunicado"/>
          <xsd:enumeration value="Documento general"/>
          <xsd:enumeration value="Proyecto SAP"/>
        </xsd:restriction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db1cec74-6c26-4226-8c54-a83c5e9066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ec8c1-6008-4591-ae0b-a7b47d9e4b19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9b547d29-e422-4df1-9c88-176e198f97c5}" ma:internalName="TaxCatchAll" ma:showField="CatchAllData" ma:web="9f0ec8c1-6008-4591-ae0b-a7b47d9e4b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Tipo de contenido"/>
        <xsd:element ref="dc:title" minOccurs="0" maxOccurs="1" ma:index="3" ma:displayName="Título"/>
        <xsd:element ref="dc:subject" minOccurs="0" maxOccurs="1"/>
        <xsd:element ref="dc:description" minOccurs="0" maxOccurs="1" ma:index="8" ma:displayName="Comentario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echa_x0020_de_x0020_revisi_x00f3_n xmlns="138c985a-3060-4ea9-86b7-ae7cf9ceda9d" xsi:nil="true"/>
    <Tipo_x0020_de_x0020_documento0 xmlns="138c985a-3060-4ea9-86b7-ae7cf9ceda9d" xsi:nil="true"/>
    <Categoria xmlns="138c985a-3060-4ea9-86b7-ae7cf9ceda9d">Cartas de Normativa</Categoria>
    <Tipo_x0020_de_x0020_documento xmlns="138c985a-3060-4ea9-86b7-ae7cf9ceda9d">Carta renovación Servicio Educa</Tipo_x0020_de_x0020_documento>
    <TaxCatchAll xmlns="9f0ec8c1-6008-4591-ae0b-a7b47d9e4b19" xsi:nil="true"/>
    <lcf76f155ced4ddcb4097134ff3c332f xmlns="138c985a-3060-4ea9-86b7-ae7cf9ceda9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9A54C1-6FB4-48FD-ABA7-C41EC501A1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8c985a-3060-4ea9-86b7-ae7cf9ceda9d"/>
    <ds:schemaRef ds:uri="9f0ec8c1-6008-4591-ae0b-a7b47d9e4b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394C6D-CBD0-4223-948D-404FD6417A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E595D6-20EE-48A6-96EF-8071D3CFBFA4}">
  <ds:schemaRefs>
    <ds:schemaRef ds:uri="http://schemas.microsoft.com/office/2006/metadata/properties"/>
    <ds:schemaRef ds:uri="http://schemas.microsoft.com/office/infopath/2007/PartnerControls"/>
    <ds:schemaRef ds:uri="138c985a-3060-4ea9-86b7-ae7cf9ceda9d"/>
    <ds:schemaRef ds:uri="9f0ec8c1-6008-4591-ae0b-a7b47d9e4b1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317</Words>
  <Application>Microsoft Office PowerPoint</Application>
  <PresentationFormat>Personalizado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Unicode MS</vt:lpstr>
      <vt:lpstr>Calibri</vt:lpstr>
      <vt:lpstr>Segoe UI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Vanessa Fernandez Polaino</dc:creator>
  <cp:lastModifiedBy>Pedro Jover Muntañola</cp:lastModifiedBy>
  <cp:revision>33</cp:revision>
  <dcterms:created xsi:type="dcterms:W3CDTF">2022-05-25T07:37:28Z</dcterms:created>
  <dcterms:modified xsi:type="dcterms:W3CDTF">2025-09-02T11:15:35Z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0x0101000C89896FBB46AC41B770241A2BBB7C57</vt:lpwstr>
  </property>
  <property fmtid="{D5CDD505-2E9C-101B-9397-08002B2CF9AE}" pid="3" name="MediaServiceImageTags">
    <vt:lpwstr/>
  </property>
</Properties>
</file>