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7559675" cx="10080625"/>
  <p:notesSz cx="7559675" cy="10691800"/>
  <p:embeddedFontLst>
    <p:embeddedFont>
      <p:font typeface="Old Standard TT"/>
      <p:regular r:id="rId20"/>
      <p:bold r:id="rId21"/>
      <p: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Zy64ZR+vWQxDyQV/qecpz/pT7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regular.fntdata"/><Relationship Id="rId11" Type="http://schemas.openxmlformats.org/officeDocument/2006/relationships/slide" Target="slides/slide7.xml"/><Relationship Id="rId22" Type="http://schemas.openxmlformats.org/officeDocument/2006/relationships/font" Target="fonts/OldStandardTT-italic.fntdata"/><Relationship Id="rId10" Type="http://schemas.openxmlformats.org/officeDocument/2006/relationships/slide" Target="slides/slide6.xml"/><Relationship Id="rId21" Type="http://schemas.openxmlformats.org/officeDocument/2006/relationships/font" Target="fonts/OldStandardT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07000" y="812520"/>
            <a:ext cx="534528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07000" y="812520"/>
            <a:ext cx="5345400" cy="400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 txBox="1"/>
          <p:nvPr>
            <p:ph idx="12" type="sldNum"/>
          </p:nvPr>
        </p:nvSpPr>
        <p:spPr>
          <a:xfrm>
            <a:off x="4279320" y="10157400"/>
            <a:ext cx="32802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11a4dc893_0_4:notes"/>
          <p:cNvSpPr txBox="1"/>
          <p:nvPr/>
        </p:nvSpPr>
        <p:spPr>
          <a:xfrm>
            <a:off x="4279320" y="10157400"/>
            <a:ext cx="3279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g2811a4dc893_0_4:notes"/>
          <p:cNvSpPr/>
          <p:nvPr>
            <p:ph idx="2" type="sldImg"/>
          </p:nvPr>
        </p:nvSpPr>
        <p:spPr>
          <a:xfrm>
            <a:off x="1486080" y="900000"/>
            <a:ext cx="4589400" cy="344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2811a4dc893_0_4:notes"/>
          <p:cNvSpPr txBox="1"/>
          <p:nvPr>
            <p:ph idx="1" type="body"/>
          </p:nvPr>
        </p:nvSpPr>
        <p:spPr>
          <a:xfrm>
            <a:off x="720000" y="4680000"/>
            <a:ext cx="6119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/>
        </p:nvSpPr>
        <p:spPr>
          <a:xfrm>
            <a:off x="4279320" y="10157400"/>
            <a:ext cx="3279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486080" y="900000"/>
            <a:ext cx="4589400" cy="344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720000" y="4680000"/>
            <a:ext cx="6119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7e3d430a7_0_0:notes"/>
          <p:cNvSpPr txBox="1"/>
          <p:nvPr/>
        </p:nvSpPr>
        <p:spPr>
          <a:xfrm>
            <a:off x="4279320" y="10157400"/>
            <a:ext cx="3279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g1e7e3d430a7_0_0:notes"/>
          <p:cNvSpPr/>
          <p:nvPr>
            <p:ph idx="2" type="sldImg"/>
          </p:nvPr>
        </p:nvSpPr>
        <p:spPr>
          <a:xfrm>
            <a:off x="1486080" y="900000"/>
            <a:ext cx="4589400" cy="344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g1e7e3d430a7_0_0:notes"/>
          <p:cNvSpPr txBox="1"/>
          <p:nvPr>
            <p:ph idx="1" type="body"/>
          </p:nvPr>
        </p:nvSpPr>
        <p:spPr>
          <a:xfrm>
            <a:off x="720000" y="4680000"/>
            <a:ext cx="6119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/>
        </p:nvSpPr>
        <p:spPr>
          <a:xfrm>
            <a:off x="4279320" y="10157400"/>
            <a:ext cx="3279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486080" y="900000"/>
            <a:ext cx="4589400" cy="344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720000" y="4680000"/>
            <a:ext cx="6119700" cy="50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/>
        </p:nvSpPr>
        <p:spPr>
          <a:xfrm>
            <a:off x="4279320" y="10157400"/>
            <a:ext cx="3279960" cy="533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ca-E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486080" y="900000"/>
            <a:ext cx="4589280" cy="34412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720000" y="4680000"/>
            <a:ext cx="6119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504000" y="1768680"/>
            <a:ext cx="90720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/>
          <p:nvPr/>
        </p:nvSpPr>
        <p:spPr>
          <a:xfrm>
            <a:off x="5040313" y="-37"/>
            <a:ext cx="5040300" cy="755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1975" lIns="111975" spcFirstLastPara="1" rIns="111975" wrap="square" tIns="111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4"/>
          <p:cNvCxnSpPr/>
          <p:nvPr/>
        </p:nvCxnSpPr>
        <p:spPr>
          <a:xfrm>
            <a:off x="5544867" y="6607275"/>
            <a:ext cx="756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4"/>
          <p:cNvSpPr txBox="1"/>
          <p:nvPr>
            <p:ph type="title"/>
          </p:nvPr>
        </p:nvSpPr>
        <p:spPr>
          <a:xfrm>
            <a:off x="292695" y="2031713"/>
            <a:ext cx="4459500" cy="19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975" lIns="111975" spcFirstLastPara="1" rIns="111975" wrap="square" tIns="1119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None/>
              <a:defRPr sz="5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None/>
              <a:defRPr sz="51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None/>
              <a:defRPr sz="51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None/>
              <a:defRPr sz="51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None/>
              <a:defRPr sz="51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None/>
              <a:defRPr sz="51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None/>
              <a:defRPr sz="51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None/>
              <a:defRPr sz="51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None/>
              <a:defRPr sz="5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Google Shape;52;p24"/>
          <p:cNvSpPr txBox="1"/>
          <p:nvPr>
            <p:ph idx="1" type="subTitle"/>
          </p:nvPr>
        </p:nvSpPr>
        <p:spPr>
          <a:xfrm>
            <a:off x="292695" y="4069747"/>
            <a:ext cx="4459500" cy="1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24"/>
          <p:cNvSpPr txBox="1"/>
          <p:nvPr>
            <p:ph idx="2" type="body"/>
          </p:nvPr>
        </p:nvSpPr>
        <p:spPr>
          <a:xfrm>
            <a:off x="5445456" y="1064395"/>
            <a:ext cx="42300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●"/>
              <a:defRPr>
                <a:solidFill>
                  <a:schemeClr val="accent1"/>
                </a:solidFill>
              </a:defRPr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○"/>
              <a:defRPr>
                <a:solidFill>
                  <a:schemeClr val="accent1"/>
                </a:solidFill>
              </a:defRPr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  <a:defRPr>
                <a:solidFill>
                  <a:schemeClr val="accent1"/>
                </a:solidFill>
              </a:defRPr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  <a:defRPr>
                <a:solidFill>
                  <a:schemeClr val="accent1"/>
                </a:solidFill>
              </a:defRPr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○"/>
              <a:defRPr>
                <a:solidFill>
                  <a:schemeClr val="accent1"/>
                </a:solidFill>
              </a:defRPr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  <a:defRPr>
                <a:solidFill>
                  <a:schemeClr val="accent1"/>
                </a:solidFill>
              </a:defRPr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  <a:defRPr>
                <a:solidFill>
                  <a:schemeClr val="accent1"/>
                </a:solidFill>
              </a:defRPr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○"/>
              <a:defRPr>
                <a:solidFill>
                  <a:schemeClr val="accent1"/>
                </a:solidFill>
              </a:defRPr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43628" y="6217901"/>
            <a:ext cx="66132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hasCustomPrompt="1" type="title"/>
          </p:nvPr>
        </p:nvSpPr>
        <p:spPr>
          <a:xfrm>
            <a:off x="343628" y="1528029"/>
            <a:ext cx="9393300" cy="30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975" lIns="111975" spcFirstLastPara="1" rIns="111975" wrap="square" tIns="1119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b="1" sz="1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b="1" sz="1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b="1" sz="1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b="1" sz="1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b="1" sz="1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b="1" sz="1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b="1" sz="1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b="1" sz="1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b="1" sz="17100"/>
            </a:lvl9pPr>
          </a:lstStyle>
          <a:p>
            <a:r>
              <a:t>xx%</a:t>
            </a:r>
          </a:p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343628" y="4744988"/>
            <a:ext cx="93933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0" y="147"/>
            <a:ext cx="10080600" cy="251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1975" lIns="111975" spcFirstLastPara="1" rIns="111975" wrap="square" tIns="111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17"/>
          <p:cNvCxnSpPr/>
          <p:nvPr/>
        </p:nvCxnSpPr>
        <p:spPr>
          <a:xfrm>
            <a:off x="707688" y="5287437"/>
            <a:ext cx="4302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17"/>
          <p:cNvSpPr txBox="1"/>
          <p:nvPr>
            <p:ph type="ctrTitle"/>
          </p:nvPr>
        </p:nvSpPr>
        <p:spPr>
          <a:xfrm>
            <a:off x="565216" y="2782684"/>
            <a:ext cx="8950200" cy="223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975" lIns="111975" spcFirstLastPara="1" rIns="111975" wrap="square" tIns="1119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None/>
              <a:defRPr sz="5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" type="subTitle"/>
          </p:nvPr>
        </p:nvSpPr>
        <p:spPr>
          <a:xfrm>
            <a:off x="565216" y="5644791"/>
            <a:ext cx="89502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None/>
              <a:defRPr sz="29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None/>
              <a:defRPr sz="29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None/>
              <a:defRPr sz="29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None/>
              <a:defRPr sz="29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None/>
              <a:defRPr sz="29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None/>
              <a:defRPr sz="29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None/>
              <a:defRPr sz="29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None/>
              <a:defRPr sz="29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None/>
              <a:defRPr sz="2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18"/>
          <p:cNvCxnSpPr/>
          <p:nvPr/>
        </p:nvCxnSpPr>
        <p:spPr>
          <a:xfrm>
            <a:off x="707688" y="5287437"/>
            <a:ext cx="4302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8"/>
          <p:cNvSpPr txBox="1"/>
          <p:nvPr>
            <p:ph type="title"/>
          </p:nvPr>
        </p:nvSpPr>
        <p:spPr>
          <a:xfrm>
            <a:off x="565216" y="2782684"/>
            <a:ext cx="8950200" cy="223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975" lIns="111975" spcFirstLastPara="1" rIns="111975" wrap="square" tIns="1119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300"/>
              <a:buNone/>
              <a:defRPr sz="73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/>
          <p:nvPr/>
        </p:nvSpPr>
        <p:spPr>
          <a:xfrm>
            <a:off x="0" y="7415933"/>
            <a:ext cx="10080600" cy="14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1975" lIns="111975" spcFirstLastPara="1" rIns="111975" wrap="square" tIns="111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9"/>
          <p:cNvSpPr txBox="1"/>
          <p:nvPr>
            <p:ph type="title"/>
          </p:nvPr>
        </p:nvSpPr>
        <p:spPr>
          <a:xfrm>
            <a:off x="343628" y="654077"/>
            <a:ext cx="9393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343628" y="1721963"/>
            <a:ext cx="9393300" cy="4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43628" y="654077"/>
            <a:ext cx="9393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43628" y="1722073"/>
            <a:ext cx="4409700" cy="4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5327385" y="1722073"/>
            <a:ext cx="4409700" cy="4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343628" y="654077"/>
            <a:ext cx="9393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343628" y="816595"/>
            <a:ext cx="30957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975" lIns="111975" spcFirstLastPara="1" rIns="111975" wrap="square" tIns="1119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343628" y="2042369"/>
            <a:ext cx="3095700" cy="4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540467" y="773605"/>
            <a:ext cx="6177900" cy="60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343628" y="654077"/>
            <a:ext cx="9393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ld Standard TT"/>
              <a:buNone/>
              <a:defRPr b="0" i="0" sz="3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ld Standard TT"/>
              <a:buNone/>
              <a:defRPr b="0" i="0" sz="3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ld Standard TT"/>
              <a:buNone/>
              <a:defRPr b="0" i="0" sz="3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ld Standard TT"/>
              <a:buNone/>
              <a:defRPr b="0" i="0" sz="3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ld Standard TT"/>
              <a:buNone/>
              <a:defRPr b="0" i="0" sz="3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ld Standard TT"/>
              <a:buNone/>
              <a:defRPr b="0" i="0" sz="3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ld Standard TT"/>
              <a:buNone/>
              <a:defRPr b="0" i="0" sz="3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ld Standard TT"/>
              <a:buNone/>
              <a:defRPr b="0" i="0" sz="3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ld Standard TT"/>
              <a:buNone/>
              <a:defRPr b="0" i="0" sz="3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343628" y="1721963"/>
            <a:ext cx="9393300" cy="4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75" lIns="111975" spcFirstLastPara="1" rIns="111975" wrap="square" tIns="111975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ld Standard TT"/>
              <a:buChar char="●"/>
              <a:defRPr b="0" i="0" sz="2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ld Standard TT"/>
              <a:buChar char="○"/>
              <a:defRPr b="0" i="0" sz="1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ld Standard TT"/>
              <a:buChar char="■"/>
              <a:defRPr b="0" i="0" sz="1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ld Standard TT"/>
              <a:buChar char="●"/>
              <a:defRPr b="0" i="0" sz="1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ld Standard TT"/>
              <a:buChar char="○"/>
              <a:defRPr b="0" i="0" sz="1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ld Standard TT"/>
              <a:buChar char="■"/>
              <a:defRPr b="0" i="0" sz="1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ld Standard TT"/>
              <a:buChar char="●"/>
              <a:defRPr b="0" i="0" sz="1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ld Standard TT"/>
              <a:buChar char="○"/>
              <a:defRPr b="0" i="0" sz="1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ld Standard TT"/>
              <a:buChar char="■"/>
              <a:defRPr b="0" i="0" sz="17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9340296" y="685377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75" lIns="111975" spcFirstLastPara="1" rIns="111975" wrap="square" tIns="1119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dl.ca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1141950" y="367950"/>
            <a:ext cx="7775700" cy="953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1" i="0" lang="ca-ES" sz="4760" u="none" cap="none" strike="noStrike">
                <a:solidFill>
                  <a:srgbClr val="000000"/>
                </a:solidFill>
              </a:rPr>
              <a:t>Benvingudes i benvinguts!</a:t>
            </a:r>
            <a:endParaRPr b="1" i="0" sz="47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13" y="1680950"/>
            <a:ext cx="9326000" cy="55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/>
        </p:nvSpPr>
        <p:spPr>
          <a:xfrm>
            <a:off x="0" y="314575"/>
            <a:ext cx="8547300" cy="960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lang="ca-ES" sz="4400"/>
              <a:t> </a:t>
            </a:r>
            <a:r>
              <a:rPr b="1" lang="ca-ES" sz="4400"/>
              <a:t>PROJECTES DE RECICLATGE</a:t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504000" y="1800000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recordem els projectes que es duen a terme a l’escola per contribuir a la millora del medi ambient: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b="1" i="0" lang="ca-ES" sz="2500" u="none" cap="none" strike="noStrike">
                <a:solidFill>
                  <a:srgbClr val="000000"/>
                </a:solidFill>
              </a:rPr>
              <a:t>APILO</a:t>
            </a: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recollida de </a:t>
            </a:r>
            <a:r>
              <a:rPr b="0" i="0" lang="ca-ES" sz="2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piles usades</a:t>
            </a:r>
            <a:endParaRPr b="0" i="0" sz="25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b="1" i="0" lang="ca-ES" sz="2500" u="none" cap="none" strike="noStrike">
                <a:solidFill>
                  <a:srgbClr val="000000"/>
                </a:solidFill>
              </a:rPr>
              <a:t>PROGRAMA ANELLA</a:t>
            </a: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recollida d’</a:t>
            </a:r>
            <a:r>
              <a:rPr b="0" i="0" lang="ca-ES" sz="2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anelles de plàstic</a:t>
            </a:r>
            <a:endParaRPr b="0" i="0" sz="25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b="1" i="0" lang="ca-ES" sz="2500" u="none" cap="none" strike="noStrike">
                <a:solidFill>
                  <a:srgbClr val="000000"/>
                </a:solidFill>
              </a:rPr>
              <a:t>CLAKI</a:t>
            </a: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recollida d’</a:t>
            </a:r>
            <a:r>
              <a:rPr b="0" i="0" lang="ca-ES" sz="2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 de cuina usat</a:t>
            </a: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500" u="none" cap="none" strike="noStrike">
                <a:solidFill>
                  <a:srgbClr val="000000"/>
                </a:solidFill>
              </a:rPr>
              <a:t>TOTES LES FAMÍLIES PODEU PARTICIPAR-HI!</a:t>
            </a:r>
            <a:endParaRPr b="1" i="0" sz="2500" u="none" cap="none" strike="noStrike">
              <a:solidFill>
                <a:srgbClr val="000000"/>
              </a:solidFill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401" y="4751725"/>
            <a:ext cx="2407525" cy="14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2022" y="4449872"/>
            <a:ext cx="1275350" cy="20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3475" y="4394413"/>
            <a:ext cx="206692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-14750" y="262075"/>
            <a:ext cx="9869100" cy="101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a-ES" sz="4200"/>
              <a:t> </a:t>
            </a:r>
            <a:r>
              <a:rPr b="1" lang="ca-ES" sz="4200"/>
              <a:t>SORTIDES I ACTIVITATS CULTURALS</a:t>
            </a:r>
            <a:endParaRPr b="1" i="0" sz="4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436138" y="1730475"/>
            <a:ext cx="8967300" cy="4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SORTIDES</a:t>
            </a:r>
            <a:endParaRPr b="1" sz="2700"/>
          </a:p>
          <a:p>
            <a:pPr indent="-3746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b="0" i="0" lang="ca-ES" sz="2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1r trimestre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 Xaragall. </a:t>
            </a:r>
            <a:r>
              <a:rPr b="0" i="1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Construcció de cabanes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lang="ca-ES" sz="2300"/>
              <a:t>20 </a:t>
            </a:r>
            <a:r>
              <a:rPr b="1" i="0" lang="ca-ES" sz="2300" u="none" cap="none" strike="noStrike">
                <a:solidFill>
                  <a:srgbClr val="000000"/>
                </a:solidFill>
              </a:rPr>
              <a:t>d'octubre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2300"/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0" i="0" lang="ca-ES" sz="2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2n trimestre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lang="ca-ES" sz="2300"/>
              <a:t>Auditori de Barcelona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a-ES" sz="2300"/>
              <a:t>Concert “Els Monstres” 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ca-ES" sz="2300"/>
              <a:t>25 d’abril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300"/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ca-ES" sz="2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trimestre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ca-ES" sz="2300"/>
              <a:t>Mas Banyeres. </a:t>
            </a:r>
            <a:r>
              <a:rPr i="1" lang="ca-ES" sz="2300"/>
              <a:t>El Bosc de les fades</a:t>
            </a:r>
            <a:r>
              <a:rPr lang="ca-ES" sz="2300"/>
              <a:t> 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ca-ES" sz="2300"/>
              <a:t>3</a:t>
            </a:r>
            <a:r>
              <a:rPr b="1" i="0" lang="ca-ES" sz="2300" u="none" cap="none" strike="noStrike">
                <a:solidFill>
                  <a:srgbClr val="000000"/>
                </a:solidFill>
              </a:rPr>
              <a:t> de maig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b="0" i="1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Colònies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</a:t>
            </a:r>
            <a:r>
              <a:rPr lang="ca-ES" sz="2300"/>
              <a:t>al masover i el Puig. L’Esquirol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lang="ca-ES" sz="2300"/>
              <a:t>14 i 15 de març</a:t>
            </a:r>
            <a:r>
              <a:rPr b="0" i="0" lang="ca-E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ACTIVITATS CULTURALS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-"/>
            </a:pPr>
            <a:r>
              <a:rPr i="1" lang="ca-ES" sz="2500"/>
              <a:t>Bunji, la petita Koala</a:t>
            </a:r>
            <a:r>
              <a:rPr lang="ca-ES" sz="2500"/>
              <a:t>. Titelles (</a:t>
            </a:r>
            <a:r>
              <a:rPr b="1" lang="ca-ES" sz="2500"/>
              <a:t>octubre</a:t>
            </a:r>
            <a:r>
              <a:rPr lang="ca-ES" sz="2500"/>
              <a:t>)</a:t>
            </a:r>
            <a:endParaRPr sz="2500"/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-"/>
            </a:pPr>
            <a:r>
              <a:rPr i="1" lang="ca-ES" sz="2500"/>
              <a:t>Mans</a:t>
            </a:r>
            <a:r>
              <a:rPr lang="ca-ES" sz="2500"/>
              <a:t>.</a:t>
            </a:r>
            <a:r>
              <a:rPr lang="ca-ES" sz="2500">
                <a:solidFill>
                  <a:schemeClr val="dk1"/>
                </a:solidFill>
              </a:rPr>
              <a:t>Teatre</a:t>
            </a:r>
            <a:r>
              <a:rPr lang="ca-ES" sz="2500"/>
              <a:t> (</a:t>
            </a:r>
            <a:r>
              <a:rPr b="1" lang="ca-ES" sz="2500"/>
              <a:t>gener</a:t>
            </a:r>
            <a:r>
              <a:rPr lang="ca-ES" sz="2500"/>
              <a:t>).</a:t>
            </a:r>
            <a:endParaRPr sz="2500"/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-"/>
            </a:pPr>
            <a:r>
              <a:rPr i="1" lang="ca-ES" sz="2500"/>
              <a:t>Hotel cuques</a:t>
            </a:r>
            <a:r>
              <a:rPr lang="ca-ES" sz="2500"/>
              <a:t>. Música (</a:t>
            </a:r>
            <a:r>
              <a:rPr b="1" lang="ca-ES" sz="2500"/>
              <a:t>maig</a:t>
            </a:r>
            <a:r>
              <a:rPr lang="ca-ES" sz="2500"/>
              <a:t>)</a:t>
            </a:r>
            <a:endParaRPr sz="2500"/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2149" y="1423024"/>
            <a:ext cx="1872200" cy="8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/>
        </p:nvSpPr>
        <p:spPr>
          <a:xfrm>
            <a:off x="0" y="424450"/>
            <a:ext cx="2633100" cy="871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1" lang="ca-ES" sz="4760"/>
              <a:t> FESTES</a:t>
            </a:r>
            <a:endParaRPr b="1" sz="476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2632963" y="1587738"/>
            <a:ext cx="48147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FESTES TRADICIONALS</a:t>
            </a:r>
            <a:endParaRPr sz="2600"/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ca-ES" sz="2300" u="sng">
                <a:solidFill>
                  <a:schemeClr val="dk1"/>
                </a:solidFill>
              </a:rPr>
              <a:t>Castanyada</a:t>
            </a:r>
            <a:r>
              <a:rPr lang="ca-ES" sz="2300">
                <a:solidFill>
                  <a:schemeClr val="dk1"/>
                </a:solidFill>
              </a:rPr>
              <a:t>: </a:t>
            </a:r>
            <a:r>
              <a:rPr b="1" lang="ca-ES" sz="2300">
                <a:solidFill>
                  <a:schemeClr val="dk1"/>
                </a:solidFill>
              </a:rPr>
              <a:t>31 d’octubre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ca-ES" sz="2300" u="sng">
                <a:solidFill>
                  <a:schemeClr val="dk1"/>
                </a:solidFill>
              </a:rPr>
              <a:t>Sta. Cecília</a:t>
            </a:r>
            <a:r>
              <a:rPr lang="ca-ES" sz="2300">
                <a:solidFill>
                  <a:schemeClr val="dk1"/>
                </a:solidFill>
              </a:rPr>
              <a:t>: </a:t>
            </a:r>
            <a:r>
              <a:rPr b="1" lang="ca-ES" sz="2300">
                <a:solidFill>
                  <a:schemeClr val="dk1"/>
                </a:solidFill>
              </a:rPr>
              <a:t>22 de novembre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ca-ES" sz="2300" u="sng">
                <a:solidFill>
                  <a:schemeClr val="dk1"/>
                </a:solidFill>
              </a:rPr>
              <a:t>Concerts de Nadal</a:t>
            </a:r>
            <a:r>
              <a:rPr lang="ca-ES" sz="2300">
                <a:solidFill>
                  <a:schemeClr val="dk1"/>
                </a:solidFill>
              </a:rPr>
              <a:t>: 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="1" lang="ca-ES" sz="2300">
                <a:solidFill>
                  <a:schemeClr val="dk1"/>
                </a:solidFill>
              </a:rPr>
              <a:t>15 de desembre- I5, 3r i 6è.</a:t>
            </a:r>
            <a:r>
              <a:rPr lang="ca-ES" sz="2300">
                <a:solidFill>
                  <a:schemeClr val="dk1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ca-ES" sz="2300">
                <a:solidFill>
                  <a:schemeClr val="dk1"/>
                </a:solidFill>
              </a:rPr>
              <a:t>18 de desembre- I4, 2n i 5è.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ca-ES" sz="2300">
                <a:solidFill>
                  <a:schemeClr val="dk1"/>
                </a:solidFill>
              </a:rPr>
              <a:t>19 de desembre- I3, 1r i 4t.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ca-ES" sz="2300" u="sng">
                <a:solidFill>
                  <a:schemeClr val="dk1"/>
                </a:solidFill>
              </a:rPr>
              <a:t>Carnestoltes</a:t>
            </a:r>
            <a:r>
              <a:rPr lang="ca-ES" sz="2300">
                <a:solidFill>
                  <a:schemeClr val="dk1"/>
                </a:solidFill>
              </a:rPr>
              <a:t>: </a:t>
            </a:r>
            <a:r>
              <a:rPr b="1" lang="ca-ES" sz="2300">
                <a:solidFill>
                  <a:schemeClr val="dk1"/>
                </a:solidFill>
              </a:rPr>
              <a:t>del</a:t>
            </a:r>
            <a:r>
              <a:rPr lang="ca-ES" sz="2300">
                <a:solidFill>
                  <a:schemeClr val="dk1"/>
                </a:solidFill>
              </a:rPr>
              <a:t> </a:t>
            </a:r>
            <a:r>
              <a:rPr b="1" lang="ca-ES" sz="2300">
                <a:solidFill>
                  <a:schemeClr val="dk1"/>
                </a:solidFill>
              </a:rPr>
              <a:t>5 al 9 de febrer.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ca-ES" sz="2300" u="sng">
                <a:solidFill>
                  <a:schemeClr val="dk1"/>
                </a:solidFill>
              </a:rPr>
              <a:t>Sant Jordi</a:t>
            </a:r>
            <a:r>
              <a:rPr lang="ca-ES" sz="2300">
                <a:solidFill>
                  <a:schemeClr val="dk1"/>
                </a:solidFill>
              </a:rPr>
              <a:t>: 22 al 26 d’abril</a:t>
            </a:r>
            <a:endParaRPr b="1" sz="23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5875" y="199650"/>
            <a:ext cx="1601000" cy="16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/>
          <p:cNvSpPr txBox="1"/>
          <p:nvPr/>
        </p:nvSpPr>
        <p:spPr>
          <a:xfrm>
            <a:off x="1122787" y="6790000"/>
            <a:ext cx="7835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a-ES" sz="2300">
                <a:solidFill>
                  <a:schemeClr val="dk1"/>
                </a:solidFill>
              </a:rPr>
              <a:t>També celebrem </a:t>
            </a:r>
            <a:r>
              <a:rPr lang="ca-ES" sz="2300">
                <a:solidFill>
                  <a:schemeClr val="dk1"/>
                </a:solidFill>
              </a:rPr>
              <a:t>altres festes (DENIP, la dona científica…)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11a4dc893_0_4"/>
          <p:cNvSpPr txBox="1"/>
          <p:nvPr/>
        </p:nvSpPr>
        <p:spPr>
          <a:xfrm>
            <a:off x="0" y="424450"/>
            <a:ext cx="7240200" cy="871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1" lang="ca-ES" sz="4760"/>
              <a:t> CALENDARI ESCOLAR</a:t>
            </a:r>
            <a:endParaRPr b="1" sz="476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811a4dc893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00" y="1513400"/>
            <a:ext cx="8686800" cy="5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/>
        </p:nvSpPr>
        <p:spPr>
          <a:xfrm>
            <a:off x="-61350" y="224375"/>
            <a:ext cx="9850500" cy="1038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1" lang="ca-ES" sz="4400"/>
              <a:t>  COMUNICACIÓ FAMÍLIA </a:t>
            </a:r>
            <a:r>
              <a:rPr b="1" i="0" lang="ca-ES" sz="4400" u="none" cap="none" strike="noStrike">
                <a:solidFill>
                  <a:srgbClr val="000000"/>
                </a:solidFill>
              </a:rPr>
              <a:t>-</a:t>
            </a:r>
            <a:r>
              <a:rPr b="1" lang="ca-ES" sz="4400"/>
              <a:t> ESCOLA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504450" y="1759385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ca-ES" sz="2500" u="sng"/>
              <a:t>Informes</a:t>
            </a:r>
            <a:r>
              <a:rPr lang="ca-ES" sz="2500"/>
              <a:t>: S’entregaran </a:t>
            </a:r>
            <a:r>
              <a:rPr b="1" lang="ca-ES" sz="2500"/>
              <a:t>dos informes</a:t>
            </a:r>
            <a:r>
              <a:rPr lang="ca-ES" sz="2500"/>
              <a:t> durant el curs.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b="0" i="0" lang="ca-ES" sz="2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Entrevistes a</a:t>
            </a:r>
            <a:r>
              <a:rPr lang="ca-ES" sz="2500" u="sng"/>
              <a:t>mb la tutora</a:t>
            </a:r>
            <a:r>
              <a:rPr lang="ca-ES" sz="2500"/>
              <a:t>. </a:t>
            </a: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Sempre que calgui, ja sigui a demanda de les famílies o de les mestres.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podrà triar la modalitat: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a-ES" sz="2500"/>
              <a:t>P</a:t>
            </a:r>
            <a:r>
              <a:rPr b="1" i="0" lang="ca-ES" sz="2500" u="none" cap="none" strike="noStrike">
                <a:solidFill>
                  <a:srgbClr val="000000"/>
                </a:solidFill>
              </a:rPr>
              <a:t>resencials</a:t>
            </a:r>
            <a:r>
              <a:rPr b="1" lang="ca-ES" sz="2500"/>
              <a:t> o v</a:t>
            </a:r>
            <a:r>
              <a:rPr b="1" i="0" lang="ca-ES" sz="2500" u="none" cap="none" strike="noStrike">
                <a:solidFill>
                  <a:srgbClr val="000000"/>
                </a:solidFill>
              </a:rPr>
              <a:t>ideotrucade</a:t>
            </a:r>
            <a:r>
              <a:rPr b="1" lang="ca-ES" sz="2500"/>
              <a:t>s</a:t>
            </a:r>
            <a:r>
              <a:rPr lang="ca-ES" sz="2500"/>
              <a:t>.</a:t>
            </a:r>
            <a:endParaRPr sz="2500"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400050" lvl="0" marL="9144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ca-ES" sz="2700" u="sng"/>
              <a:t>Cèlia Forns</a:t>
            </a:r>
            <a:r>
              <a:rPr b="0" i="0" lang="ca-ES" sz="2700" u="sng" cap="none" strike="noStrike">
                <a:solidFill>
                  <a:srgbClr val="000000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700">
                <a:highlight>
                  <a:srgbClr val="FFF2CC"/>
                </a:highlight>
              </a:rPr>
              <a:t>I</a:t>
            </a:r>
            <a:r>
              <a:rPr b="0" i="0" lang="ca-ES" sz="2700" cap="none" strike="noStrike">
                <a:solidFill>
                  <a:srgbClr val="000000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5 A</a:t>
            </a:r>
            <a:r>
              <a:rPr b="0" i="0" lang="ca-ES" sz="27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ca-ES" sz="2700">
                <a:highlight>
                  <a:srgbClr val="FFF2CC"/>
                </a:highlight>
              </a:rPr>
              <a:t>DIVENDRES DE 11 A 12h.</a:t>
            </a:r>
            <a:endParaRPr b="1" sz="2700">
              <a:solidFill>
                <a:srgbClr val="C27BA0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ca-ES" sz="2700" u="sng">
                <a:highlight>
                  <a:srgbClr val="FFF2CC"/>
                </a:highlight>
              </a:rPr>
              <a:t>Mireia Argemí </a:t>
            </a:r>
            <a:r>
              <a:rPr lang="ca-ES" sz="2700">
                <a:highlight>
                  <a:srgbClr val="FFF2CC"/>
                </a:highlight>
              </a:rPr>
              <a:t>I</a:t>
            </a:r>
            <a:r>
              <a:rPr b="0" i="0" lang="ca-ES" sz="2700" cap="none" strike="noStrike">
                <a:solidFill>
                  <a:srgbClr val="000000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5 B</a:t>
            </a:r>
            <a:r>
              <a:rPr b="0" i="0" lang="ca-ES" sz="27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ca-ES" sz="27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lang="ca-ES" sz="2700">
                <a:highlight>
                  <a:srgbClr val="FFF2CC"/>
                </a:highlight>
              </a:rPr>
              <a:t>IJOUS DE 15 a 16h. </a:t>
            </a:r>
            <a:endParaRPr b="1" sz="2700">
              <a:highlight>
                <a:srgbClr val="FFF2CC"/>
              </a:highlight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highlight>
                <a:srgbClr val="FFF2CC"/>
              </a:highlight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b="0" i="0" lang="ca-ES" sz="2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Delegats/es d’aula</a:t>
            </a:r>
            <a:endParaRPr b="0" i="0" sz="25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375" y="3080638"/>
            <a:ext cx="1398400" cy="13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1775" y="3080647"/>
            <a:ext cx="1398400" cy="13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425" y="0"/>
            <a:ext cx="7163767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/>
          <p:nvPr/>
        </p:nvSpPr>
        <p:spPr>
          <a:xfrm>
            <a:off x="1" y="6086075"/>
            <a:ext cx="3798000" cy="719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1" i="0" lang="ca-ES" sz="4760" u="none" cap="none" strike="noStrike">
                <a:solidFill>
                  <a:srgbClr val="000000"/>
                </a:solidFill>
              </a:rPr>
              <a:t> BON CURS!</a:t>
            </a:r>
            <a:endParaRPr b="1" i="0" sz="47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/>
        </p:nvSpPr>
        <p:spPr>
          <a:xfrm>
            <a:off x="0" y="205200"/>
            <a:ext cx="4930800" cy="1113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1" lang="ca-ES" sz="4400"/>
              <a:t>EQUIP DOCENT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288450" y="1930813"/>
            <a:ext cx="9503700" cy="48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098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i="0" lang="ca-ES" sz="3000" u="none" cap="none" strike="noStrike">
                <a:solidFill>
                  <a:srgbClr val="000000"/>
                </a:solidFill>
              </a:rPr>
              <a:t>Tutora de </a:t>
            </a:r>
            <a:r>
              <a:rPr b="1" lang="ca-ES" sz="3000"/>
              <a:t>I</a:t>
            </a:r>
            <a:r>
              <a:rPr b="1" i="0" lang="ca-ES" sz="3000" u="none" cap="none" strike="noStrike">
                <a:solidFill>
                  <a:srgbClr val="000000"/>
                </a:solidFill>
              </a:rPr>
              <a:t>5A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a-ES" sz="3000"/>
              <a:t>Cèlia Forns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098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i="0" lang="ca-ES" sz="3000" u="none" cap="none" strike="noStrike">
                <a:solidFill>
                  <a:srgbClr val="000000"/>
                </a:solidFill>
              </a:rPr>
              <a:t>Tutora de </a:t>
            </a:r>
            <a:r>
              <a:rPr b="1" lang="ca-ES" sz="3000"/>
              <a:t>I</a:t>
            </a:r>
            <a:r>
              <a:rPr b="1" i="0" lang="ca-ES" sz="3000" u="none" cap="none" strike="noStrike">
                <a:solidFill>
                  <a:srgbClr val="000000"/>
                </a:solidFill>
              </a:rPr>
              <a:t>5B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a-ES" sz="3000"/>
              <a:t>Mireia Argemí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098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i="0" lang="ca-ES" sz="3000" u="none" cap="none" strike="noStrike">
                <a:solidFill>
                  <a:srgbClr val="000000"/>
                </a:solidFill>
              </a:rPr>
              <a:t>Psicomotricitat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Bego Rodríguez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098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i="0" lang="ca-ES" sz="3000" u="none" cap="none" strike="noStrike">
                <a:solidFill>
                  <a:srgbClr val="000000"/>
                </a:solidFill>
              </a:rPr>
              <a:t>Música: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Paula Coronado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098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i="0" lang="ca-ES" sz="3000" u="none" cap="none" strike="noStrike">
                <a:solidFill>
                  <a:srgbClr val="000000"/>
                </a:solidFill>
              </a:rPr>
              <a:t>Anglès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Paula Coronado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098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i="0" lang="ca-ES" sz="3000" u="none" cap="none" strike="noStrike">
                <a:solidFill>
                  <a:srgbClr val="000000"/>
                </a:solidFill>
              </a:rPr>
              <a:t>Mestres de reforç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a-ES" sz="3000"/>
              <a:t>Sílvia Sánchez 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Paula Coronado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098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i="0" lang="ca-ES" sz="3000" u="none" cap="none" strike="noStrike">
                <a:solidFill>
                  <a:srgbClr val="000000"/>
                </a:solidFill>
              </a:rPr>
              <a:t>Mestra At</a:t>
            </a:r>
            <a:r>
              <a:rPr b="1" lang="ca-ES" sz="3000"/>
              <a:t>enció a la</a:t>
            </a:r>
            <a:r>
              <a:rPr b="1" i="0" lang="ca-ES" sz="3000" u="none" cap="none" strike="noStrike">
                <a:solidFill>
                  <a:srgbClr val="000000"/>
                </a:solidFill>
              </a:rPr>
              <a:t> Diversitat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Bego Rodríguez</a:t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rPr b="0" i="0" lang="ca-ES" sz="34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0" y="304925"/>
            <a:ext cx="8242200" cy="1022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1" lang="ca-ES" sz="4400"/>
              <a:t>FUNCIONAMENT </a:t>
            </a:r>
            <a:r>
              <a:rPr b="1" lang="ca-ES" sz="4760"/>
              <a:t>DEL CURS</a:t>
            </a:r>
            <a:endParaRPr b="1" i="0" sz="476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355825" y="1610225"/>
            <a:ext cx="9390000" cy="3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48944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Char char="●"/>
            </a:pPr>
            <a:r>
              <a:rPr b="0" i="0" lang="ca-ES" sz="2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Puntualitat</a:t>
            </a: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entrades i sortides. 9.00 i 12.25, 15.00 i 16.25. Re</a:t>
            </a:r>
            <a:r>
              <a:rPr lang="ca-ES" sz="2500"/>
              <a:t>comanem passar per darrera els corralets. </a:t>
            </a:r>
            <a:endParaRPr sz="2500"/>
          </a:p>
          <a:p>
            <a:pPr indent="-448944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Char char="●"/>
            </a:pP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Recollida d’alumnes </a:t>
            </a:r>
            <a:r>
              <a:rPr b="0" i="0" lang="ca-ES" sz="2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 d’horari: cal avisar al tutor/a per escrit i a secretaria.</a:t>
            </a:r>
            <a:r>
              <a:rPr b="0" i="0" lang="ca-ES" sz="25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 JUSTIFICAR TOTES LES ABSÈNCIES.</a:t>
            </a:r>
            <a:endParaRPr sz="2500"/>
          </a:p>
          <a:p>
            <a:pPr indent="-448944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Char char="●"/>
            </a:pPr>
            <a:r>
              <a:rPr i="0" lang="ca-ES" sz="2500" u="sng" cap="none" strike="noStrike">
                <a:solidFill>
                  <a:srgbClr val="000000"/>
                </a:solidFill>
              </a:rPr>
              <a:t>Servei de biblioteca</a:t>
            </a:r>
            <a:r>
              <a:rPr i="0" lang="ca-ES" sz="2500" cap="none" strike="noStrike">
                <a:solidFill>
                  <a:srgbClr val="000000"/>
                </a:solidFill>
              </a:rPr>
              <a:t>:</a:t>
            </a:r>
            <a:r>
              <a:rPr b="0" i="0" lang="ca-E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començarà a l’octubre.</a:t>
            </a:r>
            <a:endParaRPr sz="2500"/>
          </a:p>
          <a:p>
            <a:pPr indent="-448944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Char char="●"/>
            </a:pPr>
            <a:r>
              <a:rPr b="0" i="0" lang="ca-E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parlar amb secretaria o </a:t>
            </a:r>
            <a:r>
              <a:rPr b="0" i="0" lang="ca-ES" sz="2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l’equip directiu és necessari demanar cita prèvia.</a:t>
            </a:r>
            <a:endParaRPr sz="2500" u="sng"/>
          </a:p>
          <a:p>
            <a:pPr indent="-448944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Char char="●"/>
            </a:pPr>
            <a:r>
              <a:rPr lang="ca-ES" sz="2500">
                <a:solidFill>
                  <a:schemeClr val="dk1"/>
                </a:solidFill>
              </a:rPr>
              <a:t>Per avisos o </a:t>
            </a:r>
            <a:r>
              <a:rPr lang="ca-ES" sz="2500" u="sng">
                <a:solidFill>
                  <a:schemeClr val="dk1"/>
                </a:solidFill>
              </a:rPr>
              <a:t>consultes sobre el menjador i acollides</a:t>
            </a:r>
            <a:r>
              <a:rPr lang="ca-ES" sz="2500">
                <a:solidFill>
                  <a:schemeClr val="dk1"/>
                </a:solidFill>
              </a:rPr>
              <a:t>, cal trucar a la Rosa (Telèfon: 670.65.17.26)</a:t>
            </a:r>
            <a:endParaRPr sz="2500">
              <a:solidFill>
                <a:schemeClr val="dk1"/>
              </a:solidFill>
            </a:endParaRPr>
          </a:p>
          <a:p>
            <a:pPr indent="-448944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Char char="●"/>
            </a:pPr>
            <a:r>
              <a:rPr lang="ca-ES" sz="2500">
                <a:solidFill>
                  <a:schemeClr val="dk1"/>
                </a:solidFill>
              </a:rPr>
              <a:t>Web de l’escola: </a:t>
            </a:r>
            <a:r>
              <a:rPr lang="ca-ES" sz="2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www.gdl.cat</a:t>
            </a:r>
            <a:r>
              <a:rPr lang="ca-ES" sz="2500">
                <a:solidFill>
                  <a:srgbClr val="0563C1"/>
                </a:solidFill>
              </a:rPr>
              <a:t> (informacions diverses, blocs...)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/>
        </p:nvSpPr>
        <p:spPr>
          <a:xfrm>
            <a:off x="0" y="343800"/>
            <a:ext cx="9908100" cy="1023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ca-E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a-ES" sz="3400" u="none" cap="none" strike="noStrike">
                <a:solidFill>
                  <a:srgbClr val="000000"/>
                </a:solidFill>
              </a:rPr>
              <a:t>Us recordem que pel bon funcionament cal</a:t>
            </a:r>
            <a:r>
              <a:rPr b="1" lang="ca-ES" sz="3400"/>
              <a:t>…</a:t>
            </a:r>
            <a:endParaRPr b="1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504000" y="180000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219725" y="1475338"/>
            <a:ext cx="9640200" cy="5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55600" lvl="0" marL="457200" marR="0" rtl="0" algn="just">
              <a:lnSpc>
                <a:spcPct val="115000"/>
              </a:lnSpc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a-ES" sz="2000"/>
              <a:t>Les </a:t>
            </a:r>
            <a:r>
              <a:rPr b="1" lang="ca-ES" sz="2000"/>
              <a:t>bates</a:t>
            </a:r>
            <a:r>
              <a:rPr lang="ca-ES" sz="2000"/>
              <a:t> </a:t>
            </a:r>
            <a:r>
              <a:rPr lang="ca-ES" sz="2000" u="sng"/>
              <a:t>marcades amb nom</a:t>
            </a:r>
            <a:r>
              <a:rPr lang="ca-ES" sz="2000"/>
              <a:t> i </a:t>
            </a:r>
            <a:r>
              <a:rPr lang="ca-ES" sz="2000" u="sng"/>
              <a:t>amb una veta</a:t>
            </a:r>
            <a:r>
              <a:rPr lang="ca-ES" sz="2000"/>
              <a:t> per penjar-les. La bata d’aula marxarà a casa quan estigui bruta.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 la </a:t>
            </a:r>
            <a:r>
              <a:rPr b="1" i="0" lang="ca-ES" sz="2000" u="none" cap="none" strike="noStrike">
                <a:solidFill>
                  <a:srgbClr val="000000"/>
                </a:solidFill>
              </a:rPr>
              <a:t>motxilla només  </a:t>
            </a:r>
            <a:r>
              <a:rPr b="1" lang="ca-ES" sz="2000"/>
              <a:t>DILLUNS I  DIVENDRES</a:t>
            </a:r>
            <a:r>
              <a:rPr b="1" lang="ca-ES" sz="2000"/>
              <a:t> </a:t>
            </a:r>
            <a:r>
              <a:rPr lang="ca-ES" sz="2000"/>
              <a:t>(Evitar motxilles amb rodetes).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Els </a:t>
            </a:r>
            <a:r>
              <a:rPr b="1" i="0" lang="ca-ES" sz="2000" u="none" cap="none" strike="noStrike">
                <a:solidFill>
                  <a:srgbClr val="000000"/>
                </a:solidFill>
              </a:rPr>
              <a:t>altres dies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només </a:t>
            </a:r>
            <a:r>
              <a:rPr b="0" i="0" lang="ca-E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bosseta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dia han de portar: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-Una ampolla d’aigua.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-Una bosseta amb l'esmorzar i un tovalló de roba.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 dur </a:t>
            </a:r>
            <a:r>
              <a:rPr b="1" i="0" lang="ca-ES" sz="2000" u="none" cap="none" strike="noStrike">
                <a:solidFill>
                  <a:srgbClr val="000000"/>
                </a:solidFill>
              </a:rPr>
              <a:t>mitjons antilliscants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fàcils de posar. </a:t>
            </a:r>
            <a:endParaRPr sz="2000"/>
          </a:p>
          <a:p>
            <a:pPr indent="-3556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Venir a l’escola amb </a:t>
            </a:r>
            <a:r>
              <a:rPr b="1" i="0" lang="ca-ES" sz="2000" u="none" cap="none" strike="noStrike">
                <a:solidFill>
                  <a:srgbClr val="000000"/>
                </a:solidFill>
              </a:rPr>
              <a:t>roba </a:t>
            </a:r>
            <a:r>
              <a:rPr i="0" lang="ca-ES" sz="2000" u="sng" cap="none" strike="noStrike">
                <a:solidFill>
                  <a:srgbClr val="000000"/>
                </a:solidFill>
              </a:rPr>
              <a:t>còmoda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b="0" i="0" lang="ca-E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marcada amb el nom</a:t>
            </a:r>
            <a:r>
              <a:rPr lang="ca-ES" sz="2000"/>
              <a:t>.</a:t>
            </a:r>
            <a:endParaRPr sz="2000"/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-ES" sz="2000"/>
              <a:t>Les </a:t>
            </a:r>
            <a:r>
              <a:rPr b="1" lang="ca-ES" sz="2000"/>
              <a:t>sabates </a:t>
            </a:r>
            <a:r>
              <a:rPr lang="ca-ES" sz="2000"/>
              <a:t>que portin han de ser</a:t>
            </a:r>
            <a:r>
              <a:rPr b="1" lang="ca-ES" sz="2000"/>
              <a:t> </a:t>
            </a:r>
            <a:r>
              <a:rPr lang="ca-ES" sz="2000" u="sng"/>
              <a:t>fàcils de posar</a:t>
            </a:r>
            <a:r>
              <a:rPr lang="ca-ES" sz="2000"/>
              <a:t>, sobretot perquè sovint ens canviem de calçat.</a:t>
            </a:r>
            <a:endParaRPr sz="2000"/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Recordar que els</a:t>
            </a:r>
            <a:r>
              <a:rPr b="1" i="0" lang="ca-ES" sz="2000" cap="none" strike="noStrike">
                <a:solidFill>
                  <a:srgbClr val="000000"/>
                </a:solidFill>
              </a:rPr>
              <a:t> dijous </a:t>
            </a:r>
            <a:r>
              <a:rPr i="0" lang="ca-ES" sz="2000" cap="none" strike="noStrike">
                <a:solidFill>
                  <a:srgbClr val="000000"/>
                </a:solidFill>
              </a:rPr>
              <a:t>és el </a:t>
            </a:r>
            <a:r>
              <a:rPr b="1" i="0" lang="ca-ES" sz="2000" cap="none" strike="noStrike">
                <a:solidFill>
                  <a:srgbClr val="000000"/>
                </a:solidFill>
              </a:rPr>
              <a:t>dia de la fruita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L'han de portar ja </a:t>
            </a:r>
            <a:r>
              <a:rPr i="0" lang="ca-ES" sz="2000" u="sng" cap="none" strike="noStrike">
                <a:solidFill>
                  <a:srgbClr val="000000"/>
                </a:solidFill>
              </a:rPr>
              <a:t>tallada de casa.</a:t>
            </a:r>
            <a:endParaRPr i="0" sz="2000" u="sng" cap="none" strike="noStrike">
              <a:solidFill>
                <a:srgbClr val="000000"/>
              </a:solidFill>
            </a:endParaRP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Els nens/es que </a:t>
            </a:r>
            <a:r>
              <a:rPr i="0" lang="ca-ES" sz="2000" u="none" cap="none" strike="noStrike">
                <a:solidFill>
                  <a:srgbClr val="000000"/>
                </a:solidFill>
              </a:rPr>
              <a:t>tenen</a:t>
            </a:r>
            <a:r>
              <a:rPr b="1" i="0" lang="ca-ES" sz="2000" u="none" cap="none" strike="noStrike">
                <a:solidFill>
                  <a:srgbClr val="000000"/>
                </a:solidFill>
              </a:rPr>
              <a:t> polls </a:t>
            </a:r>
            <a:r>
              <a:rPr i="0" lang="ca-ES" sz="2000" u="sng" cap="none" strike="noStrike">
                <a:solidFill>
                  <a:srgbClr val="000000"/>
                </a:solidFill>
              </a:rPr>
              <a:t>no poden venir a l'escola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fins que hagin fet el tractament.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4375" y="3232475"/>
            <a:ext cx="1519125" cy="15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0" y="261000"/>
            <a:ext cx="7806600" cy="719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a-ES" sz="4400"/>
              <a:t>INFORMACIONS DIVERSES</a:t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504000" y="180000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268775" y="1151000"/>
            <a:ext cx="9542100" cy="3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556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ca-E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PSICOMOTRICITAT: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9144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ca-ES" sz="2400"/>
              <a:t>I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5A:</a:t>
            </a:r>
            <a:r>
              <a:rPr b="0" i="0" lang="ca-ES" sz="2400" u="none" cap="none" strike="noStrike">
                <a:solidFill>
                  <a:srgbClr val="000000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a-ES" sz="2400">
                <a:highlight>
                  <a:srgbClr val="FFF2CC"/>
                </a:highlight>
              </a:rPr>
              <a:t>DILLUNS TARDA</a:t>
            </a:r>
            <a:r>
              <a:rPr b="1" lang="ca-ES" sz="2400">
                <a:highlight>
                  <a:srgbClr val="FFFFFF"/>
                </a:highlight>
              </a:rPr>
              <a:t> </a:t>
            </a:r>
            <a:endParaRPr b="1" sz="2400"/>
          </a:p>
          <a:p>
            <a:pPr indent="-38100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a-ES" sz="2400"/>
              <a:t>I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5B: </a:t>
            </a: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</a:t>
            </a:r>
            <a:r>
              <a:rPr b="1" lang="ca-ES" sz="2400"/>
              <a:t>JOUS</a:t>
            </a: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TARDA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ca-ES" sz="2400" u="sng"/>
              <a:t> dia que fan psico van a casa per rentar </a:t>
            </a:r>
            <a:r>
              <a:rPr b="0" i="0" lang="ca-E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es retornen els </a:t>
            </a:r>
            <a:r>
              <a:rPr b="1" i="0" lang="ca-ES" sz="2400" u="sng" cap="none" strike="noStrike">
                <a:solidFill>
                  <a:srgbClr val="000000"/>
                </a:solidFill>
              </a:rPr>
              <a:t>dilluns</a:t>
            </a:r>
            <a:r>
              <a:rPr b="0" i="0" lang="ca-E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chemeClr val="dk1"/>
                </a:solidFill>
              </a:rPr>
              <a:t>Algunes sessions les farem al pati.</a:t>
            </a:r>
            <a:endParaRPr sz="2400" u="sng"/>
          </a:p>
          <a:p>
            <a:pPr indent="-3810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ANIV</a:t>
            </a: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RSARIS: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Aquest any ho celebrem amb una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corona i fent protagonista a l’alumne.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ca-E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portar esmorzar de casa.</a:t>
            </a:r>
            <a:endParaRPr sz="2400" u="sng"/>
          </a:p>
          <a:p>
            <a:pPr indent="-3810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JOGUINES: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a-E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portar joguines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casa a l'escola.</a:t>
            </a:r>
            <a:endParaRPr sz="2400"/>
          </a:p>
          <a:p>
            <a:pPr indent="-38100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ESMORZARS: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Els nens han de </a:t>
            </a:r>
            <a:r>
              <a:rPr b="0" i="0" lang="ca-E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venir esmorzats de casa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b="0" i="0" lang="ca-ES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l'escola ha de ser un petit tast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a arribar bé a l'hora de dinar.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 b="7722" l="0" r="0" t="9502"/>
          <a:stretch/>
        </p:blipFill>
        <p:spPr>
          <a:xfrm>
            <a:off x="7958925" y="1151000"/>
            <a:ext cx="1764725" cy="14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4">
            <a:alphaModFix/>
          </a:blip>
          <a:srcRect b="0" l="20580" r="22646" t="0"/>
          <a:stretch/>
        </p:blipFill>
        <p:spPr>
          <a:xfrm>
            <a:off x="7806575" y="3945025"/>
            <a:ext cx="1917075" cy="17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0" y="227450"/>
            <a:ext cx="8765100" cy="719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0"/>
              <a:buFont typeface="Arial"/>
              <a:buNone/>
            </a:pPr>
            <a:r>
              <a:rPr lang="ca-ES" sz="4400"/>
              <a:t> </a:t>
            </a:r>
            <a:r>
              <a:rPr b="1" lang="ca-ES" sz="4400"/>
              <a:t>ORGANITZACIÓ PEDAGÒGICA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468450" y="1869360"/>
            <a:ext cx="91437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468450" y="1259360"/>
            <a:ext cx="91437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b="1" lang="ca-ES" sz="2500"/>
              <a:t>PROCÉS LECTOR: </a:t>
            </a:r>
            <a:r>
              <a:rPr lang="ca-ES" sz="2500"/>
              <a:t>treballarem totes les </a:t>
            </a:r>
            <a:r>
              <a:rPr lang="ca-ES" sz="2500" u="sng"/>
              <a:t>habilitats bàsiques</a:t>
            </a:r>
            <a:r>
              <a:rPr lang="ca-ES" sz="2500"/>
              <a:t> </a:t>
            </a:r>
            <a:r>
              <a:rPr lang="ca-ES" sz="2500" u="sng"/>
              <a:t>prèvies</a:t>
            </a:r>
            <a:r>
              <a:rPr lang="ca-ES" sz="2500"/>
              <a:t> per aconseguir una bona adquisició del procés de lectoescriptura. </a:t>
            </a:r>
            <a:endParaRPr sz="2500"/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b="1" i="0" lang="ca-ES" sz="25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RACONS DE TREBALL</a:t>
            </a:r>
            <a:endParaRPr sz="2500"/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b="1" lang="ca-ES" sz="2500"/>
              <a:t>PROJECTE</a:t>
            </a:r>
            <a:r>
              <a:rPr lang="ca-ES" sz="2500"/>
              <a:t> (carpeta d’aprenentatge)</a:t>
            </a:r>
            <a:endParaRPr sz="2500"/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b="1" i="0" lang="ca-ES" sz="25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AMBIENTS:</a:t>
            </a:r>
            <a:r>
              <a:rPr lang="ca-ES" sz="2500"/>
              <a:t> els </a:t>
            </a:r>
            <a:r>
              <a:rPr lang="ca-ES" sz="2500" u="sng"/>
              <a:t>divendres a la tarda</a:t>
            </a:r>
            <a:r>
              <a:rPr b="0" i="0" lang="ca-ES" sz="25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500"/>
              <a:t>fem ambients</a:t>
            </a:r>
            <a:r>
              <a:rPr b="0" i="0" lang="ca-ES" sz="25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a-ES" sz="2500"/>
              <a:t>Encara s’han de concretar i ho farem quan els alumnes de I3 estiguin adaptats.</a:t>
            </a:r>
            <a:endParaRPr sz="2500"/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b="1" lang="ca-ES" sz="2500">
                <a:solidFill>
                  <a:schemeClr val="dk1"/>
                </a:solidFill>
              </a:rPr>
              <a:t>MALETA VIATGERA:</a:t>
            </a:r>
            <a:r>
              <a:rPr lang="ca-ES" sz="2500">
                <a:solidFill>
                  <a:schemeClr val="dk1"/>
                </a:solidFill>
              </a:rPr>
              <a:t> una maleta amb diferents propostes per </a:t>
            </a:r>
            <a:r>
              <a:rPr lang="ca-ES" sz="2500" u="sng">
                <a:solidFill>
                  <a:schemeClr val="dk1"/>
                </a:solidFill>
              </a:rPr>
              <a:t>treballar les habilitats bàsiques</a:t>
            </a:r>
            <a:r>
              <a:rPr lang="ca-ES" sz="2500">
                <a:solidFill>
                  <a:schemeClr val="dk1"/>
                </a:solidFill>
              </a:rPr>
              <a:t> per una bona adquisició del procés lector. 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b="1" lang="ca-ES" sz="2500"/>
              <a:t>TUTORIES PERSONALITZADES</a:t>
            </a:r>
            <a:endParaRPr b="1" sz="2500"/>
          </a:p>
          <a:p>
            <a:pPr indent="0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None/>
            </a:pPr>
            <a:r>
              <a:t/>
            </a:r>
            <a:endParaRPr b="1" sz="2500" u="sng"/>
          </a:p>
          <a:p>
            <a:pPr indent="0" lvl="0" marL="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3050" y="6172225"/>
            <a:ext cx="1191600" cy="11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7e3d430a7_0_0"/>
          <p:cNvSpPr txBox="1"/>
          <p:nvPr/>
        </p:nvSpPr>
        <p:spPr>
          <a:xfrm>
            <a:off x="0" y="310025"/>
            <a:ext cx="5061600" cy="719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0"/>
              <a:buFont typeface="Arial"/>
              <a:buNone/>
            </a:pPr>
            <a:r>
              <a:rPr b="1" lang="ca-ES" sz="4400"/>
              <a:t> SER CAPAÇ DE…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1e7e3d430a7_0_0"/>
          <p:cNvSpPr txBox="1"/>
          <p:nvPr/>
        </p:nvSpPr>
        <p:spPr>
          <a:xfrm>
            <a:off x="314750" y="1170275"/>
            <a:ext cx="9474300" cy="4557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</a:rPr>
              <a:t>PER ANAR FENT CAMÍ A I5 ÉS IMPORTANT REFORÇAR:</a:t>
            </a:r>
            <a:endParaRPr sz="2000">
              <a:solidFill>
                <a:schemeClr val="dk1"/>
              </a:solidFill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1" lang="ca-ES" sz="2300">
                <a:solidFill>
                  <a:schemeClr val="dk1"/>
                </a:solidFill>
              </a:rPr>
              <a:t>Hàbits personals</a:t>
            </a:r>
            <a:r>
              <a:rPr lang="ca-ES" sz="2300">
                <a:solidFill>
                  <a:schemeClr val="dk1"/>
                </a:solidFill>
              </a:rPr>
              <a:t>: dormir a la seva habitació, vestir-se sols, posar-se les sabates sense ajuda, netejar-se quan van al vàter…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1" lang="ca-ES" sz="2300">
                <a:solidFill>
                  <a:schemeClr val="dk1"/>
                </a:solidFill>
              </a:rPr>
              <a:t>Habilitats bàsiques</a:t>
            </a:r>
            <a:r>
              <a:rPr lang="ca-ES" sz="2300">
                <a:solidFill>
                  <a:schemeClr val="dk1"/>
                </a:solidFill>
              </a:rPr>
              <a:t>: fer puzzles, jocs de taula, buscar diferències, retallar…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ca-ES" sz="2300">
                <a:solidFill>
                  <a:schemeClr val="dk1"/>
                </a:solidFill>
              </a:rPr>
              <a:t>Conèixer els números fins el 10 i el comptatge fins el 20</a:t>
            </a:r>
            <a:r>
              <a:rPr lang="ca-ES" sz="2300">
                <a:solidFill>
                  <a:schemeClr val="dk1"/>
                </a:solidFill>
              </a:rPr>
              <a:t>.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ca-ES" sz="2300">
                <a:solidFill>
                  <a:schemeClr val="dk1"/>
                </a:solidFill>
              </a:rPr>
              <a:t>Saber els colors, els dies de la setmana i les formes geomètriques. 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ca-ES" sz="2300">
                <a:solidFill>
                  <a:schemeClr val="dk1"/>
                </a:solidFill>
              </a:rPr>
              <a:t>Conèixer el dia del seu aniversari. 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ca-ES" sz="2300">
                <a:solidFill>
                  <a:schemeClr val="dk1"/>
                </a:solidFill>
              </a:rPr>
              <a:t>Ser capaç d’escriure el seu nom i cognom sense model.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ca-ES" sz="2300">
                <a:solidFill>
                  <a:schemeClr val="dk1"/>
                </a:solidFill>
              </a:rPr>
              <a:t>Reconèixer la majoria dels fonemes de les lletres. </a:t>
            </a:r>
            <a:endParaRPr b="1" i="0" sz="2300" u="none" cap="none" strike="noStrike">
              <a:solidFill>
                <a:schemeClr val="dk1"/>
              </a:solidFill>
            </a:endParaRPr>
          </a:p>
        </p:txBody>
      </p:sp>
      <p:pic>
        <p:nvPicPr>
          <p:cNvPr id="118" name="Google Shape;118;g1e7e3d430a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98" y="5867825"/>
            <a:ext cx="2099552" cy="14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e7e3d430a7_0_0"/>
          <p:cNvSpPr txBox="1"/>
          <p:nvPr/>
        </p:nvSpPr>
        <p:spPr>
          <a:xfrm>
            <a:off x="2480800" y="5867825"/>
            <a:ext cx="7308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a-ES" sz="2500" u="sng">
                <a:solidFill>
                  <a:schemeClr val="dk1"/>
                </a:solidFill>
              </a:rPr>
              <a:t>EVITAR L'ABÚS DE PANTALLES</a:t>
            </a:r>
            <a:r>
              <a:rPr lang="ca-ES" sz="25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a-ES" sz="1900">
                <a:solidFill>
                  <a:schemeClr val="dk1"/>
                </a:solidFill>
              </a:rPr>
              <a:t>Dificulten el desenvolupament de les habilitats socials, de la concentració, generen ansietat, baixa tolerància a la frustració…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0" y="288000"/>
            <a:ext cx="6978600" cy="877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1" lang="ca-ES" sz="4400"/>
              <a:t> PROJECTES DEL CURS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504463" y="1954477"/>
            <a:ext cx="9071700" cy="3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ca-ES" sz="2700"/>
              <a:t>r</a:t>
            </a:r>
            <a:r>
              <a:rPr b="1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trimestre</a:t>
            </a:r>
            <a:r>
              <a:rPr b="1" lang="ca-ES" sz="2700"/>
              <a:t>: </a:t>
            </a:r>
            <a:r>
              <a:rPr b="0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projecte triant el nom de la classe sobre </a:t>
            </a:r>
            <a:r>
              <a:rPr lang="ca-ES" sz="2700"/>
              <a:t>els insectes</a:t>
            </a:r>
            <a:r>
              <a:rPr b="0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700"/>
              <a:t>I nosaltres hem triat…</a:t>
            </a:r>
            <a:endParaRPr sz="2700"/>
          </a:p>
          <a:p>
            <a:pPr indent="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700"/>
              <a:t>I</a:t>
            </a:r>
            <a:r>
              <a:rPr i="0" lang="ca-ES" sz="2700" u="none" cap="none" strike="noStrike">
                <a:solidFill>
                  <a:srgbClr val="000000"/>
                </a:solidFill>
              </a:rPr>
              <a:t>5A -</a:t>
            </a:r>
            <a:r>
              <a:rPr b="1" i="0" lang="ca-ES" sz="2700" u="none" cap="none" strike="noStrike">
                <a:solidFill>
                  <a:srgbClr val="000000"/>
                </a:solidFill>
              </a:rPr>
              <a:t> </a:t>
            </a:r>
            <a:r>
              <a:rPr b="1" lang="ca-ES" sz="2700"/>
              <a:t>LES LIBÈL.LULES</a:t>
            </a:r>
            <a:r>
              <a:rPr lang="ca-ES" sz="2700"/>
              <a:t> </a:t>
            </a:r>
            <a:endParaRPr sz="2700"/>
          </a:p>
          <a:p>
            <a:pPr indent="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700"/>
              <a:t>I</a:t>
            </a:r>
            <a:r>
              <a:rPr b="0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5B-</a:t>
            </a:r>
            <a:r>
              <a:rPr lang="ca-ES" sz="2700"/>
              <a:t>  </a:t>
            </a:r>
            <a:r>
              <a:rPr b="1" lang="ca-ES" sz="2700"/>
              <a:t>LES PANEROLES</a:t>
            </a:r>
            <a:endParaRPr b="1" sz="27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trimestre i 3r trimestre</a:t>
            </a:r>
            <a:r>
              <a:rPr b="0" i="0" lang="ca-E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projecte lliure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470"/>
              <a:buFont typeface="Arial"/>
              <a:buNone/>
            </a:pPr>
            <a:r>
              <a:t/>
            </a:r>
            <a:endParaRPr b="0" i="0" sz="34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14908"/>
          <a:stretch/>
        </p:blipFill>
        <p:spPr>
          <a:xfrm>
            <a:off x="5825725" y="3014000"/>
            <a:ext cx="2412425" cy="15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4">
            <a:alphaModFix/>
          </a:blip>
          <a:srcRect b="0" l="0" r="1029" t="0"/>
          <a:stretch/>
        </p:blipFill>
        <p:spPr>
          <a:xfrm>
            <a:off x="5825725" y="4545675"/>
            <a:ext cx="2412425" cy="16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/>
        </p:nvSpPr>
        <p:spPr>
          <a:xfrm>
            <a:off x="0" y="576000"/>
            <a:ext cx="6020100" cy="936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60"/>
              <a:buFont typeface="Arial"/>
              <a:buNone/>
            </a:pPr>
            <a:r>
              <a:rPr b="1" i="0" lang="ca-ES" sz="4760" u="none" cap="none" strike="noStrike">
                <a:solidFill>
                  <a:srgbClr val="000000"/>
                </a:solidFill>
              </a:rPr>
              <a:t> </a:t>
            </a:r>
            <a:r>
              <a:rPr b="1" lang="ca-ES" sz="4400"/>
              <a:t>ALTRES ACTIVITATS</a:t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456750" y="1597325"/>
            <a:ext cx="9071700" cy="3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Els </a:t>
            </a:r>
            <a:r>
              <a:rPr b="1" i="0" lang="ca-ES" sz="3000" cap="none" strike="noStrike">
                <a:solidFill>
                  <a:srgbClr val="000000"/>
                </a:solidFill>
              </a:rPr>
              <a:t>concerts de Nadal 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es realitzaran a l’escola.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lang="ca-ES" sz="3000"/>
              <a:t>Visita</a:t>
            </a:r>
            <a:r>
              <a:rPr b="1" i="0" lang="ca-ES" sz="3000" cap="none" strike="noStrike">
                <a:solidFill>
                  <a:srgbClr val="000000"/>
                </a:solidFill>
              </a:rPr>
              <a:t> a la Biblioteca Municipal</a:t>
            </a:r>
            <a:r>
              <a:rPr b="1" lang="ca-ES" sz="3000"/>
              <a:t>.</a:t>
            </a:r>
            <a:r>
              <a:rPr lang="ca-ES" sz="3000"/>
              <a:t> Q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ueda pendent de confirmar.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SzPts val="3000"/>
              <a:buChar char="●"/>
            </a:pPr>
            <a:r>
              <a:rPr b="1" lang="ca-ES" sz="3000"/>
              <a:t>Visita a la residència d’avis</a:t>
            </a:r>
            <a:r>
              <a:rPr lang="ca-ES" sz="3000"/>
              <a:t> de les Franqueses. Queda pendent a confirmar.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i="0" lang="ca-ES" sz="3000" cap="none" strike="noStrike">
                <a:solidFill>
                  <a:srgbClr val="000000"/>
                </a:solidFill>
              </a:rPr>
              <a:t>APJ </a:t>
            </a:r>
            <a:r>
              <a:rPr lang="ca-ES" sz="3000"/>
              <a:t>que h</a:t>
            </a:r>
            <a:r>
              <a:rPr b="0" i="0" lang="ca-E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gravarem a la sala polivalent i ho penjarem al bloc igual que fèiem el curs passat.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None/>
            </a:pPr>
            <a:r>
              <a:rPr lang="ca-ES" sz="2300">
                <a:solidFill>
                  <a:schemeClr val="dk1"/>
                </a:solidFill>
                <a:highlight>
                  <a:srgbClr val="FFFF00"/>
                </a:highlight>
              </a:rPr>
              <a:t>PER PODER PARTICIPAR EN LES ACTIVITATS D’ESCOLA ÉS NECESSARI SER SOCI DE L’AMPA</a:t>
            </a:r>
            <a:r>
              <a:rPr lang="ca-ES" sz="3000">
                <a:solidFill>
                  <a:schemeClr val="dk1"/>
                </a:solidFill>
              </a:rPr>
              <a:t> </a:t>
            </a:r>
            <a:endParaRPr sz="2900"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1528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ctr">
              <a:lnSpc>
                <a:spcPct val="115000"/>
              </a:lnSpc>
              <a:spcBef>
                <a:spcPts val="1528"/>
              </a:spcBef>
              <a:spcAft>
                <a:spcPts val="100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 b="16043" l="0" r="0" t="0"/>
          <a:stretch/>
        </p:blipFill>
        <p:spPr>
          <a:xfrm>
            <a:off x="7840425" y="315663"/>
            <a:ext cx="1735725" cy="14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