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1" r:id="rId3"/>
    <p:sldId id="263" r:id="rId4"/>
    <p:sldId id="262" r:id="rId5"/>
    <p:sldId id="258" r:id="rId6"/>
    <p:sldId id="260" r:id="rId7"/>
    <p:sldId id="259" r:id="rId8"/>
    <p:sldId id="257" r:id="rId9"/>
    <p:sldId id="265" r:id="rId1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6" autoAdjust="0"/>
    <p:restoredTop sz="99605" autoAdjust="0"/>
  </p:normalViewPr>
  <p:slideViewPr>
    <p:cSldViewPr snapToGrid="0" snapToObjects="1"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5361-45FF-7F4E-8159-F46BD9D7CE6C}" type="datetimeFigureOut">
              <a:rPr lang="es-ES" smtClean="0"/>
              <a:t>17/09/2021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2810-FA86-BD44-B07E-7AB1FB31F039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 descr="Logo Duet Sports blanc fons transparent.png"/>
          <p:cNvPicPr>
            <a:picLocks noChangeAspect="1"/>
          </p:cNvPicPr>
          <p:nvPr userDrawn="1"/>
        </p:nvPicPr>
        <p:blipFill>
          <a:blip r:embed="rId2" cstate="screen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367102">
            <a:off x="-1839638" y="236813"/>
            <a:ext cx="6083808" cy="6083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465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5361-45FF-7F4E-8159-F46BD9D7CE6C}" type="datetimeFigureOut">
              <a:rPr lang="es-ES" smtClean="0"/>
              <a:t>17/09/2021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2810-FA86-BD44-B07E-7AB1FB31F0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06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5361-45FF-7F4E-8159-F46BD9D7CE6C}" type="datetimeFigureOut">
              <a:rPr lang="es-ES" smtClean="0"/>
              <a:t>17/09/2021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2810-FA86-BD44-B07E-7AB1FB31F0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22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5361-45FF-7F4E-8159-F46BD9D7CE6C}" type="datetimeFigureOut">
              <a:rPr lang="es-ES" smtClean="0"/>
              <a:t>17/09/2021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2810-FA86-BD44-B07E-7AB1FB31F0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010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5361-45FF-7F4E-8159-F46BD9D7CE6C}" type="datetimeFigureOut">
              <a:rPr lang="es-ES" smtClean="0"/>
              <a:t>17/09/2021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2810-FA86-BD44-B07E-7AB1FB31F0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17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5361-45FF-7F4E-8159-F46BD9D7CE6C}" type="datetimeFigureOut">
              <a:rPr lang="es-ES" smtClean="0"/>
              <a:t>17/09/2021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2810-FA86-BD44-B07E-7AB1FB31F0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555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5361-45FF-7F4E-8159-F46BD9D7CE6C}" type="datetimeFigureOut">
              <a:rPr lang="es-ES" smtClean="0"/>
              <a:t>17/09/2021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2810-FA86-BD44-B07E-7AB1FB31F0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24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5361-45FF-7F4E-8159-F46BD9D7CE6C}" type="datetimeFigureOut">
              <a:rPr lang="es-ES" smtClean="0"/>
              <a:t>17/09/2021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2810-FA86-BD44-B07E-7AB1FB31F0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194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5361-45FF-7F4E-8159-F46BD9D7CE6C}" type="datetimeFigureOut">
              <a:rPr lang="es-ES" smtClean="0"/>
              <a:t>17/09/2021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2810-FA86-BD44-B07E-7AB1FB31F0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69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5361-45FF-7F4E-8159-F46BD9D7CE6C}" type="datetimeFigureOut">
              <a:rPr lang="es-ES" smtClean="0"/>
              <a:t>17/09/2021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2810-FA86-BD44-B07E-7AB1FB31F0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890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A5361-45FF-7F4E-8159-F46BD9D7CE6C}" type="datetimeFigureOut">
              <a:rPr lang="es-ES" smtClean="0"/>
              <a:t>17/09/2021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D2810-FA86-BD44-B07E-7AB1FB31F0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763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0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A5361-45FF-7F4E-8159-F46BD9D7CE6C}" type="datetimeFigureOut">
              <a:rPr lang="es-ES" smtClean="0"/>
              <a:t>17/09/2021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D2810-FA86-BD44-B07E-7AB1FB31F03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563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POWER_EXPLUGUES_Page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135" y="0"/>
            <a:ext cx="9694068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34002" y="4060798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i="1" dirty="0">
                <a:solidFill>
                  <a:srgbClr val="1180BA"/>
                </a:solidFill>
                <a:latin typeface="Neo Sans Std"/>
                <a:cs typeface="Neo Sans Std"/>
              </a:rPr>
              <a:t>DOSSIER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864304" y="4479219"/>
            <a:ext cx="25058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800" i="1" dirty="0">
                <a:solidFill>
                  <a:srgbClr val="1180BA"/>
                </a:solidFill>
                <a:latin typeface="Neo Sans Std"/>
                <a:cs typeface="Neo Sans Std"/>
              </a:rPr>
              <a:t>CURSILLOS DE </a:t>
            </a:r>
          </a:p>
          <a:p>
            <a:pPr algn="ctr"/>
            <a:r>
              <a:rPr lang="es-ES" sz="2800" i="1" dirty="0">
                <a:solidFill>
                  <a:srgbClr val="1180BA"/>
                </a:solidFill>
                <a:latin typeface="Neo Sans Std"/>
                <a:cs typeface="Neo Sans Std"/>
              </a:rPr>
              <a:t>NATACIÓN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352756" y="5336575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>
                <a:solidFill>
                  <a:srgbClr val="1180BA"/>
                </a:solidFill>
                <a:latin typeface="Neo Sans Std"/>
                <a:cs typeface="Neo Sans Std"/>
              </a:rPr>
              <a:t>2021- 2022</a:t>
            </a:r>
          </a:p>
        </p:txBody>
      </p:sp>
    </p:spTree>
    <p:extLst>
      <p:ext uri="{BB962C8B-B14F-4D97-AF65-F5344CB8AC3E}">
        <p14:creationId xmlns:p14="http://schemas.microsoft.com/office/powerpoint/2010/main" val="1778254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73987" y="412954"/>
            <a:ext cx="5872813" cy="486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9" name="Rectángulo 8"/>
          <p:cNvSpPr/>
          <p:nvPr/>
        </p:nvSpPr>
        <p:spPr>
          <a:xfrm>
            <a:off x="273987" y="412402"/>
            <a:ext cx="2126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1180BA"/>
                </a:solidFill>
                <a:latin typeface="Neo Sans Std"/>
                <a:cs typeface="Neo Sans Std"/>
              </a:rPr>
              <a:t>ÍNDICE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84674" y="1753450"/>
            <a:ext cx="366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Neo Sans Std"/>
                <a:cs typeface="Neo Sans Std"/>
              </a:rPr>
              <a:t>OBJETIVOS GENERALES</a:t>
            </a:r>
          </a:p>
          <a:p>
            <a:pPr marL="285750" indent="-285750">
              <a:buFont typeface="Wingdings" charset="2"/>
              <a:buChar char="Ø"/>
            </a:pPr>
            <a:endParaRPr lang="pt-BR" sz="20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Neo Sans Std"/>
                <a:cs typeface="Neo Sans Std"/>
              </a:rPr>
              <a:t>CONTENIDOS</a:t>
            </a:r>
          </a:p>
          <a:p>
            <a:pPr marL="285750" indent="-285750">
              <a:buFont typeface="Wingdings" charset="2"/>
              <a:buChar char="Ø"/>
            </a:pPr>
            <a:endParaRPr lang="pt-BR" sz="20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Neo Sans Std"/>
                <a:cs typeface="Neo Sans Std"/>
              </a:rPr>
              <a:t>PLANIFICACIONES</a:t>
            </a:r>
          </a:p>
          <a:p>
            <a:pPr marL="285750" indent="-285750">
              <a:buFont typeface="Wingdings" charset="2"/>
              <a:buChar char="Ø"/>
            </a:pPr>
            <a:endParaRPr lang="pt-BR" sz="20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Neo Sans Std"/>
                <a:cs typeface="Neo Sans Std"/>
              </a:rPr>
              <a:t>PROGRAMACIÓN</a:t>
            </a:r>
          </a:p>
          <a:p>
            <a:pPr marL="285750" indent="-285750">
              <a:buFont typeface="Wingdings" charset="2"/>
              <a:buChar char="Ø"/>
            </a:pPr>
            <a:endParaRPr lang="pt-BR" sz="20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Neo Sans Std"/>
                <a:cs typeface="Neo Sans Std"/>
              </a:rPr>
              <a:t>CONSIDERACIONES METODOLÓGICAS</a:t>
            </a:r>
          </a:p>
          <a:p>
            <a:pPr marL="285750" indent="-285750">
              <a:buFont typeface="Wingdings" charset="2"/>
              <a:buChar char="Ø"/>
            </a:pPr>
            <a:endParaRPr lang="pt-BR" sz="20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pt-BR" sz="2000" dirty="0">
                <a:solidFill>
                  <a:schemeClr val="bg1"/>
                </a:solidFill>
                <a:latin typeface="Neo Sans Std"/>
                <a:cs typeface="Neo Sans Std"/>
              </a:rPr>
              <a:t>CURSO ESCOLAR DE ACTIVIDADES ACUÁTICAS DUET SPORTS</a:t>
            </a:r>
            <a:endParaRPr lang="en-US" sz="2000" dirty="0">
              <a:solidFill>
                <a:schemeClr val="bg1"/>
              </a:solidFill>
              <a:latin typeface="Neo Sans Std"/>
              <a:cs typeface="Neo Sans Std"/>
            </a:endParaRPr>
          </a:p>
        </p:txBody>
      </p:sp>
      <p:pic>
        <p:nvPicPr>
          <p:cNvPr id="13" name="Imagen 12" descr="nenes_ES_13_retoca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532" y="1753450"/>
            <a:ext cx="4990534" cy="3303733"/>
          </a:xfrm>
          <a:prstGeom prst="rect">
            <a:avLst/>
          </a:prstGeom>
        </p:spPr>
      </p:pic>
      <p:pic>
        <p:nvPicPr>
          <p:cNvPr id="14" name="Imagen 13" descr="Logo Duet Sports blanc fons transpare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0" y="169333"/>
            <a:ext cx="874067" cy="8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91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3258487" y="1123520"/>
            <a:ext cx="5453713" cy="5493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_tradnl" sz="1300" dirty="0">
                <a:solidFill>
                  <a:schemeClr val="bg1"/>
                </a:solidFill>
                <a:latin typeface="Neo Sans Std"/>
                <a:cs typeface="Neo Sans Std"/>
              </a:rPr>
              <a:t>Adaptar los objetivos generales del área de Educación Física al medio acuático.</a:t>
            </a:r>
          </a:p>
          <a:p>
            <a:pPr marL="285750" indent="-285750">
              <a:buFont typeface="Wingdings" charset="2"/>
              <a:buChar char="Ø"/>
            </a:pPr>
            <a:endParaRPr lang="es-ES_tradnl" sz="13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300" dirty="0">
                <a:solidFill>
                  <a:schemeClr val="bg1"/>
                </a:solidFill>
                <a:latin typeface="Neo Sans Std"/>
                <a:cs typeface="Neo Sans Std"/>
              </a:rPr>
              <a:t>Ampliar las experiencias motrices fuera del ámbito escolar.</a:t>
            </a:r>
          </a:p>
          <a:p>
            <a:pPr marL="285750" indent="-285750">
              <a:buFont typeface="Wingdings" charset="2"/>
              <a:buChar char="Ø"/>
            </a:pPr>
            <a:endParaRPr lang="es-ES_tradnl" sz="13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300" dirty="0">
                <a:solidFill>
                  <a:schemeClr val="bg1"/>
                </a:solidFill>
                <a:latin typeface="Neo Sans Std"/>
                <a:cs typeface="Neo Sans Std"/>
              </a:rPr>
              <a:t>Conocer y aceptar el propio cuerpo, como también sus posibilidades de movimiento.</a:t>
            </a:r>
          </a:p>
          <a:p>
            <a:pPr marL="285750" indent="-285750">
              <a:buFont typeface="Wingdings" charset="2"/>
              <a:buChar char="Ø"/>
            </a:pPr>
            <a:endParaRPr lang="es-ES_tradnl" sz="13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300" dirty="0">
                <a:solidFill>
                  <a:schemeClr val="bg1"/>
                </a:solidFill>
                <a:latin typeface="Neo Sans Std"/>
                <a:cs typeface="Neo Sans Std"/>
              </a:rPr>
              <a:t>Tomar conciencia de la propia situación motriz en el espacio y en el tiempo en relación a otras personas, objetos y en un medio diferente como el acuático.</a:t>
            </a:r>
          </a:p>
          <a:p>
            <a:pPr marL="285750" indent="-285750">
              <a:buFont typeface="Wingdings" charset="2"/>
              <a:buChar char="Ø"/>
            </a:pPr>
            <a:endParaRPr lang="es-ES_tradnl" sz="13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300" dirty="0">
                <a:solidFill>
                  <a:schemeClr val="bg1"/>
                </a:solidFill>
                <a:latin typeface="Neo Sans Std"/>
                <a:cs typeface="Neo Sans Std"/>
              </a:rPr>
              <a:t>Valorar la actividad acuática en relación al bienestar físico y mental.</a:t>
            </a:r>
          </a:p>
          <a:p>
            <a:pPr marL="285750" indent="-285750">
              <a:buFont typeface="Wingdings" charset="2"/>
              <a:buChar char="Ø"/>
            </a:pPr>
            <a:endParaRPr lang="es-ES_tradnl" sz="13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300" dirty="0">
                <a:solidFill>
                  <a:schemeClr val="bg1"/>
                </a:solidFill>
                <a:latin typeface="Neo Sans Std"/>
                <a:cs typeface="Neo Sans Std"/>
              </a:rPr>
              <a:t>Favorecer los hábitos de higiene personal.</a:t>
            </a:r>
          </a:p>
          <a:p>
            <a:pPr marL="285750" indent="-285750">
              <a:buFont typeface="Wingdings" charset="2"/>
              <a:buChar char="Ø"/>
            </a:pPr>
            <a:endParaRPr lang="es-ES_tradnl" sz="13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300" dirty="0">
                <a:solidFill>
                  <a:schemeClr val="bg1"/>
                </a:solidFill>
                <a:latin typeface="Neo Sans Std"/>
                <a:cs typeface="Neo Sans Std"/>
              </a:rPr>
              <a:t>Respetar las normas y los equipamientos deportivos fuera de la escuela.</a:t>
            </a:r>
          </a:p>
          <a:p>
            <a:pPr marL="285750" indent="-285750">
              <a:buFont typeface="Wingdings" charset="2"/>
              <a:buChar char="Ø"/>
            </a:pPr>
            <a:endParaRPr lang="es-ES_tradnl" sz="13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300" dirty="0">
                <a:solidFill>
                  <a:schemeClr val="bg1"/>
                </a:solidFill>
                <a:latin typeface="Neo Sans Std"/>
                <a:cs typeface="Neo Sans Std"/>
              </a:rPr>
              <a:t>Trabajar las habilidades motrices básicas aplicadas en el medio acuático.</a:t>
            </a:r>
          </a:p>
          <a:p>
            <a:pPr marL="285750" indent="-285750">
              <a:buFont typeface="Wingdings" charset="2"/>
              <a:buChar char="Ø"/>
            </a:pPr>
            <a:endParaRPr lang="es-ES_tradnl" sz="13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300" dirty="0">
                <a:solidFill>
                  <a:schemeClr val="bg1"/>
                </a:solidFill>
                <a:latin typeface="Neo Sans Std"/>
                <a:cs typeface="Neo Sans Std"/>
              </a:rPr>
              <a:t>Trabajar la condición física en las actividades acuáticas.</a:t>
            </a:r>
          </a:p>
          <a:p>
            <a:pPr marL="285750" indent="-285750">
              <a:buFont typeface="Wingdings" charset="2"/>
              <a:buChar char="Ø"/>
            </a:pPr>
            <a:endParaRPr lang="es-ES_tradnl" sz="13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300" dirty="0">
                <a:solidFill>
                  <a:schemeClr val="bg1"/>
                </a:solidFill>
                <a:latin typeface="Neo Sans Std"/>
                <a:cs typeface="Neo Sans Std"/>
              </a:rPr>
              <a:t>Fomentar el juego y las actividades recreativas en el medio acuático.</a:t>
            </a:r>
          </a:p>
          <a:p>
            <a:pPr marL="285750" indent="-285750">
              <a:buFont typeface="Wingdings" charset="2"/>
              <a:buChar char="Ø"/>
            </a:pPr>
            <a:endParaRPr lang="es-ES_tradnl" sz="13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300" dirty="0">
                <a:solidFill>
                  <a:schemeClr val="bg1"/>
                </a:solidFill>
                <a:latin typeface="Neo Sans Std"/>
                <a:cs typeface="Neo Sans Std"/>
              </a:rPr>
              <a:t>Conocer los estilos de natación.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420"/>
            <a:ext cx="3708400" cy="527733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066800" y="2981704"/>
            <a:ext cx="1638300" cy="692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162986" y="2981704"/>
            <a:ext cx="23422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1180BA"/>
                </a:solidFill>
                <a:latin typeface="Neo Sans Std"/>
                <a:cs typeface="Neo Sans Std"/>
              </a:rPr>
              <a:t>OBJETIVOS</a:t>
            </a:r>
          </a:p>
          <a:p>
            <a:r>
              <a:rPr lang="fr-FR" sz="2000" dirty="0">
                <a:solidFill>
                  <a:srgbClr val="1180BA"/>
                </a:solidFill>
                <a:latin typeface="Neo Sans Std"/>
                <a:cs typeface="Neo Sans Std"/>
              </a:rPr>
              <a:t>GENERALES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39088" y="386920"/>
            <a:ext cx="768891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>
                <a:solidFill>
                  <a:schemeClr val="bg1"/>
                </a:solidFill>
                <a:latin typeface="Neo Sans Std"/>
                <a:cs typeface="Neo Sans Std"/>
              </a:rPr>
              <a:t>En todos los centros Duet Sports, los programas, cursos y actividades desarrolladas en el medio acuático se fundamentan en el logro de unos objetivos:</a:t>
            </a:r>
            <a:endParaRPr lang="en-US" sz="1600" dirty="0">
              <a:solidFill>
                <a:schemeClr val="bg1"/>
              </a:solidFill>
              <a:latin typeface="Neo Sans Std"/>
              <a:cs typeface="Neo Sans Std"/>
            </a:endParaRPr>
          </a:p>
        </p:txBody>
      </p:sp>
      <p:pic>
        <p:nvPicPr>
          <p:cNvPr id="9" name="Imagen 8" descr="Logo Duet Sports blanc fons transpare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0" y="169333"/>
            <a:ext cx="874067" cy="8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5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4171341" y="2075193"/>
            <a:ext cx="48132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_tradnl" sz="1600" dirty="0">
                <a:solidFill>
                  <a:schemeClr val="bg1"/>
                </a:solidFill>
                <a:latin typeface="Neo Sans Std"/>
                <a:cs typeface="Neo Sans Std"/>
              </a:rPr>
              <a:t>el control y conciencia corporal en el medio acuático.</a:t>
            </a:r>
          </a:p>
          <a:p>
            <a:pPr marL="285750" indent="-285750">
              <a:buFont typeface="Wingdings" charset="2"/>
              <a:buChar char="Ø"/>
            </a:pPr>
            <a:endParaRPr lang="es-ES_tradnl" sz="16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600" dirty="0">
                <a:solidFill>
                  <a:schemeClr val="bg1"/>
                </a:solidFill>
                <a:latin typeface="Neo Sans Std"/>
                <a:cs typeface="Neo Sans Std"/>
              </a:rPr>
              <a:t>las habilidades motrices básicas en el medio acuático.</a:t>
            </a:r>
          </a:p>
          <a:p>
            <a:pPr marL="285750" indent="-285750">
              <a:buFont typeface="Wingdings" charset="2"/>
              <a:buChar char="Ø"/>
            </a:pPr>
            <a:endParaRPr lang="es-ES_tradnl" sz="16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600" dirty="0">
                <a:solidFill>
                  <a:schemeClr val="bg1"/>
                </a:solidFill>
                <a:latin typeface="Neo Sans Std"/>
                <a:cs typeface="Neo Sans Std"/>
              </a:rPr>
              <a:t>las capacidades condicionales en el medio acuático.</a:t>
            </a:r>
          </a:p>
          <a:p>
            <a:pPr marL="285750" indent="-285750">
              <a:buFont typeface="Wingdings" charset="2"/>
              <a:buChar char="Ø"/>
            </a:pPr>
            <a:endParaRPr lang="es-ES_tradnl" sz="16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600" dirty="0">
                <a:solidFill>
                  <a:schemeClr val="bg1"/>
                </a:solidFill>
                <a:latin typeface="Neo Sans Std"/>
                <a:cs typeface="Neo Sans Std"/>
              </a:rPr>
              <a:t>el juego en el medio acuático.</a:t>
            </a:r>
          </a:p>
          <a:p>
            <a:pPr marL="285750" indent="-285750">
              <a:buFont typeface="Wingdings" charset="2"/>
              <a:buChar char="Ø"/>
            </a:pPr>
            <a:endParaRPr lang="es-ES_tradnl" sz="16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600" dirty="0">
                <a:solidFill>
                  <a:schemeClr val="bg1"/>
                </a:solidFill>
                <a:latin typeface="Neo Sans Std"/>
                <a:cs typeface="Neo Sans Std"/>
              </a:rPr>
              <a:t>la organización del espacio y del tiempo.</a:t>
            </a:r>
          </a:p>
          <a:p>
            <a:pPr marL="285750" indent="-285750">
              <a:buFont typeface="Wingdings" charset="2"/>
              <a:buChar char="Ø"/>
            </a:pPr>
            <a:endParaRPr lang="es-ES_tradnl" sz="16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pPr marL="285750" indent="-285750">
              <a:buFont typeface="Wingdings" charset="2"/>
              <a:buChar char="Ø"/>
            </a:pPr>
            <a:r>
              <a:rPr lang="es-ES_tradnl" sz="1600" dirty="0">
                <a:solidFill>
                  <a:schemeClr val="bg1"/>
                </a:solidFill>
                <a:latin typeface="Neo Sans Std"/>
                <a:cs typeface="Neo Sans Std"/>
              </a:rPr>
              <a:t>las actitudes, valores y normas en las actividades acuáticas.</a:t>
            </a:r>
            <a:endParaRPr lang="en-US" sz="1600" dirty="0">
              <a:solidFill>
                <a:schemeClr val="bg1"/>
              </a:solidFill>
              <a:latin typeface="Neo Sans Std"/>
              <a:cs typeface="Neo Sans St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16201" y="1745820"/>
            <a:ext cx="2291741" cy="390568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273987" y="412954"/>
            <a:ext cx="5872813" cy="486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18" name="Rectángulo 17"/>
          <p:cNvSpPr/>
          <p:nvPr/>
        </p:nvSpPr>
        <p:spPr>
          <a:xfrm>
            <a:off x="273987" y="412402"/>
            <a:ext cx="2126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1180BA"/>
                </a:solidFill>
                <a:latin typeface="Neo Sans Std"/>
                <a:cs typeface="Neo Sans Std"/>
              </a:rPr>
              <a:t>CONTENIDOS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12087" y="1076407"/>
            <a:ext cx="86725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>
                <a:solidFill>
                  <a:schemeClr val="bg1"/>
                </a:solidFill>
                <a:latin typeface="Neo Sans Std"/>
                <a:cs typeface="Neo Sans Std"/>
              </a:rPr>
              <a:t>Los contenidos están adaptados de los propios del currículum de la educación física en todos sus niveles: hechos y conceptos, procedimientos y actitudes, valores y normas. Se trabajará en cada una de las sesiones: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986" y="2478683"/>
            <a:ext cx="3883491" cy="258438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946400" y="66717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3" name="Imagen 12" descr="Logo Duet Sports blanc fons transparen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0" y="169333"/>
            <a:ext cx="874067" cy="87406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574" y="5772122"/>
            <a:ext cx="7034293" cy="113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24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59688" y="1322494"/>
            <a:ext cx="63808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dirty="0">
                <a:solidFill>
                  <a:schemeClr val="bg1"/>
                </a:solidFill>
                <a:latin typeface="Neo Sans Std"/>
                <a:cs typeface="Neo Sans Std"/>
              </a:rPr>
              <a:t>La planificación de los cursos siguen el calendario escolar anual que marca el Departamento de Enseñanza y las fiestas de libre elección de cada municipio.</a:t>
            </a:r>
          </a:p>
          <a:p>
            <a:endParaRPr lang="es-ES_tradnl" sz="16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r>
              <a:rPr lang="es-ES_tradnl" sz="1600" dirty="0">
                <a:solidFill>
                  <a:schemeClr val="bg1"/>
                </a:solidFill>
                <a:latin typeface="Neo Sans Std"/>
                <a:cs typeface="Neo Sans Std"/>
              </a:rPr>
              <a:t>Partimos del inicio a principios del mes de octubre y acabando el mes de junio, donde finaliza el curso escolar, adaptándonos a las vacaciones de Navidad y Semana Santa.</a:t>
            </a:r>
          </a:p>
          <a:p>
            <a:endParaRPr lang="es-ES_tradnl" sz="16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r>
              <a:rPr lang="es-ES_tradnl" sz="1600" dirty="0">
                <a:solidFill>
                  <a:schemeClr val="bg1"/>
                </a:solidFill>
                <a:latin typeface="Neo Sans Std"/>
                <a:cs typeface="Neo Sans Std"/>
              </a:rPr>
              <a:t>Estos días, así como los días festivos, no son recuperables.</a:t>
            </a:r>
          </a:p>
          <a:p>
            <a:r>
              <a:rPr lang="es-ES_tradnl" sz="1600" dirty="0">
                <a:solidFill>
                  <a:schemeClr val="bg1"/>
                </a:solidFill>
                <a:latin typeface="Neo Sans Std"/>
                <a:cs typeface="Neo Sans Std"/>
              </a:rPr>
              <a:t>Si por circunstancias o motivos propios de responsabilidad de la instalación se pierde algún día, la instalación se compromete a dar alternativas deportivas en el mismo horario.</a:t>
            </a:r>
          </a:p>
          <a:p>
            <a:endParaRPr lang="es-ES_tradnl" sz="16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r>
              <a:rPr lang="es-ES_tradnl" sz="1600" dirty="0">
                <a:solidFill>
                  <a:schemeClr val="bg1"/>
                </a:solidFill>
                <a:latin typeface="Neo Sans Std"/>
                <a:cs typeface="Neo Sans Std"/>
              </a:rPr>
              <a:t>El número de plazas es limitado y concretado al inicio de la temporada con el Coordinador/a de el Departamento de Actividades Acuáticas del centro.</a:t>
            </a:r>
            <a:endParaRPr lang="en-US" sz="1600" dirty="0">
              <a:solidFill>
                <a:schemeClr val="bg1"/>
              </a:solidFill>
              <a:latin typeface="Neo Sans Std"/>
              <a:cs typeface="Neo Sans St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0" y="1322494"/>
            <a:ext cx="2291741" cy="390568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281274" y="389246"/>
            <a:ext cx="573311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18" name="Rectángulo 17"/>
          <p:cNvSpPr/>
          <p:nvPr/>
        </p:nvSpPr>
        <p:spPr>
          <a:xfrm>
            <a:off x="288561" y="389247"/>
            <a:ext cx="4011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1180BA"/>
                </a:solidFill>
                <a:latin typeface="Neo Sans Std"/>
                <a:cs typeface="Neo Sans Std"/>
              </a:rPr>
              <a:t>PLANIFICACIÓN</a:t>
            </a:r>
          </a:p>
        </p:txBody>
      </p:sp>
      <p:pic>
        <p:nvPicPr>
          <p:cNvPr id="19" name="Imagen 18" descr="Logo Duet Sports blanc fons transparen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0" y="169333"/>
            <a:ext cx="874067" cy="8740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4" y="5565239"/>
            <a:ext cx="6282267" cy="113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49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64439">
            <a:off x="3203541" y="3355700"/>
            <a:ext cx="9144000" cy="1658679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35886" y="1131724"/>
            <a:ext cx="590981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>
                <a:solidFill>
                  <a:schemeClr val="bg1"/>
                </a:solidFill>
                <a:latin typeface="Neo Sans Std"/>
                <a:cs typeface="Neo Sans Std"/>
              </a:rPr>
              <a:t>Nuestra programación considera la evaluación inicial, la formativa y la </a:t>
            </a:r>
            <a:r>
              <a:rPr lang="es-ES_tradnl" sz="1400" dirty="0" err="1">
                <a:solidFill>
                  <a:schemeClr val="bg1"/>
                </a:solidFill>
                <a:latin typeface="Neo Sans Std"/>
                <a:cs typeface="Neo Sans Std"/>
              </a:rPr>
              <a:t>sumativa</a:t>
            </a:r>
            <a:r>
              <a:rPr lang="es-ES_tradnl" sz="1400" dirty="0">
                <a:solidFill>
                  <a:schemeClr val="bg1"/>
                </a:solidFill>
                <a:latin typeface="Neo Sans Std"/>
                <a:cs typeface="Neo Sans Std"/>
              </a:rPr>
              <a:t>:</a:t>
            </a:r>
          </a:p>
          <a:p>
            <a:endParaRPr lang="es-ES_tradnl" sz="14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r>
              <a:rPr lang="es-ES_tradnl" sz="1400" b="1" dirty="0">
                <a:solidFill>
                  <a:schemeClr val="bg1"/>
                </a:solidFill>
                <a:latin typeface="Neo Sans Std"/>
                <a:cs typeface="Neo Sans Std"/>
              </a:rPr>
              <a:t>La evaluación inicial</a:t>
            </a:r>
          </a:p>
          <a:p>
            <a:r>
              <a:rPr lang="es-ES_tradnl" sz="1400" dirty="0">
                <a:solidFill>
                  <a:schemeClr val="bg1"/>
                </a:solidFill>
                <a:latin typeface="Neo Sans Std"/>
                <a:cs typeface="Neo Sans Std"/>
              </a:rPr>
              <a:t>Permite determinar el punto de partida del alumno/a: experiencias anteriores, niveles, necesidades, predisposición del alumno, actitudes y capacidades hacia el medio acuático. Esta información quedará reflejada en una hoja de registro individual que nos indicará a que nivel pertenece cada alumno/a al iniciar el curso.</a:t>
            </a:r>
          </a:p>
          <a:p>
            <a:endParaRPr lang="es-ES_tradnl" sz="14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r>
              <a:rPr lang="es-ES_tradnl" sz="1400" b="1" dirty="0">
                <a:solidFill>
                  <a:schemeClr val="bg1"/>
                </a:solidFill>
                <a:latin typeface="Neo Sans Std"/>
                <a:cs typeface="Neo Sans Std"/>
              </a:rPr>
              <a:t>Evaluación formativa</a:t>
            </a:r>
          </a:p>
          <a:p>
            <a:r>
              <a:rPr lang="es-ES_tradnl" sz="1400" dirty="0">
                <a:solidFill>
                  <a:schemeClr val="bg1"/>
                </a:solidFill>
                <a:latin typeface="Neo Sans Std"/>
                <a:cs typeface="Neo Sans Std"/>
              </a:rPr>
              <a:t>Con la evaluación formativa, la que se desarrolla durante el curso,</a:t>
            </a:r>
          </a:p>
          <a:p>
            <a:r>
              <a:rPr lang="es-ES_tradnl" sz="1400" dirty="0">
                <a:solidFill>
                  <a:schemeClr val="bg1"/>
                </a:solidFill>
                <a:latin typeface="Neo Sans Std"/>
                <a:cs typeface="Neo Sans Std"/>
              </a:rPr>
              <a:t>podremos valorar las conductas intermedias de los alumnos para descubrir como se van consiguiendo parcialmente los objetivos propuestos (progresos).</a:t>
            </a:r>
          </a:p>
          <a:p>
            <a:endParaRPr lang="es-ES_tradnl" sz="14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r>
              <a:rPr lang="es-ES_tradnl" sz="1400" b="1" dirty="0">
                <a:solidFill>
                  <a:schemeClr val="bg1"/>
                </a:solidFill>
                <a:latin typeface="Neo Sans Std"/>
                <a:cs typeface="Neo Sans Std"/>
              </a:rPr>
              <a:t>Evaluación </a:t>
            </a:r>
            <a:r>
              <a:rPr lang="es-ES_tradnl" sz="1400" b="1" dirty="0" err="1">
                <a:solidFill>
                  <a:schemeClr val="bg1"/>
                </a:solidFill>
                <a:latin typeface="Neo Sans Std"/>
                <a:cs typeface="Neo Sans Std"/>
              </a:rPr>
              <a:t>sumativa</a:t>
            </a:r>
            <a:endParaRPr lang="es-ES_tradnl" sz="1400" b="1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r>
              <a:rPr lang="es-ES_tradnl" sz="1400" dirty="0">
                <a:solidFill>
                  <a:schemeClr val="bg1"/>
                </a:solidFill>
                <a:latin typeface="Neo Sans Std"/>
                <a:cs typeface="Neo Sans Std"/>
              </a:rPr>
              <a:t>Tiene que permitir determinar si se han conseguido o no nuestras intenciones, y hacer un análisis del grado de logro de los objetivos propuestos (evaluación formativa).</a:t>
            </a:r>
          </a:p>
          <a:p>
            <a:endParaRPr lang="es-ES_tradnl" sz="14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r>
              <a:rPr lang="es-ES_tradnl" sz="1400" dirty="0">
                <a:solidFill>
                  <a:schemeClr val="bg1"/>
                </a:solidFill>
                <a:latin typeface="Neo Sans Std"/>
                <a:cs typeface="Neo Sans Std"/>
              </a:rPr>
              <a:t>El resultado de este proceso se mostrará en un informe al final del curso.</a:t>
            </a:r>
            <a:endParaRPr lang="en-US" sz="1400" b="1" i="1" dirty="0">
              <a:solidFill>
                <a:schemeClr val="bg1"/>
              </a:solidFill>
              <a:latin typeface="Neo Sans Std"/>
              <a:cs typeface="Neo Sans Std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706" y="1168138"/>
            <a:ext cx="2845894" cy="480818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81274" y="389246"/>
            <a:ext cx="573311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/>
          </a:p>
        </p:txBody>
      </p:sp>
      <p:sp>
        <p:nvSpPr>
          <p:cNvPr id="8" name="Rectángulo 7"/>
          <p:cNvSpPr/>
          <p:nvPr/>
        </p:nvSpPr>
        <p:spPr>
          <a:xfrm>
            <a:off x="288561" y="389247"/>
            <a:ext cx="4011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1180BA"/>
                </a:solidFill>
                <a:latin typeface="Neo Sans Std"/>
                <a:cs typeface="Neo Sans Std"/>
              </a:rPr>
              <a:t>PROGRAMACIÓN</a:t>
            </a:r>
          </a:p>
        </p:txBody>
      </p:sp>
      <p:pic>
        <p:nvPicPr>
          <p:cNvPr id="9" name="Imagen 8" descr="Logo Duet Sports blanc fons transparen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0" y="169333"/>
            <a:ext cx="874067" cy="8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1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97787" y="937257"/>
            <a:ext cx="88192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500" dirty="0">
                <a:solidFill>
                  <a:schemeClr val="bg1"/>
                </a:solidFill>
                <a:latin typeface="Neo Sans Std"/>
                <a:cs typeface="Neo Sans Std"/>
              </a:rPr>
              <a:t>Los grupos se formarán atendiendo a los diferentes criterios: la edad o curso escolar del niño, y el nivel </a:t>
            </a:r>
          </a:p>
          <a:p>
            <a:r>
              <a:rPr lang="es-ES_tradnl" sz="1500" dirty="0">
                <a:solidFill>
                  <a:schemeClr val="bg1"/>
                </a:solidFill>
                <a:latin typeface="Neo Sans Std"/>
                <a:cs typeface="Neo Sans Std"/>
              </a:rPr>
              <a:t>de adaptación al medio acuático.</a:t>
            </a:r>
          </a:p>
          <a:p>
            <a:endParaRPr lang="es-ES_tradnl" sz="15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r>
              <a:rPr lang="es-ES_tradnl" sz="1500" dirty="0">
                <a:solidFill>
                  <a:schemeClr val="bg1"/>
                </a:solidFill>
                <a:latin typeface="Neo Sans Std"/>
                <a:cs typeface="Neo Sans Std"/>
              </a:rPr>
              <a:t>Los niños de 3 a 5 años se dividen en grupos de 10 niños aproximadamente.</a:t>
            </a:r>
          </a:p>
          <a:p>
            <a:r>
              <a:rPr lang="es-ES_tradnl" sz="1500" dirty="0">
                <a:solidFill>
                  <a:schemeClr val="bg1"/>
                </a:solidFill>
                <a:latin typeface="Neo Sans Std"/>
                <a:cs typeface="Neo Sans Std"/>
              </a:rPr>
              <a:t>A partir de los 6 años los grupos se formarán según los diferentes niveles de adaptación al medio acuático (12 – 15 niños aprox.).</a:t>
            </a:r>
          </a:p>
          <a:p>
            <a:endParaRPr lang="es-ES_tradnl" sz="15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r>
              <a:rPr lang="es-ES_tradnl" sz="1500" dirty="0">
                <a:solidFill>
                  <a:schemeClr val="bg1"/>
                </a:solidFill>
                <a:latin typeface="Neo Sans Std"/>
                <a:cs typeface="Neo Sans Std"/>
              </a:rPr>
              <a:t>Nuestra programación considera como mucho importando todo el proceso de evaluación, el cual tiene que cumplir sus funciones, hay que saber qué, cuando y cómo se evaluará.</a:t>
            </a:r>
          </a:p>
          <a:p>
            <a:endParaRPr lang="es-ES_tradnl" sz="15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r>
              <a:rPr lang="es-ES_tradnl" sz="1500" dirty="0">
                <a:solidFill>
                  <a:schemeClr val="bg1"/>
                </a:solidFill>
                <a:latin typeface="Neo Sans Std"/>
                <a:cs typeface="Neo Sans Std"/>
              </a:rPr>
              <a:t>Al inicio del curso se realizarán unas pruebas de nivel inicial para poder agrupar correctamente a todos los alumnos. Esta primera clasificación inicial se acabará de consolidar en las primeras sesiones del curso según la evolución del alumno/a.</a:t>
            </a:r>
          </a:p>
          <a:p>
            <a:endParaRPr lang="es-ES_tradnl" sz="1500" dirty="0">
              <a:solidFill>
                <a:schemeClr val="bg1"/>
              </a:solidFill>
              <a:latin typeface="Neo Sans Std"/>
              <a:cs typeface="Neo Sans Std"/>
            </a:endParaRPr>
          </a:p>
          <a:p>
            <a:r>
              <a:rPr lang="es-ES_tradnl" sz="1500" dirty="0">
                <a:solidFill>
                  <a:schemeClr val="bg1"/>
                </a:solidFill>
                <a:latin typeface="Neo Sans Std"/>
                <a:cs typeface="Neo Sans Std"/>
              </a:rPr>
              <a:t>Tenemos que tener en cuenta que siempre habrá excepciones y que se intentará integrar al alumno en el grupo más adecuado para optimizar el proceso de aprendizaje.</a:t>
            </a:r>
            <a:endParaRPr lang="en-US" sz="1500" dirty="0">
              <a:solidFill>
                <a:schemeClr val="bg1"/>
              </a:solidFill>
              <a:latin typeface="Neo Sans Std"/>
              <a:cs typeface="Neo Sans Std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73987" y="346918"/>
            <a:ext cx="666021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281274" y="346919"/>
            <a:ext cx="6652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1180BA"/>
                </a:solidFill>
                <a:latin typeface="Neo Sans Std"/>
                <a:cs typeface="Neo Sans Std"/>
              </a:rPr>
              <a:t>CONSIDERACIONES METODOLÓGICAS</a:t>
            </a:r>
          </a:p>
        </p:txBody>
      </p:sp>
      <p:pic>
        <p:nvPicPr>
          <p:cNvPr id="7" name="Imagen 6" descr="Logo Duet Sports blanc fons transparen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0" y="169333"/>
            <a:ext cx="874067" cy="8740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05109">
            <a:off x="-1338609" y="4855093"/>
            <a:ext cx="11267991" cy="165867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0" y="4940300"/>
            <a:ext cx="7708900" cy="16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7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5790">
            <a:off x="-1331635" y="4621363"/>
            <a:ext cx="13261290" cy="1952098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362890" y="1273953"/>
            <a:ext cx="5352112" cy="440120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endParaRPr lang="es-ES_tradnl" sz="1400" dirty="0">
              <a:solidFill>
                <a:srgbClr val="1180BA"/>
              </a:solidFill>
              <a:latin typeface="Neo Sans Std"/>
              <a:cs typeface="Neo Sans Std"/>
            </a:endParaRPr>
          </a:p>
          <a:p>
            <a:r>
              <a:rPr lang="es-ES_tradnl" sz="1400" dirty="0">
                <a:solidFill>
                  <a:srgbClr val="1180BA"/>
                </a:solidFill>
                <a:latin typeface="Neo Sans Std"/>
                <a:cs typeface="Neo Sans Std"/>
              </a:rPr>
              <a:t>Fecha de inicio del curso 		     1 de octubre del 2021</a:t>
            </a:r>
          </a:p>
          <a:p>
            <a:endParaRPr lang="es-ES_tradnl" sz="1400" dirty="0">
              <a:solidFill>
                <a:srgbClr val="1180BA"/>
              </a:solidFill>
              <a:latin typeface="Neo Sans Std"/>
              <a:cs typeface="Neo Sans Std"/>
            </a:endParaRPr>
          </a:p>
          <a:p>
            <a:r>
              <a:rPr lang="es-ES_tradnl" sz="1400" dirty="0">
                <a:solidFill>
                  <a:srgbClr val="1180BA"/>
                </a:solidFill>
                <a:latin typeface="Neo Sans Std"/>
                <a:cs typeface="Neo Sans Std"/>
              </a:rPr>
              <a:t>Fecha de final de curso		                 22 de junio del 2022</a:t>
            </a:r>
          </a:p>
          <a:p>
            <a:endParaRPr lang="es-ES_tradnl" sz="1400" dirty="0">
              <a:solidFill>
                <a:srgbClr val="1180BA"/>
              </a:solidFill>
              <a:latin typeface="Neo Sans Std"/>
              <a:cs typeface="Neo Sans Std"/>
            </a:endParaRPr>
          </a:p>
          <a:p>
            <a:r>
              <a:rPr lang="es-ES_tradnl" sz="1400" dirty="0">
                <a:solidFill>
                  <a:srgbClr val="1180BA"/>
                </a:solidFill>
                <a:latin typeface="Neo Sans Std"/>
                <a:cs typeface="Neo Sans Std"/>
              </a:rPr>
              <a:t>Tipo de curso 				Escolar (en horario lectivo) </a:t>
            </a:r>
          </a:p>
          <a:p>
            <a:r>
              <a:rPr lang="es-ES_tradnl" sz="1400" dirty="0">
                <a:solidFill>
                  <a:srgbClr val="1180BA"/>
                </a:solidFill>
                <a:latin typeface="Neo Sans Std"/>
                <a:cs typeface="Neo Sans Std"/>
              </a:rPr>
              <a:t>							9’00h  a 16,30h.</a:t>
            </a:r>
          </a:p>
          <a:p>
            <a:endParaRPr lang="es-ES_tradnl" sz="1400" dirty="0">
              <a:solidFill>
                <a:srgbClr val="1180BA"/>
              </a:solidFill>
              <a:latin typeface="Neo Sans Std"/>
              <a:cs typeface="Neo Sans Std"/>
            </a:endParaRPr>
          </a:p>
          <a:p>
            <a:r>
              <a:rPr lang="es-ES_tradnl" sz="1400" dirty="0">
                <a:solidFill>
                  <a:srgbClr val="1180BA"/>
                </a:solidFill>
                <a:latin typeface="Neo Sans Std"/>
                <a:cs typeface="Neo Sans Std"/>
              </a:rPr>
              <a:t>Precio del curso 				     Primaria: 94,25€  </a:t>
            </a:r>
          </a:p>
          <a:p>
            <a:endParaRPr lang="es-ES_tradnl" sz="1400" dirty="0">
              <a:solidFill>
                <a:srgbClr val="1180BA"/>
              </a:solidFill>
              <a:latin typeface="Neo Sans Std"/>
              <a:cs typeface="Neo Sans Std"/>
            </a:endParaRPr>
          </a:p>
          <a:p>
            <a:r>
              <a:rPr lang="es-ES_tradnl" sz="1400" dirty="0">
                <a:solidFill>
                  <a:srgbClr val="1180BA"/>
                </a:solidFill>
                <a:latin typeface="Neo Sans Std"/>
                <a:cs typeface="Neo Sans Std"/>
              </a:rPr>
              <a:t>  </a:t>
            </a:r>
            <a:r>
              <a:rPr lang="es-ES_tradnl" sz="1200" dirty="0">
                <a:solidFill>
                  <a:srgbClr val="1180BA"/>
                </a:solidFill>
                <a:latin typeface="Neo Sans Std"/>
                <a:cs typeface="Neo Sans Std"/>
              </a:rPr>
              <a:t>( aplicable subida propia del  </a:t>
            </a:r>
            <a:r>
              <a:rPr lang="es-ES_tradnl" sz="1200">
                <a:solidFill>
                  <a:srgbClr val="1180BA"/>
                </a:solidFill>
                <a:latin typeface="Neo Sans Std"/>
                <a:cs typeface="Neo Sans Std"/>
              </a:rPr>
              <a:t>año  2021 </a:t>
            </a:r>
            <a:r>
              <a:rPr lang="es-ES_tradnl" sz="1200" dirty="0">
                <a:solidFill>
                  <a:srgbClr val="1180BA"/>
                </a:solidFill>
                <a:latin typeface="Neo Sans Std"/>
                <a:cs typeface="Neo Sans Std"/>
              </a:rPr>
              <a:t>al  2º y 3er trimestre del curso)</a:t>
            </a:r>
          </a:p>
          <a:p>
            <a:endParaRPr lang="es-ES_tradnl" sz="1400" dirty="0">
              <a:solidFill>
                <a:srgbClr val="1180BA"/>
              </a:solidFill>
              <a:latin typeface="Neo Sans Std"/>
              <a:cs typeface="Neo Sans Std"/>
            </a:endParaRPr>
          </a:p>
          <a:p>
            <a:r>
              <a:rPr lang="es-ES_tradnl" sz="1400" dirty="0">
                <a:solidFill>
                  <a:srgbClr val="1180BA"/>
                </a:solidFill>
                <a:latin typeface="Neo Sans Std"/>
                <a:cs typeface="Neo Sans Std"/>
              </a:rPr>
              <a:t>Frecuencia 				        1 día a la semana</a:t>
            </a:r>
          </a:p>
          <a:p>
            <a:endParaRPr lang="es-ES_tradnl" sz="1400" dirty="0">
              <a:solidFill>
                <a:srgbClr val="1180BA"/>
              </a:solidFill>
              <a:latin typeface="Neo Sans Std"/>
              <a:cs typeface="Neo Sans Std"/>
            </a:endParaRPr>
          </a:p>
          <a:p>
            <a:r>
              <a:rPr lang="es-ES_tradnl" sz="1400" dirty="0">
                <a:solidFill>
                  <a:srgbClr val="1180BA"/>
                </a:solidFill>
                <a:latin typeface="Neo Sans Std"/>
                <a:cs typeface="Neo Sans Std"/>
              </a:rPr>
              <a:t>Durada de la sesión 			            45 minutos</a:t>
            </a:r>
          </a:p>
          <a:p>
            <a:endParaRPr lang="es-ES_tradnl" sz="1400" dirty="0">
              <a:solidFill>
                <a:srgbClr val="1180BA"/>
              </a:solidFill>
              <a:latin typeface="Neo Sans Std"/>
              <a:cs typeface="Neo Sans Std"/>
            </a:endParaRPr>
          </a:p>
          <a:p>
            <a:r>
              <a:rPr lang="es-ES_tradnl" sz="1400" dirty="0">
                <a:solidFill>
                  <a:srgbClr val="1180BA"/>
                </a:solidFill>
                <a:latin typeface="Neo Sans Std"/>
                <a:cs typeface="Neo Sans Std"/>
              </a:rPr>
              <a:t>Número de plazas 			     limitadas según ratio alumno/profesor</a:t>
            </a:r>
          </a:p>
          <a:p>
            <a:endParaRPr lang="es-ES_tradnl" sz="1400" dirty="0">
              <a:solidFill>
                <a:srgbClr val="1180BA"/>
              </a:solidFill>
              <a:latin typeface="Neo Sans Std"/>
              <a:cs typeface="Neo Sans Std"/>
            </a:endParaRPr>
          </a:p>
          <a:p>
            <a:r>
              <a:rPr lang="es-ES_tradnl" sz="1400" dirty="0">
                <a:solidFill>
                  <a:srgbClr val="1180BA"/>
                </a:solidFill>
                <a:latin typeface="Neo Sans Std"/>
                <a:cs typeface="Neo Sans Std"/>
              </a:rPr>
              <a:t>Número de sesiones 			33 sesiones aproximadamente</a:t>
            </a:r>
            <a:endParaRPr lang="fr-FR" sz="1400" dirty="0">
              <a:solidFill>
                <a:srgbClr val="1180BA"/>
              </a:solidFill>
              <a:latin typeface="Neo Sans Std"/>
              <a:cs typeface="Neo Sans Std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93703" y="414646"/>
            <a:ext cx="658283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/>
          <p:cNvSpPr/>
          <p:nvPr/>
        </p:nvSpPr>
        <p:spPr>
          <a:xfrm>
            <a:off x="400990" y="431580"/>
            <a:ext cx="6575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1180BA"/>
                </a:solidFill>
                <a:latin typeface="Neo Sans Std"/>
                <a:cs typeface="Neo Sans Std"/>
              </a:rPr>
              <a:t>CURSO ESCOLAR DE ACTIVIDADES ACUÁTICAS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533" y="1305578"/>
            <a:ext cx="3143767" cy="4142722"/>
          </a:xfrm>
          <a:prstGeom prst="rect">
            <a:avLst/>
          </a:prstGeom>
        </p:spPr>
      </p:pic>
      <p:pic>
        <p:nvPicPr>
          <p:cNvPr id="17" name="Imagen 16" descr="Logo Duet Sports blanc fons transparent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8000" y="169333"/>
            <a:ext cx="874067" cy="8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5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 descr="Captura de pantalla 2016-02-19 a las 16.32.5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8266" y="2610042"/>
            <a:ext cx="4792133" cy="148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58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859</Words>
  <Application>Microsoft Office PowerPoint</Application>
  <PresentationFormat>Presentación en pantalla (4:3)</PresentationFormat>
  <Paragraphs>108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Neo Sans Std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 Hidalgo</dc:creator>
  <cp:lastModifiedBy>Usuario de Windows</cp:lastModifiedBy>
  <cp:revision>39</cp:revision>
  <dcterms:created xsi:type="dcterms:W3CDTF">2016-02-18T18:24:30Z</dcterms:created>
  <dcterms:modified xsi:type="dcterms:W3CDTF">2021-09-17T11:10:12Z</dcterms:modified>
</cp:coreProperties>
</file>