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65" r:id="rId4"/>
    <p:sldId id="260" r:id="rId5"/>
  </p:sldIdLst>
  <p:sldSz cx="6858000" cy="9906000" type="A4"/>
  <p:notesSz cx="6889750" cy="10021888"/>
  <p:defaultTextStyle>
    <a:defPPr>
      <a:defRPr lang="ca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quertar@yahoo.es" initials="a" lastIdx="1" clrIdx="0">
    <p:extLst>
      <p:ext uri="{19B8F6BF-5375-455C-9EA6-DF929625EA0E}">
        <p15:presenceInfo xmlns:p15="http://schemas.microsoft.com/office/powerpoint/2012/main" userId="23ffcf3c03963c3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4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Estil amb tema 1 - èmfasi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300" autoAdjust="0"/>
    <p:restoredTop sz="94660"/>
  </p:normalViewPr>
  <p:slideViewPr>
    <p:cSldViewPr>
      <p:cViewPr>
        <p:scale>
          <a:sx n="87" d="100"/>
          <a:sy n="87" d="100"/>
        </p:scale>
        <p:origin x="1866" y="-2388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capçalera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85187" cy="501730"/>
          </a:xfrm>
          <a:prstGeom prst="rect">
            <a:avLst/>
          </a:prstGeom>
        </p:spPr>
        <p:txBody>
          <a:bodyPr vert="horz" lIns="91449" tIns="45724" rIns="91449" bIns="45724" rtlCol="0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3" name="Contenidor de data 2"/>
          <p:cNvSpPr>
            <a:spLocks noGrp="1"/>
          </p:cNvSpPr>
          <p:nvPr>
            <p:ph type="dt" idx="1"/>
          </p:nvPr>
        </p:nvSpPr>
        <p:spPr>
          <a:xfrm>
            <a:off x="3902975" y="0"/>
            <a:ext cx="2985187" cy="501730"/>
          </a:xfrm>
          <a:prstGeom prst="rect">
            <a:avLst/>
          </a:prstGeom>
        </p:spPr>
        <p:txBody>
          <a:bodyPr vert="horz" lIns="91449" tIns="45724" rIns="91449" bIns="45724" rtlCol="0"/>
          <a:lstStyle>
            <a:lvl1pPr algn="r">
              <a:defRPr sz="1200"/>
            </a:lvl1pPr>
          </a:lstStyle>
          <a:p>
            <a:fld id="{F987C750-2432-4F7D-90B4-9AE4565265CA}" type="datetimeFigureOut">
              <a:rPr lang="ca-ES" smtClean="0"/>
              <a:pPr/>
              <a:t>10/7/2026</a:t>
            </a:fld>
            <a:endParaRPr lang="ca-ES"/>
          </a:p>
        </p:txBody>
      </p:sp>
      <p:sp>
        <p:nvSpPr>
          <p:cNvPr id="4" name="Contenidor d'imatge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749300"/>
            <a:ext cx="2603500" cy="3760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9" tIns="45724" rIns="91449" bIns="45724" rtlCol="0" anchor="ctr"/>
          <a:lstStyle/>
          <a:p>
            <a:endParaRPr lang="ca-ES"/>
          </a:p>
        </p:txBody>
      </p:sp>
      <p:sp>
        <p:nvSpPr>
          <p:cNvPr id="5" name="Contenidor de notes 4"/>
          <p:cNvSpPr>
            <a:spLocks noGrp="1"/>
          </p:cNvSpPr>
          <p:nvPr>
            <p:ph type="body" sz="quarter" idx="3"/>
          </p:nvPr>
        </p:nvSpPr>
        <p:spPr>
          <a:xfrm>
            <a:off x="689135" y="4760080"/>
            <a:ext cx="5511483" cy="4510803"/>
          </a:xfrm>
          <a:prstGeom prst="rect">
            <a:avLst/>
          </a:prstGeom>
        </p:spPr>
        <p:txBody>
          <a:bodyPr vert="horz" lIns="91449" tIns="45724" rIns="91449" bIns="45724" rtlCol="0">
            <a:normAutofit/>
          </a:bodyPr>
          <a:lstStyle/>
          <a:p>
            <a:pPr lvl="0"/>
            <a:r>
              <a:rPr lang="ca-ES"/>
              <a:t>Feu clic aquí per editar els estils de text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6" name="Contenidor de peu de pàgina 5"/>
          <p:cNvSpPr>
            <a:spLocks noGrp="1"/>
          </p:cNvSpPr>
          <p:nvPr>
            <p:ph type="ftr" sz="quarter" idx="4"/>
          </p:nvPr>
        </p:nvSpPr>
        <p:spPr>
          <a:xfrm>
            <a:off x="2" y="9518572"/>
            <a:ext cx="2985187" cy="501730"/>
          </a:xfrm>
          <a:prstGeom prst="rect">
            <a:avLst/>
          </a:prstGeom>
        </p:spPr>
        <p:txBody>
          <a:bodyPr vert="horz" lIns="91449" tIns="45724" rIns="91449" bIns="45724" rtlCol="0" anchor="b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7" name="Conteni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02975" y="9518572"/>
            <a:ext cx="2985187" cy="501730"/>
          </a:xfrm>
          <a:prstGeom prst="rect">
            <a:avLst/>
          </a:prstGeom>
        </p:spPr>
        <p:txBody>
          <a:bodyPr vert="horz" lIns="91449" tIns="45724" rIns="91449" bIns="45724" rtlCol="0" anchor="b"/>
          <a:lstStyle>
            <a:lvl1pPr algn="r">
              <a:defRPr sz="1200"/>
            </a:lvl1pPr>
          </a:lstStyle>
          <a:p>
            <a:fld id="{4F467DAA-E987-45AC-8515-527333362866}" type="slidenum">
              <a:rPr lang="ca-ES" smtClean="0"/>
              <a:pPr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1737189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a-ES" dirty="0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67DAA-E987-45AC-8515-527333362866}" type="slidenum">
              <a:rPr lang="ca-ES" smtClean="0"/>
              <a:pPr/>
              <a:t>1</a:t>
            </a:fld>
            <a:endParaRPr lang="ca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467DAA-E987-45AC-8515-527333362866}" type="slidenum">
              <a:rPr lang="ca-ES" smtClean="0"/>
              <a:pPr/>
              <a:t>3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0861738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467DAA-E987-45AC-8515-527333362866}" type="slidenum">
              <a:rPr lang="ca-ES" smtClean="0"/>
              <a:pPr/>
              <a:t>4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9664635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69"/>
          </a:xfrm>
        </p:spPr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Subtítol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a-ES"/>
              <a:t>Feu clic aquí per editar l'estil de subtítols del patró.</a:t>
            </a:r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49F16-243B-4E64-923F-FC1EE51405D9}" type="datetimeFigureOut">
              <a:rPr lang="ca-ES" smtClean="0"/>
              <a:pPr/>
              <a:t>10/7/2026</a:t>
            </a:fld>
            <a:endParaRPr lang="ca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7491B-5F62-4ACC-BA39-D9507C36FD22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ol i text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a-ES"/>
              <a:t>Feu clic aquí per editar els estils de text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49F16-243B-4E64-923F-FC1EE51405D9}" type="datetimeFigureOut">
              <a:rPr lang="ca-ES" smtClean="0"/>
              <a:pPr/>
              <a:t>10/7/2026</a:t>
            </a:fld>
            <a:endParaRPr lang="ca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7491B-5F62-4ACC-BA39-D9507C36FD22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ol vertical 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vertical 1"/>
          <p:cNvSpPr>
            <a:spLocks noGrp="1"/>
          </p:cNvSpPr>
          <p:nvPr>
            <p:ph type="title" orient="vert"/>
          </p:nvPr>
        </p:nvSpPr>
        <p:spPr>
          <a:xfrm>
            <a:off x="4972050" y="396700"/>
            <a:ext cx="1543050" cy="8452203"/>
          </a:xfrm>
        </p:spPr>
        <p:txBody>
          <a:bodyPr vert="eaVert"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vertical 2"/>
          <p:cNvSpPr>
            <a:spLocks noGrp="1"/>
          </p:cNvSpPr>
          <p:nvPr>
            <p:ph type="body" orient="vert" idx="1"/>
          </p:nvPr>
        </p:nvSpPr>
        <p:spPr>
          <a:xfrm>
            <a:off x="342900" y="396700"/>
            <a:ext cx="4514850" cy="8452203"/>
          </a:xfrm>
        </p:spPr>
        <p:txBody>
          <a:bodyPr vert="eaVert"/>
          <a:lstStyle/>
          <a:p>
            <a:pPr lvl="0"/>
            <a:r>
              <a:rPr lang="ca-ES"/>
              <a:t>Feu clic aquí per editar els estils de text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49F16-243B-4E64-923F-FC1EE51405D9}" type="datetimeFigureOut">
              <a:rPr lang="ca-ES" smtClean="0"/>
              <a:pPr/>
              <a:t>10/7/2026</a:t>
            </a:fld>
            <a:endParaRPr lang="ca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7491B-5F62-4ACC-BA39-D9507C36FD22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ol i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a-ES"/>
              <a:t>Feu clic aquí per editar els estils de text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49F16-243B-4E64-923F-FC1EE51405D9}" type="datetimeFigureOut">
              <a:rPr lang="ca-ES" smtClean="0"/>
              <a:pPr/>
              <a:t>10/7/2026</a:t>
            </a:fld>
            <a:endParaRPr lang="ca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7491B-5F62-4ACC-BA39-D9507C36FD22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pçalera de la sec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/>
              <a:t>Feu clic aquí per editar els estils de text</a:t>
            </a:r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49F16-243B-4E64-923F-FC1EE51405D9}" type="datetimeFigureOut">
              <a:rPr lang="ca-ES" smtClean="0"/>
              <a:pPr/>
              <a:t>10/7/2026</a:t>
            </a:fld>
            <a:endParaRPr lang="ca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7491B-5F62-4ACC-BA39-D9507C36FD22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contingut 2"/>
          <p:cNvSpPr>
            <a:spLocks noGrp="1"/>
          </p:cNvSpPr>
          <p:nvPr>
            <p:ph sz="half" idx="1"/>
          </p:nvPr>
        </p:nvSpPr>
        <p:spPr>
          <a:xfrm>
            <a:off x="342900" y="2311401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a-ES"/>
              <a:t>Feu clic aquí per editar els estils de text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contingut 3"/>
          <p:cNvSpPr>
            <a:spLocks noGrp="1"/>
          </p:cNvSpPr>
          <p:nvPr>
            <p:ph sz="half" idx="2"/>
          </p:nvPr>
        </p:nvSpPr>
        <p:spPr>
          <a:xfrm>
            <a:off x="3486150" y="2311401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a-ES"/>
              <a:t>Feu clic aquí per editar els estils de text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5" name="Contenidor de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49F16-243B-4E64-923F-FC1EE51405D9}" type="datetimeFigureOut">
              <a:rPr lang="ca-ES" smtClean="0"/>
              <a:pPr/>
              <a:t>10/7/2026</a:t>
            </a:fld>
            <a:endParaRPr lang="ca-ES"/>
          </a:p>
        </p:txBody>
      </p:sp>
      <p:sp>
        <p:nvSpPr>
          <p:cNvPr id="6" name="Contenidor de peu de pà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Conteni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7491B-5F62-4ACC-BA39-D9507C36FD22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/>
              <a:t>Feu clic aquí per editar els estils de text</a:t>
            </a:r>
          </a:p>
        </p:txBody>
      </p:sp>
      <p:sp>
        <p:nvSpPr>
          <p:cNvPr id="4" name="Contenidor de contingut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a-ES"/>
              <a:t>Feu clic aquí per editar els estils de text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5" name="Contenidor de text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/>
              <a:t>Feu clic aquí per editar els estils de text</a:t>
            </a:r>
          </a:p>
        </p:txBody>
      </p:sp>
      <p:sp>
        <p:nvSpPr>
          <p:cNvPr id="6" name="Contenidor de contingut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a-ES"/>
              <a:t>Feu clic aquí per editar els estils de text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7" name="Contenidor de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49F16-243B-4E64-923F-FC1EE51405D9}" type="datetimeFigureOut">
              <a:rPr lang="ca-ES" smtClean="0"/>
              <a:pPr/>
              <a:t>10/7/2026</a:t>
            </a:fld>
            <a:endParaRPr lang="ca-ES"/>
          </a:p>
        </p:txBody>
      </p:sp>
      <p:sp>
        <p:nvSpPr>
          <p:cNvPr id="8" name="Contenidor de peu de pà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Conteni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7491B-5F62-4ACC-BA39-D9507C36FD22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omés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49F16-243B-4E64-923F-FC1EE51405D9}" type="datetimeFigureOut">
              <a:rPr lang="ca-ES" smtClean="0"/>
              <a:pPr/>
              <a:t>10/7/2026</a:t>
            </a:fld>
            <a:endParaRPr lang="ca-ES"/>
          </a:p>
        </p:txBody>
      </p:sp>
      <p:sp>
        <p:nvSpPr>
          <p:cNvPr id="4" name="Contenidor de peu de pà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Conteni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7491B-5F62-4ACC-BA39-D9507C36FD22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49F16-243B-4E64-923F-FC1EE51405D9}" type="datetimeFigureOut">
              <a:rPr lang="ca-ES" smtClean="0"/>
              <a:pPr/>
              <a:t>10/7/2026</a:t>
            </a:fld>
            <a:endParaRPr lang="ca-ES"/>
          </a:p>
        </p:txBody>
      </p:sp>
      <p:sp>
        <p:nvSpPr>
          <p:cNvPr id="3" name="Contenidor de peu de pà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7491B-5F62-4ACC-BA39-D9507C36FD22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ingut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a-ES"/>
              <a:t>Feu clic aquí per editar els estils de text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text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a-ES"/>
              <a:t>Feu clic aquí per editar els estils de text</a:t>
            </a:r>
          </a:p>
        </p:txBody>
      </p:sp>
      <p:sp>
        <p:nvSpPr>
          <p:cNvPr id="5" name="Contenidor de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49F16-243B-4E64-923F-FC1EE51405D9}" type="datetimeFigureOut">
              <a:rPr lang="ca-ES" smtClean="0"/>
              <a:pPr/>
              <a:t>10/7/2026</a:t>
            </a:fld>
            <a:endParaRPr lang="ca-ES"/>
          </a:p>
        </p:txBody>
      </p:sp>
      <p:sp>
        <p:nvSpPr>
          <p:cNvPr id="6" name="Contenidor de peu de pà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Conteni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7491B-5F62-4ACC-BA39-D9507C36FD22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tge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Contenidor d'imatge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a-ES"/>
          </a:p>
        </p:txBody>
      </p:sp>
      <p:sp>
        <p:nvSpPr>
          <p:cNvPr id="4" name="Contenidor de text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a-ES"/>
              <a:t>Feu clic aquí per editar els estils de text</a:t>
            </a:r>
          </a:p>
        </p:txBody>
      </p:sp>
      <p:sp>
        <p:nvSpPr>
          <p:cNvPr id="5" name="Contenidor de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49F16-243B-4E64-923F-FC1EE51405D9}" type="datetimeFigureOut">
              <a:rPr lang="ca-ES" smtClean="0"/>
              <a:pPr/>
              <a:t>10/7/2026</a:t>
            </a:fld>
            <a:endParaRPr lang="ca-ES"/>
          </a:p>
        </p:txBody>
      </p:sp>
      <p:sp>
        <p:nvSpPr>
          <p:cNvPr id="6" name="Contenidor de peu de pà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Conteni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7491B-5F62-4ACC-BA39-D9507C36FD22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títol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2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a-ES"/>
              <a:t>Feu clic aquí per editar els estils de text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B49F16-243B-4E64-923F-FC1EE51405D9}" type="datetimeFigureOut">
              <a:rPr lang="ca-ES" smtClean="0"/>
              <a:pPr/>
              <a:t>10/7/2026</a:t>
            </a:fld>
            <a:endParaRPr lang="ca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77491B-5F62-4ACC-BA39-D9507C36FD22}" type="slidenum">
              <a:rPr lang="ca-ES" smtClean="0"/>
              <a:pPr/>
              <a:t>‹Nº›</a:t>
            </a:fld>
            <a:endParaRPr lang="ca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dukem-nos.cat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hyperlink" Target="http://www.mireiapujolriera.com/" TargetMode="External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hyperlink" Target="mailto:francescmacia@naifarlleure.es" TargetMode="Externa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13" Type="http://schemas.openxmlformats.org/officeDocument/2006/relationships/image" Target="../media/image16.png"/><Relationship Id="rId3" Type="http://schemas.openxmlformats.org/officeDocument/2006/relationships/image" Target="../media/image9.jpeg"/><Relationship Id="rId7" Type="http://schemas.openxmlformats.org/officeDocument/2006/relationships/image" Target="../media/image12.jpeg"/><Relationship Id="rId12" Type="http://schemas.openxmlformats.org/officeDocument/2006/relationships/hyperlink" Target="mailto:secretaria@atleticcatala.com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11" Type="http://schemas.openxmlformats.org/officeDocument/2006/relationships/hyperlink" Target="mailto:club@atleticcatala.com" TargetMode="External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hyperlink" Target="mailto:info@afafrancescmacia.cat" TargetMode="External"/><Relationship Id="rId9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QuadreDeText 5"/>
          <p:cNvSpPr txBox="1"/>
          <p:nvPr/>
        </p:nvSpPr>
        <p:spPr>
          <a:xfrm>
            <a:off x="1340768" y="344488"/>
            <a:ext cx="518457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3200" b="1" dirty="0">
                <a:latin typeface="+mj-lt"/>
              </a:rPr>
              <a:t>Activitats extraescolars</a:t>
            </a:r>
            <a:br>
              <a:rPr lang="ca-ES" b="1" dirty="0">
                <a:latin typeface="+mj-lt"/>
              </a:rPr>
            </a:br>
            <a:r>
              <a:rPr lang="ca-ES" b="1" dirty="0">
                <a:latin typeface="+mj-lt"/>
              </a:rPr>
              <a:t> curs 2026-2027</a:t>
            </a:r>
          </a:p>
        </p:txBody>
      </p:sp>
      <p:sp>
        <p:nvSpPr>
          <p:cNvPr id="11" name="QuadreDeText 10"/>
          <p:cNvSpPr txBox="1"/>
          <p:nvPr/>
        </p:nvSpPr>
        <p:spPr>
          <a:xfrm>
            <a:off x="1529408" y="1208584"/>
            <a:ext cx="53285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1600" b="1" dirty="0">
                <a:latin typeface="+mj-lt"/>
              </a:rPr>
              <a:t>Organitzades per l’AFA i aprovades pel Consell Escolar</a:t>
            </a:r>
          </a:p>
        </p:txBody>
      </p:sp>
      <p:grpSp>
        <p:nvGrpSpPr>
          <p:cNvPr id="12" name="Agrupa 11"/>
          <p:cNvGrpSpPr/>
          <p:nvPr/>
        </p:nvGrpSpPr>
        <p:grpSpPr>
          <a:xfrm>
            <a:off x="476672" y="2144689"/>
            <a:ext cx="6048672" cy="800595"/>
            <a:chOff x="404664" y="1208585"/>
            <a:chExt cx="6048672" cy="800595"/>
          </a:xfrm>
        </p:grpSpPr>
        <p:sp>
          <p:nvSpPr>
            <p:cNvPr id="13" name="Rectangle arrodonit 12"/>
            <p:cNvSpPr/>
            <p:nvPr/>
          </p:nvSpPr>
          <p:spPr>
            <a:xfrm>
              <a:off x="404664" y="1361108"/>
              <a:ext cx="6048672" cy="648072"/>
            </a:xfrm>
            <a:prstGeom prst="round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ca-ES" sz="1100" dirty="0"/>
                <a:t>Farem racons de  jocs, de lectura, pintarem, esmorzarem... Es realitza a la biblioteca de l’escola. </a:t>
              </a:r>
              <a:br>
                <a:rPr lang="ca-ES" sz="1100" dirty="0"/>
              </a:br>
              <a:r>
                <a:rPr lang="ca-ES" sz="1100" dirty="0"/>
                <a:t>De 7:30 a 9:00h.</a:t>
              </a: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548679" y="1208585"/>
              <a:ext cx="2232249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ca-ES" sz="1400" b="1" dirty="0"/>
                <a:t>SERVEI D’ACOLLIDA MATÍ </a:t>
              </a:r>
              <a:endParaRPr lang="ca-ES" sz="1400" dirty="0"/>
            </a:p>
          </p:txBody>
        </p:sp>
      </p:grpSp>
      <p:grpSp>
        <p:nvGrpSpPr>
          <p:cNvPr id="15" name="Agrupa 14"/>
          <p:cNvGrpSpPr/>
          <p:nvPr/>
        </p:nvGrpSpPr>
        <p:grpSpPr>
          <a:xfrm>
            <a:off x="476672" y="3142770"/>
            <a:ext cx="6048672" cy="636071"/>
            <a:chOff x="476672" y="2372713"/>
            <a:chExt cx="6048672" cy="636071"/>
          </a:xfrm>
        </p:grpSpPr>
        <p:sp>
          <p:nvSpPr>
            <p:cNvPr id="16" name="Rectangle arrodonit 15"/>
            <p:cNvSpPr/>
            <p:nvPr/>
          </p:nvSpPr>
          <p:spPr>
            <a:xfrm>
              <a:off x="476672" y="2576736"/>
              <a:ext cx="6048672" cy="432048"/>
            </a:xfrm>
            <a:prstGeom prst="round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0"/>
              <a:r>
                <a:rPr lang="ca-ES" sz="1100" dirty="0"/>
                <a:t>Realitzarem activitats com jocs cooperatius, jocs dirigits, tallers de manualitats, berenarem...</a:t>
              </a: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548681" y="2372713"/>
              <a:ext cx="1080119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ca-ES" sz="1400" b="1" dirty="0"/>
                <a:t>LUDIESPAI</a:t>
              </a:r>
              <a:endParaRPr lang="ca-ES" sz="1400" dirty="0"/>
            </a:p>
          </p:txBody>
        </p:sp>
      </p:grpSp>
      <p:grpSp>
        <p:nvGrpSpPr>
          <p:cNvPr id="24" name="Agrupa 23"/>
          <p:cNvGrpSpPr/>
          <p:nvPr/>
        </p:nvGrpSpPr>
        <p:grpSpPr>
          <a:xfrm>
            <a:off x="476672" y="5326611"/>
            <a:ext cx="6048672" cy="768084"/>
            <a:chOff x="476672" y="5817096"/>
            <a:chExt cx="6048672" cy="936104"/>
          </a:xfrm>
        </p:grpSpPr>
        <p:sp>
          <p:nvSpPr>
            <p:cNvPr id="25" name="Rectangle arrodonit 24"/>
            <p:cNvSpPr/>
            <p:nvPr/>
          </p:nvSpPr>
          <p:spPr>
            <a:xfrm>
              <a:off x="476672" y="6033120"/>
              <a:ext cx="6048672" cy="720080"/>
            </a:xfrm>
            <a:prstGeom prst="round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0"/>
              <a:r>
                <a:rPr lang="ca-ES" sz="1100" dirty="0"/>
                <a:t>Vols potenciar les teves capacitats comunicatives i ser un gran actor/actriu? Vine al taller de teatre  i crearàs la teva pròpia obra. Activitat realitzada per estudiants de l’institut del Teatre</a:t>
              </a: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548680" y="5817096"/>
              <a:ext cx="2376264" cy="37510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ca-ES" sz="1400" b="1" dirty="0"/>
                <a:t>TALLER DE TEATRE CREATIU</a:t>
              </a:r>
              <a:endParaRPr lang="ca-ES" sz="1400" dirty="0"/>
            </a:p>
          </p:txBody>
        </p:sp>
      </p:grpSp>
      <p:grpSp>
        <p:nvGrpSpPr>
          <p:cNvPr id="18" name="Agrupa 17"/>
          <p:cNvGrpSpPr/>
          <p:nvPr/>
        </p:nvGrpSpPr>
        <p:grpSpPr>
          <a:xfrm>
            <a:off x="476672" y="4008893"/>
            <a:ext cx="6120680" cy="1046210"/>
            <a:chOff x="476672" y="3835244"/>
            <a:chExt cx="6048672" cy="565321"/>
          </a:xfrm>
        </p:grpSpPr>
        <p:sp>
          <p:nvSpPr>
            <p:cNvPr id="19" name="Rectangle arrodonit 18"/>
            <p:cNvSpPr/>
            <p:nvPr/>
          </p:nvSpPr>
          <p:spPr>
            <a:xfrm>
              <a:off x="476672" y="3918399"/>
              <a:ext cx="6048672" cy="482166"/>
            </a:xfrm>
            <a:prstGeom prst="round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ca-ES" sz="1100" dirty="0"/>
            </a:p>
            <a:p>
              <a:endParaRPr lang="ca-ES" sz="1100" dirty="0"/>
            </a:p>
            <a:p>
              <a:endParaRPr lang="ca-ES" sz="1100" b="1" i="1" dirty="0"/>
            </a:p>
            <a:p>
              <a:endParaRPr lang="ca-ES" sz="1100" i="1" dirty="0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548678" y="3835244"/>
              <a:ext cx="2588557" cy="16630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ca-ES" sz="1400" b="1" dirty="0"/>
                <a:t>CREA EL TEU ÀLBUM IL.LUSTRAT</a:t>
              </a:r>
            </a:p>
          </p:txBody>
        </p:sp>
      </p:grpSp>
      <p:sp>
        <p:nvSpPr>
          <p:cNvPr id="32" name="QuadreDeText 31"/>
          <p:cNvSpPr txBox="1"/>
          <p:nvPr/>
        </p:nvSpPr>
        <p:spPr>
          <a:xfrm>
            <a:off x="548680" y="1568624"/>
            <a:ext cx="17862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a-ES" sz="3200" b="1" dirty="0"/>
              <a:t>Activitats</a:t>
            </a:r>
            <a:endParaRPr lang="ca-ES" b="1" dirty="0"/>
          </a:p>
        </p:txBody>
      </p:sp>
      <p:sp>
        <p:nvSpPr>
          <p:cNvPr id="38" name="QuadreDeText 37"/>
          <p:cNvSpPr txBox="1"/>
          <p:nvPr/>
        </p:nvSpPr>
        <p:spPr>
          <a:xfrm>
            <a:off x="4724216" y="776536"/>
            <a:ext cx="19303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a-ES" sz="2800" b="1" dirty="0">
                <a:latin typeface="Stencil" pitchFamily="82" charset="0"/>
              </a:rPr>
              <a:t>primària</a:t>
            </a:r>
            <a:endParaRPr lang="ca-ES" b="1" dirty="0">
              <a:latin typeface="Stencil" pitchFamily="82" charset="0"/>
            </a:endParaRPr>
          </a:p>
        </p:txBody>
      </p:sp>
      <p:grpSp>
        <p:nvGrpSpPr>
          <p:cNvPr id="60" name="Agrupa 59"/>
          <p:cNvGrpSpPr/>
          <p:nvPr/>
        </p:nvGrpSpPr>
        <p:grpSpPr>
          <a:xfrm>
            <a:off x="476672" y="6235669"/>
            <a:ext cx="6048672" cy="942764"/>
            <a:chOff x="440668" y="6916938"/>
            <a:chExt cx="6048672" cy="1114177"/>
          </a:xfrm>
        </p:grpSpPr>
        <p:sp>
          <p:nvSpPr>
            <p:cNvPr id="61" name="Rectangle arrodonit 60"/>
            <p:cNvSpPr/>
            <p:nvPr/>
          </p:nvSpPr>
          <p:spPr>
            <a:xfrm>
              <a:off x="440668" y="7040313"/>
              <a:ext cx="6048672" cy="990802"/>
            </a:xfrm>
            <a:prstGeom prst="round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ca-ES" sz="1100" dirty="0"/>
            </a:p>
            <a:p>
              <a:r>
                <a:rPr lang="ca-ES" sz="1100" dirty="0"/>
                <a:t>Vine a aprendre aquesta art marcial mil·lenària practicada pels antics samurais japonesos.</a:t>
              </a:r>
            </a:p>
            <a:p>
              <a:r>
                <a:rPr lang="ca-ES" sz="1100" dirty="0"/>
                <a:t>El Judo ha estat declarat per la UNESCO com a esport ideal per al desenvolupament de nens i nens entre 4 i 12 anys. Activitat organitzada per Alfonso de  Diego seleccionador espanyol paralímpic i Laia Talarn 8 cops campiona d’Espanya i premi Dona i Esport de l’Ajuntament de </a:t>
              </a:r>
              <a:r>
                <a:rPr lang="ca-ES" sz="1100" dirty="0" err="1"/>
                <a:t>Barccelona</a:t>
              </a:r>
              <a:r>
                <a:rPr lang="ca-ES" sz="1100" dirty="0"/>
                <a:t> (any 2016) </a:t>
              </a:r>
            </a:p>
          </p:txBody>
        </p:sp>
        <p:sp>
          <p:nvSpPr>
            <p:cNvPr id="62" name="Rectangle 61"/>
            <p:cNvSpPr/>
            <p:nvPr/>
          </p:nvSpPr>
          <p:spPr>
            <a:xfrm>
              <a:off x="742392" y="6916938"/>
              <a:ext cx="980727" cy="36373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ca-ES" sz="1400" b="1" dirty="0"/>
                <a:t>JUDO</a:t>
              </a:r>
              <a:endParaRPr lang="ca-ES" sz="1400" dirty="0"/>
            </a:p>
          </p:txBody>
        </p:sp>
      </p:grpSp>
      <p:grpSp>
        <p:nvGrpSpPr>
          <p:cNvPr id="64" name="Agrupa 63"/>
          <p:cNvGrpSpPr/>
          <p:nvPr/>
        </p:nvGrpSpPr>
        <p:grpSpPr>
          <a:xfrm>
            <a:off x="476672" y="7292021"/>
            <a:ext cx="6048672" cy="1015301"/>
            <a:chOff x="463658" y="8152964"/>
            <a:chExt cx="6048672" cy="1015301"/>
          </a:xfrm>
        </p:grpSpPr>
        <p:sp>
          <p:nvSpPr>
            <p:cNvPr id="65" name="Rectangle arrodonit 64"/>
            <p:cNvSpPr/>
            <p:nvPr/>
          </p:nvSpPr>
          <p:spPr>
            <a:xfrm>
              <a:off x="463658" y="8376459"/>
              <a:ext cx="6048672" cy="791806"/>
            </a:xfrm>
            <a:prstGeom prst="round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0"/>
              <a:endParaRPr lang="ca-ES" sz="1100" dirty="0"/>
            </a:p>
            <a:p>
              <a:pPr lvl="0"/>
              <a:r>
                <a:rPr lang="ca-ES" sz="1100" dirty="0"/>
                <a:t>Si t’agraden les noves tecnologies i el LEGO, t’esperem! Ensenyem a programar, a dissenyar i a crear robots. Utilitzem el sistema </a:t>
              </a:r>
              <a:r>
                <a:rPr lang="ca-ES" sz="1100" dirty="0" err="1"/>
                <a:t>Weedo</a:t>
              </a:r>
              <a:r>
                <a:rPr lang="ca-ES" sz="1100" dirty="0"/>
                <a:t> de LEGO. De 1er a 2n farem </a:t>
              </a:r>
              <a:r>
                <a:rPr lang="ca-ES" sz="1100" dirty="0" err="1"/>
                <a:t>lego</a:t>
              </a:r>
              <a:r>
                <a:rPr lang="ca-ES" sz="1100" dirty="0"/>
                <a:t>-robòtica, 3er i 4art robòtica i 5è i 6è programació i robòtica. Activitat realitzada per educadors/es de </a:t>
              </a:r>
              <a:r>
                <a:rPr lang="ca-ES" sz="1100" dirty="0" err="1"/>
                <a:t>Edukem-nos</a:t>
              </a:r>
              <a:r>
                <a:rPr lang="ca-ES" sz="1100" dirty="0"/>
                <a:t>.</a:t>
              </a:r>
            </a:p>
            <a:p>
              <a:pPr lvl="0"/>
              <a:r>
                <a:rPr lang="ca-ES" sz="1100" dirty="0"/>
                <a:t> </a:t>
              </a:r>
              <a:r>
                <a:rPr lang="ca-ES" sz="1100" dirty="0">
                  <a:hlinkClick r:id="rId3"/>
                </a:rPr>
                <a:t>http://www.edukem-nos.cat/</a:t>
              </a:r>
              <a:r>
                <a:rPr lang="ca-ES" sz="1100" dirty="0"/>
                <a:t> </a:t>
              </a:r>
            </a:p>
            <a:p>
              <a:pPr lvl="0"/>
              <a:endParaRPr lang="ca-ES" sz="1100" dirty="0"/>
            </a:p>
          </p:txBody>
        </p:sp>
        <p:sp>
          <p:nvSpPr>
            <p:cNvPr id="66" name="Rectangle 65"/>
            <p:cNvSpPr/>
            <p:nvPr/>
          </p:nvSpPr>
          <p:spPr>
            <a:xfrm>
              <a:off x="678685" y="8152964"/>
              <a:ext cx="1008112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ca-ES" sz="1400" b="1" dirty="0"/>
                <a:t>ROBÒTICA</a:t>
              </a:r>
              <a:endParaRPr lang="ca-ES" sz="1400" dirty="0"/>
            </a:p>
          </p:txBody>
        </p:sp>
      </p:grpSp>
      <p:sp>
        <p:nvSpPr>
          <p:cNvPr id="40" name="Ona 29"/>
          <p:cNvSpPr/>
          <p:nvPr/>
        </p:nvSpPr>
        <p:spPr>
          <a:xfrm>
            <a:off x="2506706" y="7298689"/>
            <a:ext cx="836476" cy="294440"/>
          </a:xfrm>
          <a:prstGeom prst="wave">
            <a:avLst>
              <a:gd name="adj1" fmla="val 12500"/>
              <a:gd name="adj2" fmla="val -107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sz="1200" dirty="0"/>
              <a:t>MIGDIA</a:t>
            </a:r>
          </a:p>
        </p:txBody>
      </p:sp>
      <p:sp>
        <p:nvSpPr>
          <p:cNvPr id="44" name="Ona 29"/>
          <p:cNvSpPr/>
          <p:nvPr/>
        </p:nvSpPr>
        <p:spPr>
          <a:xfrm>
            <a:off x="4173381" y="3967913"/>
            <a:ext cx="936104" cy="333036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sz="1200" dirty="0"/>
              <a:t>MIGDIA</a:t>
            </a:r>
          </a:p>
        </p:txBody>
      </p:sp>
      <p:pic>
        <p:nvPicPr>
          <p:cNvPr id="46" name="Picture 2" descr="H:\logo nou naifar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8881" y="1516372"/>
            <a:ext cx="703953" cy="582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Rectangle arrodonit 62"/>
          <p:cNvSpPr/>
          <p:nvPr/>
        </p:nvSpPr>
        <p:spPr>
          <a:xfrm>
            <a:off x="5544852" y="4004487"/>
            <a:ext cx="836476" cy="2944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ca-ES" sz="1200" dirty="0"/>
              <a:t>De 1r a 6è</a:t>
            </a:r>
          </a:p>
        </p:txBody>
      </p:sp>
      <p:sp>
        <p:nvSpPr>
          <p:cNvPr id="42" name="Rectangle arrodonit 62"/>
          <p:cNvSpPr/>
          <p:nvPr/>
        </p:nvSpPr>
        <p:spPr>
          <a:xfrm>
            <a:off x="5544852" y="5330661"/>
            <a:ext cx="836476" cy="2944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ca-ES" sz="1200" dirty="0"/>
              <a:t>De 1r  a 6è</a:t>
            </a:r>
          </a:p>
        </p:txBody>
      </p:sp>
      <p:sp>
        <p:nvSpPr>
          <p:cNvPr id="48" name="Rectangle arrodonit 62"/>
          <p:cNvSpPr/>
          <p:nvPr/>
        </p:nvSpPr>
        <p:spPr>
          <a:xfrm>
            <a:off x="5569013" y="6264597"/>
            <a:ext cx="836476" cy="2944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ca-ES" sz="1200" dirty="0"/>
              <a:t>1er a 3er</a:t>
            </a:r>
          </a:p>
        </p:txBody>
      </p:sp>
      <p:sp>
        <p:nvSpPr>
          <p:cNvPr id="49" name="Rectangle arrodonit 62"/>
          <p:cNvSpPr/>
          <p:nvPr/>
        </p:nvSpPr>
        <p:spPr>
          <a:xfrm>
            <a:off x="5544852" y="7275004"/>
            <a:ext cx="836476" cy="2944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ca-ES" sz="1200" dirty="0"/>
              <a:t>De 1r a 6è</a:t>
            </a:r>
          </a:p>
        </p:txBody>
      </p:sp>
      <p:sp>
        <p:nvSpPr>
          <p:cNvPr id="51" name="Rectangle arrodonit 62"/>
          <p:cNvSpPr/>
          <p:nvPr/>
        </p:nvSpPr>
        <p:spPr>
          <a:xfrm>
            <a:off x="5516286" y="3142770"/>
            <a:ext cx="836476" cy="2944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ca-ES" sz="1200" dirty="0"/>
              <a:t>De 1r a 6è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867C9DA-1936-A941-62BF-D5FFF94A260A}"/>
              </a:ext>
            </a:extLst>
          </p:cNvPr>
          <p:cNvSpPr txBox="1"/>
          <p:nvPr/>
        </p:nvSpPr>
        <p:spPr>
          <a:xfrm>
            <a:off x="554633" y="4277427"/>
            <a:ext cx="5350583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100" dirty="0" err="1"/>
              <a:t>Els</a:t>
            </a:r>
            <a:r>
              <a:rPr lang="es-ES" sz="1100" dirty="0"/>
              <a:t> </a:t>
            </a:r>
            <a:r>
              <a:rPr lang="es-ES" sz="1100" dirty="0" err="1"/>
              <a:t>infants</a:t>
            </a:r>
            <a:r>
              <a:rPr lang="es-ES" sz="1100" dirty="0"/>
              <a:t> es </a:t>
            </a:r>
            <a:r>
              <a:rPr lang="es-ES" sz="1100" dirty="0" err="1"/>
              <a:t>convertiran</a:t>
            </a:r>
            <a:r>
              <a:rPr lang="es-ES" sz="1100" dirty="0"/>
              <a:t> en </a:t>
            </a:r>
            <a:r>
              <a:rPr lang="es-ES" sz="1100" dirty="0" err="1"/>
              <a:t>escriptors</a:t>
            </a:r>
            <a:r>
              <a:rPr lang="es-ES" sz="1100" dirty="0"/>
              <a:t> i </a:t>
            </a:r>
            <a:r>
              <a:rPr lang="es-ES" sz="1100" dirty="0" err="1"/>
              <a:t>il·lustradors</a:t>
            </a:r>
            <a:r>
              <a:rPr lang="es-ES" sz="1100" dirty="0"/>
              <a:t> de les </a:t>
            </a:r>
            <a:r>
              <a:rPr lang="es-ES" sz="1100" dirty="0" err="1"/>
              <a:t>històries</a:t>
            </a:r>
            <a:r>
              <a:rPr lang="es-ES" sz="1100" dirty="0"/>
              <a:t> que </a:t>
            </a:r>
            <a:r>
              <a:rPr lang="es-ES" sz="1100" dirty="0" err="1"/>
              <a:t>ells</a:t>
            </a:r>
            <a:r>
              <a:rPr lang="es-ES" sz="1100" dirty="0"/>
              <a:t> </a:t>
            </a:r>
            <a:r>
              <a:rPr lang="es-ES" sz="1100" dirty="0" err="1"/>
              <a:t>mateixos</a:t>
            </a:r>
            <a:r>
              <a:rPr lang="es-ES" sz="1100" dirty="0"/>
              <a:t>, de forma individual o </a:t>
            </a:r>
            <a:r>
              <a:rPr lang="es-ES" sz="1100" dirty="0" err="1"/>
              <a:t>col·lectiva</a:t>
            </a:r>
            <a:r>
              <a:rPr lang="es-ES" sz="1100" dirty="0"/>
              <a:t> crearan. </a:t>
            </a:r>
            <a:r>
              <a:rPr lang="es-ES" sz="1100" dirty="0" err="1"/>
              <a:t>Activitat</a:t>
            </a:r>
            <a:r>
              <a:rPr lang="es-ES" sz="1100" dirty="0"/>
              <a:t> </a:t>
            </a:r>
            <a:r>
              <a:rPr lang="es-ES" sz="1100" dirty="0" err="1"/>
              <a:t>realitzada</a:t>
            </a:r>
            <a:r>
              <a:rPr lang="es-ES" sz="1100" dirty="0"/>
              <a:t> per la Mireia Pujol, </a:t>
            </a:r>
            <a:r>
              <a:rPr lang="es-ES" sz="1100" dirty="0" err="1"/>
              <a:t>il.lustradora</a:t>
            </a:r>
            <a:r>
              <a:rPr lang="es-ES" sz="1100" dirty="0"/>
              <a:t> i escriptora. </a:t>
            </a:r>
            <a:r>
              <a:rPr lang="es-ES" sz="1100" dirty="0">
                <a:hlinkClick r:id="rId5"/>
              </a:rPr>
              <a:t>www.mireiapujolriera.com</a:t>
            </a:r>
            <a:r>
              <a:rPr lang="es-ES" sz="1100" dirty="0"/>
              <a:t>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BE3F035-7FF5-8E16-45C5-C1D2FBC2621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447" y="-1774"/>
            <a:ext cx="1725747" cy="1725747"/>
          </a:xfrm>
          <a:prstGeom prst="rect">
            <a:avLst/>
          </a:prstGeom>
        </p:spPr>
      </p:pic>
      <p:sp>
        <p:nvSpPr>
          <p:cNvPr id="2" name="Rectangle arrodonit 62">
            <a:extLst>
              <a:ext uri="{FF2B5EF4-FFF2-40B4-BE49-F238E27FC236}">
                <a16:creationId xmlns:a16="http://schemas.microsoft.com/office/drawing/2014/main" id="{A53A49A9-6D80-CF90-A3F4-498DC7B7AEA6}"/>
              </a:ext>
            </a:extLst>
          </p:cNvPr>
          <p:cNvSpPr/>
          <p:nvPr/>
        </p:nvSpPr>
        <p:spPr>
          <a:xfrm>
            <a:off x="5516286" y="2106328"/>
            <a:ext cx="836476" cy="2944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ca-ES" sz="1200" dirty="0"/>
              <a:t>De 1r a 6è</a:t>
            </a:r>
          </a:p>
        </p:txBody>
      </p:sp>
      <p:grpSp>
        <p:nvGrpSpPr>
          <p:cNvPr id="7" name="Agrupa 40">
            <a:extLst>
              <a:ext uri="{FF2B5EF4-FFF2-40B4-BE49-F238E27FC236}">
                <a16:creationId xmlns:a16="http://schemas.microsoft.com/office/drawing/2014/main" id="{82A61646-2E75-68F9-CAF1-FABD4F3231A1}"/>
              </a:ext>
            </a:extLst>
          </p:cNvPr>
          <p:cNvGrpSpPr/>
          <p:nvPr/>
        </p:nvGrpSpPr>
        <p:grpSpPr>
          <a:xfrm>
            <a:off x="479544" y="8489940"/>
            <a:ext cx="6048672" cy="813751"/>
            <a:chOff x="404664" y="1186921"/>
            <a:chExt cx="6048672" cy="813751"/>
          </a:xfrm>
        </p:grpSpPr>
        <p:sp>
          <p:nvSpPr>
            <p:cNvPr id="8" name="Rectangle arrodonit 75">
              <a:extLst>
                <a:ext uri="{FF2B5EF4-FFF2-40B4-BE49-F238E27FC236}">
                  <a16:creationId xmlns:a16="http://schemas.microsoft.com/office/drawing/2014/main" id="{1BBEE459-7F57-167E-36E1-CF747BC78DEB}"/>
                </a:ext>
              </a:extLst>
            </p:cNvPr>
            <p:cNvSpPr/>
            <p:nvPr/>
          </p:nvSpPr>
          <p:spPr>
            <a:xfrm>
              <a:off x="404664" y="1352600"/>
              <a:ext cx="6048672" cy="648072"/>
            </a:xfrm>
            <a:prstGeom prst="round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0"/>
              <a:r>
                <a:rPr lang="ca-ES" sz="1100" dirty="0"/>
                <a:t>Vine a iniciar-te en aquest esport d’equip, tot aprenent tant la tècnica com la tàctica d’aquest esport col·lectiu. </a:t>
              </a:r>
              <a:r>
                <a:rPr lang="ca-ES" sz="1100" b="1" dirty="0"/>
                <a:t>ACTIVITAT SUBVENCIONADA I INCLOSA DINS DEL PLA CATALÀ DE L’ESPORT ESCOLAR</a:t>
              </a:r>
            </a:p>
          </p:txBody>
        </p:sp>
        <p:sp>
          <p:nvSpPr>
            <p:cNvPr id="9" name="Rectangle 76">
              <a:extLst>
                <a:ext uri="{FF2B5EF4-FFF2-40B4-BE49-F238E27FC236}">
                  <a16:creationId xmlns:a16="http://schemas.microsoft.com/office/drawing/2014/main" id="{AE67003F-0CF7-E74F-AE7A-5E6F0A842A36}"/>
                </a:ext>
              </a:extLst>
            </p:cNvPr>
            <p:cNvSpPr/>
            <p:nvPr/>
          </p:nvSpPr>
          <p:spPr>
            <a:xfrm>
              <a:off x="568135" y="1186921"/>
              <a:ext cx="672084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ca-ES" sz="1400" b="1" dirty="0"/>
                <a:t>VOLEI</a:t>
              </a:r>
              <a:endParaRPr lang="ca-ES" sz="1400" dirty="0"/>
            </a:p>
          </p:txBody>
        </p:sp>
      </p:grpSp>
      <p:sp>
        <p:nvSpPr>
          <p:cNvPr id="10" name="Rectangle arrodonit 62">
            <a:extLst>
              <a:ext uri="{FF2B5EF4-FFF2-40B4-BE49-F238E27FC236}">
                <a16:creationId xmlns:a16="http://schemas.microsoft.com/office/drawing/2014/main" id="{4A21400D-AD9F-F9C7-27A7-45FF16786B28}"/>
              </a:ext>
            </a:extLst>
          </p:cNvPr>
          <p:cNvSpPr/>
          <p:nvPr/>
        </p:nvSpPr>
        <p:spPr>
          <a:xfrm>
            <a:off x="5541980" y="8478107"/>
            <a:ext cx="836476" cy="2944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ca-ES" sz="1200" dirty="0"/>
              <a:t>De 3r a 6è</a:t>
            </a:r>
          </a:p>
        </p:txBody>
      </p:sp>
      <p:sp>
        <p:nvSpPr>
          <p:cNvPr id="4" name="Ona 29">
            <a:extLst>
              <a:ext uri="{FF2B5EF4-FFF2-40B4-BE49-F238E27FC236}">
                <a16:creationId xmlns:a16="http://schemas.microsoft.com/office/drawing/2014/main" id="{1D471EB6-5DDB-69FD-028C-E52E19108891}"/>
              </a:ext>
            </a:extLst>
          </p:cNvPr>
          <p:cNvSpPr/>
          <p:nvPr/>
        </p:nvSpPr>
        <p:spPr>
          <a:xfrm>
            <a:off x="2811686" y="8389628"/>
            <a:ext cx="1912530" cy="377813"/>
          </a:xfrm>
          <a:prstGeom prst="wave">
            <a:avLst>
              <a:gd name="adj1" fmla="val 12500"/>
              <a:gd name="adj2" fmla="val -107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sz="1050" dirty="0"/>
              <a:t>ACTIVITAT SUBVENCIONADA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Agrupa 40"/>
          <p:cNvGrpSpPr/>
          <p:nvPr/>
        </p:nvGrpSpPr>
        <p:grpSpPr>
          <a:xfrm>
            <a:off x="412581" y="2556582"/>
            <a:ext cx="6048672" cy="697956"/>
            <a:chOff x="404664" y="1302715"/>
            <a:chExt cx="6048672" cy="697956"/>
          </a:xfrm>
        </p:grpSpPr>
        <p:sp>
          <p:nvSpPr>
            <p:cNvPr id="76" name="Rectangle arrodonit 75"/>
            <p:cNvSpPr/>
            <p:nvPr/>
          </p:nvSpPr>
          <p:spPr>
            <a:xfrm>
              <a:off x="404664" y="1487480"/>
              <a:ext cx="6048672" cy="513191"/>
            </a:xfrm>
            <a:prstGeom prst="round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0"/>
              <a:r>
                <a:rPr lang="ca-ES" sz="1100" dirty="0"/>
                <a:t>Aprèn tots els moviments i estratègies d’aquest esport/joc i desenvolupar el  teu raonament lògic.</a:t>
              </a:r>
            </a:p>
            <a:p>
              <a:pPr lvl="0"/>
              <a:r>
                <a:rPr lang="ca-ES" sz="1100" dirty="0"/>
                <a:t>Activitat realitzada per l’escola de </a:t>
              </a:r>
              <a:r>
                <a:rPr lang="ca-ES" sz="1100" dirty="0" err="1"/>
                <a:t>prestigui</a:t>
              </a:r>
              <a:r>
                <a:rPr lang="ca-ES" sz="1100" dirty="0"/>
                <a:t> d’escacs Escac i Mat.</a:t>
              </a:r>
            </a:p>
          </p:txBody>
        </p:sp>
        <p:sp>
          <p:nvSpPr>
            <p:cNvPr id="77" name="Rectangle 76"/>
            <p:cNvSpPr/>
            <p:nvPr/>
          </p:nvSpPr>
          <p:spPr>
            <a:xfrm>
              <a:off x="561492" y="1302715"/>
              <a:ext cx="988925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ca-ES" sz="1400" b="1" dirty="0"/>
                <a:t>ESCACS</a:t>
              </a:r>
              <a:endParaRPr lang="ca-ES" sz="1400" dirty="0"/>
            </a:p>
          </p:txBody>
        </p:sp>
      </p:grpSp>
      <p:sp>
        <p:nvSpPr>
          <p:cNvPr id="29" name="Rectangle arrodonit 52"/>
          <p:cNvSpPr/>
          <p:nvPr/>
        </p:nvSpPr>
        <p:spPr>
          <a:xfrm>
            <a:off x="431190" y="539830"/>
            <a:ext cx="6048672" cy="725893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ca-ES" sz="1100" dirty="0"/>
          </a:p>
          <a:p>
            <a:pPr lvl="0"/>
            <a:endParaRPr lang="ca-ES" sz="1100" dirty="0"/>
          </a:p>
          <a:p>
            <a:r>
              <a:rPr lang="ca-ES" sz="1100" dirty="0"/>
              <a:t>Vine a practicar el teu anglès mitjançant activitats com teatre, </a:t>
            </a:r>
            <a:r>
              <a:rPr lang="ca-ES" sz="1100" dirty="0" err="1"/>
              <a:t>role</a:t>
            </a:r>
            <a:r>
              <a:rPr lang="ca-ES" sz="1100" dirty="0"/>
              <a:t>-plays, cançons, jocs.  Perquè és usant-la en situacions quotidianes quan més se n’aprèn. </a:t>
            </a:r>
            <a:br>
              <a:rPr lang="ca-ES" sz="1100" dirty="0"/>
            </a:br>
            <a:r>
              <a:rPr lang="ca-ES" sz="1100" i="1" dirty="0"/>
              <a:t>“</a:t>
            </a:r>
            <a:r>
              <a:rPr lang="en-US" sz="1100" i="1" dirty="0"/>
              <a:t>You don’t play music without the instrument, you don’t speak a language without using it”</a:t>
            </a:r>
            <a:endParaRPr lang="ca-ES" sz="1100" b="1" i="1" dirty="0"/>
          </a:p>
          <a:p>
            <a:pPr lvl="0"/>
            <a:endParaRPr lang="ca-ES" sz="1100" dirty="0"/>
          </a:p>
          <a:p>
            <a:pPr lvl="0"/>
            <a:endParaRPr lang="ca-ES" sz="1100" dirty="0"/>
          </a:p>
        </p:txBody>
      </p:sp>
      <p:sp>
        <p:nvSpPr>
          <p:cNvPr id="55" name="Rectangle 53"/>
          <p:cNvSpPr/>
          <p:nvPr/>
        </p:nvSpPr>
        <p:spPr>
          <a:xfrm>
            <a:off x="569409" y="353199"/>
            <a:ext cx="3003607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ca-ES" sz="1400" b="1" dirty="0"/>
              <a:t>ANGLÈS THE LEARNING  KINGDOM</a:t>
            </a:r>
            <a:endParaRPr lang="ca-ES" sz="1400" dirty="0"/>
          </a:p>
        </p:txBody>
      </p:sp>
      <p:sp>
        <p:nvSpPr>
          <p:cNvPr id="61" name="Rectangle arrodonit 62"/>
          <p:cNvSpPr/>
          <p:nvPr/>
        </p:nvSpPr>
        <p:spPr>
          <a:xfrm>
            <a:off x="5536095" y="2534604"/>
            <a:ext cx="836476" cy="2944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ca-ES" sz="1200" dirty="0"/>
              <a:t>De 1er a 6è</a:t>
            </a:r>
          </a:p>
        </p:txBody>
      </p:sp>
      <p:sp>
        <p:nvSpPr>
          <p:cNvPr id="69" name="Rectangle arrodonit 62"/>
          <p:cNvSpPr/>
          <p:nvPr/>
        </p:nvSpPr>
        <p:spPr>
          <a:xfrm>
            <a:off x="5289682" y="295299"/>
            <a:ext cx="836476" cy="2944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ca-ES" sz="1200" dirty="0"/>
              <a:t>De 1r a 6è</a:t>
            </a:r>
          </a:p>
        </p:txBody>
      </p:sp>
      <p:grpSp>
        <p:nvGrpSpPr>
          <p:cNvPr id="47" name="Agrupa 51">
            <a:extLst>
              <a:ext uri="{FF2B5EF4-FFF2-40B4-BE49-F238E27FC236}">
                <a16:creationId xmlns:a16="http://schemas.microsoft.com/office/drawing/2014/main" id="{4202632E-5847-5930-1F2A-EC4F6E893E02}"/>
              </a:ext>
            </a:extLst>
          </p:cNvPr>
          <p:cNvGrpSpPr/>
          <p:nvPr/>
        </p:nvGrpSpPr>
        <p:grpSpPr>
          <a:xfrm>
            <a:off x="389763" y="3466477"/>
            <a:ext cx="6048672" cy="1094509"/>
            <a:chOff x="476672" y="8143403"/>
            <a:chExt cx="6048672" cy="733048"/>
          </a:xfrm>
        </p:grpSpPr>
        <p:sp>
          <p:nvSpPr>
            <p:cNvPr id="48" name="Rectangle arrodonit 52">
              <a:extLst>
                <a:ext uri="{FF2B5EF4-FFF2-40B4-BE49-F238E27FC236}">
                  <a16:creationId xmlns:a16="http://schemas.microsoft.com/office/drawing/2014/main" id="{CFEFDE69-79BF-C8A7-BABD-B3A4571E2BD7}"/>
                </a:ext>
              </a:extLst>
            </p:cNvPr>
            <p:cNvSpPr/>
            <p:nvPr/>
          </p:nvSpPr>
          <p:spPr>
            <a:xfrm>
              <a:off x="476672" y="8265368"/>
              <a:ext cx="6048672" cy="611083"/>
            </a:xfrm>
            <a:prstGeom prst="round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0"/>
              <a:endParaRPr lang="ca-ES" sz="1100" dirty="0"/>
            </a:p>
          </p:txBody>
        </p:sp>
        <p:sp>
          <p:nvSpPr>
            <p:cNvPr id="52" name="Rectangle 53">
              <a:extLst>
                <a:ext uri="{FF2B5EF4-FFF2-40B4-BE49-F238E27FC236}">
                  <a16:creationId xmlns:a16="http://schemas.microsoft.com/office/drawing/2014/main" id="{91DA7FA2-485F-3BDD-E5DF-18E106EA618F}"/>
                </a:ext>
              </a:extLst>
            </p:cNvPr>
            <p:cNvSpPr/>
            <p:nvPr/>
          </p:nvSpPr>
          <p:spPr>
            <a:xfrm>
              <a:off x="659729" y="8143403"/>
              <a:ext cx="982367" cy="20613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es-ES" sz="1400" b="1" dirty="0"/>
                <a:t>KIDS &amp; US</a:t>
              </a:r>
              <a:endParaRPr lang="ca-ES" sz="1400" dirty="0"/>
            </a:p>
          </p:txBody>
        </p:sp>
      </p:grpSp>
      <p:sp>
        <p:nvSpPr>
          <p:cNvPr id="53" name="Rectangle arrodonit 62">
            <a:extLst>
              <a:ext uri="{FF2B5EF4-FFF2-40B4-BE49-F238E27FC236}">
                <a16:creationId xmlns:a16="http://schemas.microsoft.com/office/drawing/2014/main" id="{77462107-9CDE-A990-13BD-5A114FBA06A4}"/>
              </a:ext>
            </a:extLst>
          </p:cNvPr>
          <p:cNvSpPr/>
          <p:nvPr/>
        </p:nvSpPr>
        <p:spPr>
          <a:xfrm>
            <a:off x="5536095" y="3453959"/>
            <a:ext cx="836476" cy="2944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ca-ES" sz="1200" dirty="0"/>
              <a:t>De 1er a 5è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31584D94-6F09-C62B-F8C2-EC4EADD233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565" y="3707869"/>
            <a:ext cx="6120914" cy="743776"/>
          </a:xfrm>
          <a:prstGeom prst="rect">
            <a:avLst/>
          </a:prstGeom>
        </p:spPr>
      </p:pic>
      <p:grpSp>
        <p:nvGrpSpPr>
          <p:cNvPr id="54" name="Agrupa 51">
            <a:extLst>
              <a:ext uri="{FF2B5EF4-FFF2-40B4-BE49-F238E27FC236}">
                <a16:creationId xmlns:a16="http://schemas.microsoft.com/office/drawing/2014/main" id="{E3D0AB8B-EB89-6FDF-CCE8-7B7AFCC1D405}"/>
              </a:ext>
            </a:extLst>
          </p:cNvPr>
          <p:cNvGrpSpPr/>
          <p:nvPr/>
        </p:nvGrpSpPr>
        <p:grpSpPr>
          <a:xfrm>
            <a:off x="412581" y="1532592"/>
            <a:ext cx="6048672" cy="807720"/>
            <a:chOff x="476672" y="8052890"/>
            <a:chExt cx="6048672" cy="823561"/>
          </a:xfrm>
        </p:grpSpPr>
        <p:sp>
          <p:nvSpPr>
            <p:cNvPr id="58" name="Rectangle arrodonit 52">
              <a:extLst>
                <a:ext uri="{FF2B5EF4-FFF2-40B4-BE49-F238E27FC236}">
                  <a16:creationId xmlns:a16="http://schemas.microsoft.com/office/drawing/2014/main" id="{DD348EC9-0C68-0631-A2E3-2A8406396149}"/>
                </a:ext>
              </a:extLst>
            </p:cNvPr>
            <p:cNvSpPr/>
            <p:nvPr/>
          </p:nvSpPr>
          <p:spPr>
            <a:xfrm>
              <a:off x="476672" y="8265368"/>
              <a:ext cx="6048672" cy="611083"/>
            </a:xfrm>
            <a:prstGeom prst="round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0"/>
              <a:endParaRPr lang="ca-ES" sz="1100" dirty="0"/>
            </a:p>
          </p:txBody>
        </p:sp>
        <p:sp>
          <p:nvSpPr>
            <p:cNvPr id="63" name="Rectangle 53">
              <a:extLst>
                <a:ext uri="{FF2B5EF4-FFF2-40B4-BE49-F238E27FC236}">
                  <a16:creationId xmlns:a16="http://schemas.microsoft.com/office/drawing/2014/main" id="{48A58AFF-3B2D-1A35-EA67-EF83BDAC663E}"/>
                </a:ext>
              </a:extLst>
            </p:cNvPr>
            <p:cNvSpPr/>
            <p:nvPr/>
          </p:nvSpPr>
          <p:spPr>
            <a:xfrm>
              <a:off x="548682" y="8052890"/>
              <a:ext cx="2942794" cy="31381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ca-ES" sz="1400" b="1" dirty="0"/>
                <a:t>INICIACIÓ HOQUEI PATINS EN LÍNIA</a:t>
              </a:r>
              <a:endParaRPr lang="ca-ES" sz="1400" dirty="0"/>
            </a:p>
          </p:txBody>
        </p:sp>
      </p:grpSp>
      <p:sp>
        <p:nvSpPr>
          <p:cNvPr id="67" name="CuadroTexto 66">
            <a:extLst>
              <a:ext uri="{FF2B5EF4-FFF2-40B4-BE49-F238E27FC236}">
                <a16:creationId xmlns:a16="http://schemas.microsoft.com/office/drawing/2014/main" id="{4BB65BFD-1A0B-73B1-A58E-866CF02E7EA4}"/>
              </a:ext>
            </a:extLst>
          </p:cNvPr>
          <p:cNvSpPr txBox="1"/>
          <p:nvPr/>
        </p:nvSpPr>
        <p:spPr>
          <a:xfrm>
            <a:off x="0" y="1745883"/>
            <a:ext cx="6120680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algn="just"/>
            <a:r>
              <a:rPr lang="ca-ES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S’iniciarà als nens/es en el món del patinatge </a:t>
            </a:r>
            <a:r>
              <a:rPr lang="ca-ES" sz="11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 l’hoquei en línia, un esport mixt fins els 16 anys. Aprèn a patinar d’una manera nova i divertida! (Activitat no federada).Activitat realitzada per entrenadors del Club de Hoquei de Premià</a:t>
            </a:r>
            <a:endParaRPr lang="es-ES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68" name="Rectangle arrodonit 62">
            <a:extLst>
              <a:ext uri="{FF2B5EF4-FFF2-40B4-BE49-F238E27FC236}">
                <a16:creationId xmlns:a16="http://schemas.microsoft.com/office/drawing/2014/main" id="{2A37F5AF-4B2D-B089-1C4D-2877FF34B1D8}"/>
              </a:ext>
            </a:extLst>
          </p:cNvPr>
          <p:cNvSpPr/>
          <p:nvPr/>
        </p:nvSpPr>
        <p:spPr>
          <a:xfrm>
            <a:off x="5536095" y="1499073"/>
            <a:ext cx="836476" cy="2944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ca-ES" sz="1200" dirty="0"/>
              <a:t>De 1r  a 6è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88EDFB1E-5104-28AB-070E-758772A7FC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4864" y="2512126"/>
            <a:ext cx="963251" cy="359695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DE129608-CA02-DA7D-D29B-9FDC5AC2A9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3085" y="3401345"/>
            <a:ext cx="963251" cy="359695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6E4C6B9C-5D5B-AA69-B979-D17040D4DD9B}"/>
              </a:ext>
            </a:extLst>
          </p:cNvPr>
          <p:cNvSpPr txBox="1"/>
          <p:nvPr/>
        </p:nvSpPr>
        <p:spPr>
          <a:xfrm>
            <a:off x="484591" y="4324037"/>
            <a:ext cx="239200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800" i="1" dirty="0" err="1"/>
              <a:t>Els</a:t>
            </a:r>
            <a:r>
              <a:rPr lang="es-ES" sz="800" i="1" dirty="0"/>
              <a:t> </a:t>
            </a:r>
            <a:r>
              <a:rPr lang="es-ES" sz="800" i="1" dirty="0" err="1"/>
              <a:t>grups</a:t>
            </a:r>
            <a:r>
              <a:rPr lang="es-ES" sz="800" i="1" dirty="0"/>
              <a:t> poden variar </a:t>
            </a:r>
            <a:r>
              <a:rPr lang="es-ES" sz="800" i="1" dirty="0" err="1"/>
              <a:t>segons</a:t>
            </a:r>
            <a:r>
              <a:rPr lang="es-ES" sz="800" i="1" dirty="0"/>
              <a:t> el nivel </a:t>
            </a:r>
            <a:r>
              <a:rPr lang="es-ES" sz="800" i="1" dirty="0" err="1"/>
              <a:t>dels</a:t>
            </a:r>
            <a:r>
              <a:rPr lang="es-ES" sz="800" i="1" dirty="0"/>
              <a:t> </a:t>
            </a:r>
            <a:r>
              <a:rPr lang="es-ES" sz="800" i="1" dirty="0" err="1"/>
              <a:t>alummnes</a:t>
            </a:r>
            <a:endParaRPr lang="es-ES" sz="800" i="1" dirty="0"/>
          </a:p>
        </p:txBody>
      </p:sp>
      <p:sp>
        <p:nvSpPr>
          <p:cNvPr id="11" name="Rectangle arrodonit 56">
            <a:extLst>
              <a:ext uri="{FF2B5EF4-FFF2-40B4-BE49-F238E27FC236}">
                <a16:creationId xmlns:a16="http://schemas.microsoft.com/office/drawing/2014/main" id="{19351325-CFDB-1F2E-D9ED-40FC4E076447}"/>
              </a:ext>
            </a:extLst>
          </p:cNvPr>
          <p:cNvSpPr/>
          <p:nvPr/>
        </p:nvSpPr>
        <p:spPr>
          <a:xfrm>
            <a:off x="472653" y="6344042"/>
            <a:ext cx="5860703" cy="2374802"/>
          </a:xfrm>
          <a:prstGeom prst="roundRect">
            <a:avLst/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a-E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2" name="Picture 2" descr="H:\logo nou naifar.jpg">
            <a:extLst>
              <a:ext uri="{FF2B5EF4-FFF2-40B4-BE49-F238E27FC236}">
                <a16:creationId xmlns:a16="http://schemas.microsoft.com/office/drawing/2014/main" id="{0F55BD2E-85A2-6E28-D22F-3E7BE78AA9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727" y="6469895"/>
            <a:ext cx="1025177" cy="847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37">
            <a:extLst>
              <a:ext uri="{FF2B5EF4-FFF2-40B4-BE49-F238E27FC236}">
                <a16:creationId xmlns:a16="http://schemas.microsoft.com/office/drawing/2014/main" id="{546A2690-EF90-82B2-BF32-A389FBB46326}"/>
              </a:ext>
            </a:extLst>
          </p:cNvPr>
          <p:cNvSpPr/>
          <p:nvPr/>
        </p:nvSpPr>
        <p:spPr>
          <a:xfrm>
            <a:off x="1767661" y="5641103"/>
            <a:ext cx="442598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a-E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a-ES" sz="1200" b="1" dirty="0">
              <a:solidFill>
                <a:prstClr val="black"/>
              </a:solidFill>
              <a:latin typeface="Calibri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a-E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a-ES" sz="1200" b="1" dirty="0">
              <a:solidFill>
                <a:prstClr val="black"/>
              </a:solidFill>
              <a:latin typeface="Calibri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SOM?</a:t>
            </a:r>
            <a:endParaRPr kumimoji="0" lang="ca-E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Naifar</a:t>
            </a:r>
            <a:r>
              <a:rPr kumimoji="0" lang="ca-E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a-ES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Sccl</a:t>
            </a:r>
            <a:r>
              <a:rPr kumimoji="0" lang="ca-E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  <a:r>
              <a:rPr kumimoji="0" lang="ca-E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és una cooperativa de mestres que neix  l’any 1999 per tal de donar suport educatiu a l’escola a través de les activitats extraescolars.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És per aquest motiu que l’objectiu principal de Naifar </a:t>
            </a:r>
            <a:r>
              <a:rPr kumimoji="0" lang="ca-E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Sccl</a:t>
            </a:r>
            <a:r>
              <a:rPr kumimoji="0" lang="ca-E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és educar a través de les diferents activitats que es realitzen a l’escola fora de l’horari lectiu, intentant adaptar els seus objectius als de la mateixa escola.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Coordinador d’extraescolars : </a:t>
            </a:r>
            <a:r>
              <a:rPr kumimoji="0" lang="ca-ES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Ruben</a:t>
            </a:r>
            <a:r>
              <a:rPr kumimoji="0" lang="ca-E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(tel. 654 566 657)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 </a:t>
            </a:r>
            <a:r>
              <a:rPr kumimoji="0" lang="ca-E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Naifar</a:t>
            </a:r>
            <a:r>
              <a:rPr kumimoji="0" lang="ca-E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ca-E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sccl</a:t>
            </a:r>
            <a:endParaRPr kumimoji="0" lang="ca-E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 </a:t>
            </a:r>
            <a:r>
              <a:rPr kumimoji="0" lang="ca-E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Naifarlleure</a:t>
            </a:r>
            <a:endParaRPr kumimoji="0" lang="ca-E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 </a:t>
            </a:r>
            <a:r>
              <a:rPr kumimoji="0" lang="ca-E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5"/>
              </a:rPr>
              <a:t>francescmacia@naifarlleure.es</a:t>
            </a:r>
            <a:r>
              <a:rPr kumimoji="0" lang="ca-E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</a:t>
            </a:r>
          </a:p>
        </p:txBody>
      </p:sp>
      <p:pic>
        <p:nvPicPr>
          <p:cNvPr id="14" name="Picture 10" descr="Mail Logo – Venta de Aceros y Perfiles en Monterrey DIAMACERO">
            <a:extLst>
              <a:ext uri="{FF2B5EF4-FFF2-40B4-BE49-F238E27FC236}">
                <a16:creationId xmlns:a16="http://schemas.microsoft.com/office/drawing/2014/main" id="{E2B70F85-E1B0-58F9-52E5-EDEF96418D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8712" y="8424993"/>
            <a:ext cx="206152" cy="20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Instagram is an app where you get followers and share memories ...">
            <a:extLst>
              <a:ext uri="{FF2B5EF4-FFF2-40B4-BE49-F238E27FC236}">
                <a16:creationId xmlns:a16="http://schemas.microsoft.com/office/drawing/2014/main" id="{38E38E07-C46B-4034-91A9-11416B0D6E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4644" y="8239952"/>
            <a:ext cx="154288" cy="154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Medios sociales facebook logo iconos de computadora, icono de ...">
            <a:extLst>
              <a:ext uri="{FF2B5EF4-FFF2-40B4-BE49-F238E27FC236}">
                <a16:creationId xmlns:a16="http://schemas.microsoft.com/office/drawing/2014/main" id="{070E9754-33C4-4A35-8620-F53BA42BC4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5069" y="8082973"/>
            <a:ext cx="154288" cy="154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QuadreDeText 30"/>
          <p:cNvSpPr txBox="1"/>
          <p:nvPr/>
        </p:nvSpPr>
        <p:spPr>
          <a:xfrm>
            <a:off x="506122" y="106560"/>
            <a:ext cx="53711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Calendari resum d’activitats</a:t>
            </a:r>
            <a:endParaRPr kumimoji="0" lang="ca-E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3" name="Tabla 12">
            <a:extLst>
              <a:ext uri="{FF2B5EF4-FFF2-40B4-BE49-F238E27FC236}">
                <a16:creationId xmlns:a16="http://schemas.microsoft.com/office/drawing/2014/main" id="{76130CB4-FFAE-4F9A-9DD7-10BBB30C7E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5278602"/>
              </p:ext>
            </p:extLst>
          </p:nvPr>
        </p:nvGraphicFramePr>
        <p:xfrm>
          <a:off x="863493" y="691334"/>
          <a:ext cx="5229803" cy="75700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8904">
                  <a:extLst>
                    <a:ext uri="{9D8B030D-6E8A-4147-A177-3AD203B41FA5}">
                      <a16:colId xmlns:a16="http://schemas.microsoft.com/office/drawing/2014/main" val="1935499493"/>
                    </a:ext>
                  </a:extLst>
                </a:gridCol>
                <a:gridCol w="942398">
                  <a:extLst>
                    <a:ext uri="{9D8B030D-6E8A-4147-A177-3AD203B41FA5}">
                      <a16:colId xmlns:a16="http://schemas.microsoft.com/office/drawing/2014/main" val="25310907"/>
                    </a:ext>
                  </a:extLst>
                </a:gridCol>
                <a:gridCol w="1023790">
                  <a:extLst>
                    <a:ext uri="{9D8B030D-6E8A-4147-A177-3AD203B41FA5}">
                      <a16:colId xmlns:a16="http://schemas.microsoft.com/office/drawing/2014/main" val="204996715"/>
                    </a:ext>
                  </a:extLst>
                </a:gridCol>
                <a:gridCol w="939487">
                  <a:extLst>
                    <a:ext uri="{9D8B030D-6E8A-4147-A177-3AD203B41FA5}">
                      <a16:colId xmlns:a16="http://schemas.microsoft.com/office/drawing/2014/main" val="1995865983"/>
                    </a:ext>
                  </a:extLst>
                </a:gridCol>
                <a:gridCol w="1008137">
                  <a:extLst>
                    <a:ext uri="{9D8B030D-6E8A-4147-A177-3AD203B41FA5}">
                      <a16:colId xmlns:a16="http://schemas.microsoft.com/office/drawing/2014/main" val="3304942888"/>
                    </a:ext>
                  </a:extLst>
                </a:gridCol>
                <a:gridCol w="917087">
                  <a:extLst>
                    <a:ext uri="{9D8B030D-6E8A-4147-A177-3AD203B41FA5}">
                      <a16:colId xmlns:a16="http://schemas.microsoft.com/office/drawing/2014/main" val="3388351400"/>
                    </a:ext>
                  </a:extLst>
                </a:gridCol>
              </a:tblGrid>
              <a:tr h="415021">
                <a:tc>
                  <a:txBody>
                    <a:bodyPr/>
                    <a:lstStyle/>
                    <a:p>
                      <a:pPr algn="ctr"/>
                      <a:endParaRPr lang="es-ES" sz="16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solidFill>
                            <a:schemeClr val="tx1"/>
                          </a:solidFill>
                        </a:rPr>
                        <a:t>DILLUNS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solidFill>
                            <a:schemeClr val="tx1"/>
                          </a:solidFill>
                        </a:rPr>
                        <a:t>DIMARTS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solidFill>
                            <a:schemeClr val="tx1"/>
                          </a:solidFill>
                        </a:rPr>
                        <a:t>DIMECRES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solidFill>
                            <a:schemeClr val="tx1"/>
                          </a:solidFill>
                        </a:rPr>
                        <a:t>DIJOUS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200" dirty="0">
                          <a:solidFill>
                            <a:schemeClr val="tx1"/>
                          </a:solidFill>
                        </a:rPr>
                        <a:t>DIVENDRES</a:t>
                      </a: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2699803"/>
                  </a:ext>
                </a:extLst>
              </a:tr>
              <a:tr h="1411072">
                <a:tc rowSpan="6">
                  <a:txBody>
                    <a:bodyPr/>
                    <a:lstStyle/>
                    <a:p>
                      <a:pPr algn="ctr"/>
                      <a:r>
                        <a:rPr lang="es-ES" sz="1600" dirty="0">
                          <a:solidFill>
                            <a:schemeClr val="tx1"/>
                          </a:solidFill>
                        </a:rPr>
                        <a:t>MIGDIA PRIMÀRIA</a:t>
                      </a:r>
                    </a:p>
                  </a:txBody>
                  <a:tcPr vert="vert27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rowSpan="6">
                  <a:txBody>
                    <a:bodyPr/>
                    <a:lstStyle/>
                    <a:p>
                      <a:pPr algn="ctr"/>
                      <a:endParaRPr lang="es-ES" sz="800" dirty="0"/>
                    </a:p>
                    <a:p>
                      <a:pPr algn="ctr"/>
                      <a:endParaRPr lang="es-ES" sz="800" dirty="0"/>
                    </a:p>
                    <a:p>
                      <a:pPr algn="ctr"/>
                      <a:endParaRPr lang="es-ES" sz="800" dirty="0"/>
                    </a:p>
                    <a:p>
                      <a:pPr algn="ctr"/>
                      <a:endParaRPr lang="es-ES" sz="800" dirty="0"/>
                    </a:p>
                    <a:p>
                      <a:pPr algn="ctr"/>
                      <a:endParaRPr lang="es-ES" sz="800" dirty="0"/>
                    </a:p>
                    <a:p>
                      <a:pPr algn="ctr"/>
                      <a:r>
                        <a:rPr lang="es-ES" sz="800" dirty="0"/>
                        <a:t>KIDS &amp;US PAM¬PAUL</a:t>
                      </a:r>
                    </a:p>
                    <a:p>
                      <a:pPr algn="ctr"/>
                      <a:r>
                        <a:rPr lang="es-ES" sz="800" dirty="0"/>
                        <a:t>(3r)</a:t>
                      </a:r>
                    </a:p>
                    <a:p>
                      <a:pPr algn="ctr"/>
                      <a:endParaRPr lang="es-ES" sz="800" dirty="0"/>
                    </a:p>
                    <a:p>
                      <a:pPr algn="ctr"/>
                      <a:r>
                        <a:rPr lang="es-ES" sz="800" dirty="0"/>
                        <a:t>PREU 75€/MES</a:t>
                      </a:r>
                    </a:p>
                    <a:p>
                      <a:pPr algn="ctr"/>
                      <a:r>
                        <a:rPr lang="es-ES" sz="800" dirty="0"/>
                        <a:t> + 97€  MATERIAL ANUAL + 39,50€ MATRÍCULA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/>
                        <a:t>KIDS&amp;US</a:t>
                      </a:r>
                    </a:p>
                    <a:p>
                      <a:pPr algn="ctr"/>
                      <a:r>
                        <a:rPr lang="es-ES" sz="800" dirty="0"/>
                        <a:t>ANIMAL PLANET1</a:t>
                      </a:r>
                    </a:p>
                    <a:p>
                      <a:pPr algn="ctr"/>
                      <a:endParaRPr lang="es-ES" sz="800" dirty="0"/>
                    </a:p>
                    <a:p>
                      <a:pPr algn="ctr"/>
                      <a:r>
                        <a:rPr lang="es-ES" sz="800" dirty="0"/>
                        <a:t>PREU 103,75€/MES</a:t>
                      </a:r>
                    </a:p>
                    <a:p>
                      <a:pPr algn="ctr"/>
                      <a:r>
                        <a:rPr lang="es-ES" sz="800" dirty="0"/>
                        <a:t>+130€ MATERIAL ANUAL+39,5€ MATRICULA</a:t>
                      </a:r>
                    </a:p>
                    <a:p>
                      <a:pPr algn="ctr"/>
                      <a:endParaRPr lang="es-ES" sz="800" dirty="0"/>
                    </a:p>
                    <a:p>
                      <a:pPr algn="ctr"/>
                      <a:endParaRPr lang="es-ES" sz="800" dirty="0"/>
                    </a:p>
                    <a:p>
                      <a:pPr algn="ctr"/>
                      <a:endParaRPr lang="es-ES" sz="800" dirty="0"/>
                    </a:p>
                    <a:p>
                      <a:pPr algn="ctr"/>
                      <a:endParaRPr lang="es-ES" sz="800" dirty="0"/>
                    </a:p>
                    <a:p>
                      <a:pPr algn="ctr"/>
                      <a:endParaRPr lang="es-ES" sz="800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s-ES" sz="800" dirty="0"/>
                        <a:t>KID &amp; US</a:t>
                      </a:r>
                    </a:p>
                    <a:p>
                      <a:pPr algn="ctr"/>
                      <a:r>
                        <a:rPr lang="es-ES" sz="800" dirty="0"/>
                        <a:t>(2n) MARCIA</a:t>
                      </a:r>
                    </a:p>
                    <a:p>
                      <a:pPr algn="ctr"/>
                      <a:endParaRPr lang="es-ES" sz="800" dirty="0"/>
                    </a:p>
                    <a:p>
                      <a:pPr algn="ctr"/>
                      <a:r>
                        <a:rPr lang="es-ES" sz="800" dirty="0"/>
                        <a:t>PREU 75€/MES</a:t>
                      </a:r>
                    </a:p>
                    <a:p>
                      <a:pPr algn="ctr"/>
                      <a:r>
                        <a:rPr lang="es-ES" sz="800" dirty="0"/>
                        <a:t> + 97€  MATERIAL ANUAL + 39,5€ MATRÍCULA</a:t>
                      </a:r>
                      <a:endParaRPr lang="es-ES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ca-ES" sz="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914400" rtl="0" eaLnBrk="1" latinLnBrk="0" hangingPunct="1"/>
                      <a:endParaRPr lang="ca-ES" sz="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s-ES" sz="800" dirty="0"/>
                        <a:t>KIDS &amp;US</a:t>
                      </a:r>
                    </a:p>
                    <a:p>
                      <a:pPr algn="ctr"/>
                      <a:r>
                        <a:rPr lang="es-ES" sz="800" dirty="0"/>
                        <a:t>ANIMAL PLANET1</a:t>
                      </a:r>
                    </a:p>
                    <a:p>
                      <a:pPr algn="ctr"/>
                      <a:endParaRPr lang="es-ES" sz="800" dirty="0"/>
                    </a:p>
                    <a:p>
                      <a:pPr algn="ctr"/>
                      <a:r>
                        <a:rPr lang="es-ES" sz="800" dirty="0"/>
                        <a:t>PREU 103,75€/MES</a:t>
                      </a:r>
                    </a:p>
                    <a:p>
                      <a:pPr algn="ctr"/>
                      <a:r>
                        <a:rPr lang="es-ES" sz="800" dirty="0"/>
                        <a:t> + 130€  MATERIAL ANUAL + 39,50€ MATRÍCULA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rowSpan="6">
                  <a:txBody>
                    <a:bodyPr/>
                    <a:lstStyle/>
                    <a:p>
                      <a:pPr algn="ctr"/>
                      <a:endParaRPr lang="es-ES" sz="800" dirty="0"/>
                    </a:p>
                    <a:p>
                      <a:pPr algn="ctr"/>
                      <a:endParaRPr lang="es-ES" sz="800" dirty="0"/>
                    </a:p>
                    <a:p>
                      <a:pPr algn="ctr"/>
                      <a:endParaRPr lang="es-ES" sz="800" dirty="0"/>
                    </a:p>
                    <a:p>
                      <a:pPr algn="ctr"/>
                      <a:r>
                        <a:rPr lang="es-ES" sz="800" dirty="0"/>
                        <a:t>KIDS &amp;US OLIVER</a:t>
                      </a:r>
                    </a:p>
                    <a:p>
                      <a:pPr algn="ctr"/>
                      <a:r>
                        <a:rPr lang="es-ES" sz="800" dirty="0"/>
                        <a:t>(1r)</a:t>
                      </a:r>
                    </a:p>
                    <a:p>
                      <a:pPr algn="ctr"/>
                      <a:r>
                        <a:rPr lang="es-ES" sz="800" dirty="0"/>
                        <a:t>PREU 75/MES</a:t>
                      </a:r>
                    </a:p>
                    <a:p>
                      <a:pPr algn="ctr"/>
                      <a:r>
                        <a:rPr lang="es-ES" sz="800" dirty="0"/>
                        <a:t> + 97€  MATERIAL ANUAL + 39,50€ MATRÍCULA</a:t>
                      </a:r>
                      <a:endParaRPr lang="es-ES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6170924"/>
                  </a:ext>
                </a:extLst>
              </a:tr>
              <a:tr h="235621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s-ES" sz="800" dirty="0"/>
                        <a:t>THE LEARNING KINGDOM (ANGLÈS)</a:t>
                      </a:r>
                    </a:p>
                    <a:p>
                      <a:pPr algn="ctr"/>
                      <a:r>
                        <a:rPr lang="es-ES" sz="800" dirty="0"/>
                        <a:t>(4art)</a:t>
                      </a:r>
                    </a:p>
                    <a:p>
                      <a:pPr algn="ctr"/>
                      <a:r>
                        <a:rPr lang="es-ES" sz="800" dirty="0"/>
                        <a:t>PREU 44€/MES</a:t>
                      </a:r>
                    </a:p>
                    <a:p>
                      <a:pPr algn="ctr"/>
                      <a:r>
                        <a:rPr lang="es-ES" sz="800" dirty="0"/>
                        <a:t>32€ MATERIAL ANUAL</a:t>
                      </a:r>
                      <a:endParaRPr lang="es-ES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s-ES" sz="800" dirty="0"/>
                        <a:t>THE LEARNING KINGDOM (ANGLÈS)</a:t>
                      </a:r>
                    </a:p>
                    <a:p>
                      <a:pPr algn="ctr"/>
                      <a:r>
                        <a:rPr lang="es-ES" sz="800" dirty="0"/>
                        <a:t>(1er/2n)</a:t>
                      </a:r>
                    </a:p>
                    <a:p>
                      <a:pPr algn="ctr"/>
                      <a:r>
                        <a:rPr lang="es-ES" sz="800" dirty="0"/>
                        <a:t>(5è/6è)</a:t>
                      </a:r>
                    </a:p>
                    <a:p>
                      <a:pPr algn="ctr"/>
                      <a:r>
                        <a:rPr lang="es-ES" sz="800" dirty="0"/>
                        <a:t>PREU 45€/MES</a:t>
                      </a:r>
                    </a:p>
                    <a:p>
                      <a:pPr algn="ctr"/>
                      <a:r>
                        <a:rPr lang="es-ES" sz="800" dirty="0"/>
                        <a:t>32€ MATERIAL ANUAL</a:t>
                      </a:r>
                    </a:p>
                    <a:p>
                      <a:pPr algn="ctr"/>
                      <a:endParaRPr lang="es-ES" sz="800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2354322"/>
                  </a:ext>
                </a:extLst>
              </a:tr>
              <a:tr h="62209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s-ES" sz="800" dirty="0"/>
                        <a:t>THE LEARNING KINGDOM (ANGLÈS)</a:t>
                      </a:r>
                    </a:p>
                    <a:p>
                      <a:pPr algn="ctr"/>
                      <a:r>
                        <a:rPr lang="es-ES" sz="800" dirty="0"/>
                        <a:t>(3er)</a:t>
                      </a:r>
                    </a:p>
                    <a:p>
                      <a:pPr algn="ctr"/>
                      <a:r>
                        <a:rPr lang="es-ES" sz="800" dirty="0"/>
                        <a:t>PREU 45€/MES</a:t>
                      </a:r>
                    </a:p>
                    <a:p>
                      <a:pPr algn="ctr"/>
                      <a:r>
                        <a:rPr lang="es-ES" sz="800" dirty="0"/>
                        <a:t>32€ MATERIAL ANUAL</a:t>
                      </a:r>
                    </a:p>
                    <a:p>
                      <a:pPr algn="ctr"/>
                      <a:endParaRPr lang="es-ES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6668935"/>
                  </a:ext>
                </a:extLst>
              </a:tr>
              <a:tr h="221345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s-ES" sz="800" dirty="0"/>
                        <a:t>KIDS &amp;US BEN¬BRENDA</a:t>
                      </a:r>
                    </a:p>
                    <a:p>
                      <a:pPr algn="ctr"/>
                      <a:r>
                        <a:rPr lang="es-ES" sz="800" dirty="0"/>
                        <a:t>1:30H/SETMANA</a:t>
                      </a:r>
                    </a:p>
                    <a:p>
                      <a:pPr algn="ctr"/>
                      <a:r>
                        <a:rPr lang="es-ES" sz="800" dirty="0"/>
                        <a:t>PREU 93€/MES</a:t>
                      </a:r>
                    </a:p>
                    <a:p>
                      <a:pPr algn="ctr"/>
                      <a:r>
                        <a:rPr lang="es-ES" sz="800" dirty="0"/>
                        <a:t> + 153€  MATERIAL ANUAL + 39,50€ MATRÍCULA</a:t>
                      </a:r>
                    </a:p>
                    <a:p>
                      <a:pPr algn="ctr"/>
                      <a:endParaRPr lang="es-ES" sz="800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845551"/>
                  </a:ext>
                </a:extLst>
              </a:tr>
              <a:tr h="636366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 sz="800" dirty="0"/>
                    </a:p>
                    <a:p>
                      <a:pPr algn="ctr"/>
                      <a:r>
                        <a:rPr lang="es-ES" sz="800" dirty="0"/>
                        <a:t>ESCACS</a:t>
                      </a:r>
                    </a:p>
                    <a:p>
                      <a:pPr algn="ctr"/>
                      <a:r>
                        <a:rPr lang="es-ES" sz="800" dirty="0"/>
                        <a:t>(1er-6è)</a:t>
                      </a:r>
                    </a:p>
                    <a:p>
                      <a:pPr algn="ctr"/>
                      <a:r>
                        <a:rPr lang="es-ES" sz="800" dirty="0"/>
                        <a:t>PREU:28€</a:t>
                      </a:r>
                    </a:p>
                    <a:p>
                      <a:pPr algn="ctr"/>
                      <a:endParaRPr lang="es-ES" sz="800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4187845"/>
                  </a:ext>
                </a:extLst>
              </a:tr>
              <a:tr h="85771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 sz="800" dirty="0"/>
                    </a:p>
                    <a:p>
                      <a:pPr algn="ctr"/>
                      <a:r>
                        <a:rPr lang="es-ES" sz="800" dirty="0"/>
                        <a:t>ROBÒTICA</a:t>
                      </a:r>
                    </a:p>
                    <a:p>
                      <a:pPr algn="ctr"/>
                      <a:r>
                        <a:rPr lang="es-ES" sz="800" dirty="0"/>
                        <a:t>(1r-6è)</a:t>
                      </a:r>
                    </a:p>
                    <a:p>
                      <a:pPr algn="ctr"/>
                      <a:r>
                        <a:rPr lang="es-ES" sz="800" dirty="0"/>
                        <a:t>PREU 39€/MES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/>
                        <a:t>CREA EL TEU ÀLBUM IL·LUSTRAT</a:t>
                      </a:r>
                    </a:p>
                    <a:p>
                      <a:pPr algn="ctr"/>
                      <a:r>
                        <a:rPr lang="es-ES" sz="800" dirty="0"/>
                        <a:t>(1r-6è)</a:t>
                      </a:r>
                    </a:p>
                    <a:p>
                      <a:pPr algn="ctr"/>
                      <a:r>
                        <a:rPr lang="es-ES" sz="800" dirty="0"/>
                        <a:t>PREU 36€/MES</a:t>
                      </a:r>
                      <a:endParaRPr lang="es-ES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KIDS &amp; US</a:t>
                      </a:r>
                    </a:p>
                    <a:p>
                      <a:pPr marL="0" algn="ctr" defTabSz="914400" rtl="0" eaLnBrk="1" latinLnBrk="0" hangingPunct="1"/>
                      <a:r>
                        <a:rPr lang="ca-ES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(4t)</a:t>
                      </a:r>
                    </a:p>
                    <a:p>
                      <a:pPr algn="ctr"/>
                      <a:r>
                        <a:rPr lang="es-ES" sz="800" dirty="0"/>
                        <a:t>(PREU 69,75€/MES</a:t>
                      </a:r>
                    </a:p>
                    <a:p>
                      <a:pPr algn="ctr"/>
                      <a:r>
                        <a:rPr lang="es-ES" sz="800" dirty="0"/>
                        <a:t> + 79€  MATERIAL ANUAL + 24,50€ MATRÍCULA</a:t>
                      </a:r>
                      <a:endParaRPr lang="es-ES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9770804"/>
                  </a:ext>
                </a:extLst>
              </a:tr>
              <a:tr h="304349">
                <a:tc rowSpan="4">
                  <a:txBody>
                    <a:bodyPr/>
                    <a:lstStyle/>
                    <a:p>
                      <a:pPr algn="ctr"/>
                      <a:r>
                        <a:rPr lang="es-ES" sz="1600" dirty="0">
                          <a:solidFill>
                            <a:schemeClr val="tx1"/>
                          </a:solidFill>
                        </a:rPr>
                        <a:t>TARDA PRIMÀRIA</a:t>
                      </a:r>
                    </a:p>
                  </a:txBody>
                  <a:tcPr vert="vert27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/>
                        <a:t>LUDIESPAI</a:t>
                      </a:r>
                    </a:p>
                    <a:p>
                      <a:pPr algn="ctr"/>
                      <a:r>
                        <a:rPr lang="es-ES" sz="800" dirty="0"/>
                        <a:t>(1r-6è)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/>
                        <a:t>LUDIESPAI</a:t>
                      </a:r>
                    </a:p>
                    <a:p>
                      <a:pPr algn="ctr"/>
                      <a:r>
                        <a:rPr lang="es-ES" sz="800" dirty="0"/>
                        <a:t>(1r-6è)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/>
                        <a:t>LUDIESPAI</a:t>
                      </a:r>
                    </a:p>
                    <a:p>
                      <a:pPr algn="ctr"/>
                      <a:r>
                        <a:rPr lang="es-ES" sz="800" dirty="0"/>
                        <a:t>(1r-6è)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i="0" dirty="0"/>
                        <a:t>LUDIESPAI </a:t>
                      </a:r>
                    </a:p>
                    <a:p>
                      <a:pPr algn="ctr"/>
                      <a:r>
                        <a:rPr lang="es-ES" sz="800" dirty="0"/>
                        <a:t>(1r-6è)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/>
                        <a:t>LUDIESPAI</a:t>
                      </a:r>
                    </a:p>
                    <a:p>
                      <a:pPr algn="ctr"/>
                      <a:r>
                        <a:rPr lang="es-ES" sz="800" dirty="0"/>
                        <a:t>(1r-6è)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8833529"/>
                  </a:ext>
                </a:extLst>
              </a:tr>
              <a:tr h="1044305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lang="es-ES" sz="800" dirty="0"/>
                    </a:p>
                    <a:p>
                      <a:pPr algn="ctr"/>
                      <a:r>
                        <a:rPr lang="es-ES" sz="800" dirty="0"/>
                        <a:t>TAEKWONDO</a:t>
                      </a:r>
                    </a:p>
                    <a:p>
                      <a:pPr algn="ctr"/>
                      <a:r>
                        <a:rPr lang="es-ES" sz="800" dirty="0"/>
                        <a:t>(1er-6è)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/>
                        <a:t>VOLEI</a:t>
                      </a:r>
                      <a:endParaRPr lang="es-ES" sz="800" baseline="0" dirty="0"/>
                    </a:p>
                    <a:p>
                      <a:pPr algn="ctr"/>
                      <a:r>
                        <a:rPr lang="es-ES" sz="800" baseline="0" dirty="0"/>
                        <a:t>(3r-6è) </a:t>
                      </a:r>
                    </a:p>
                    <a:p>
                      <a:pPr algn="ctr"/>
                      <a:endParaRPr lang="es-ES" sz="800" baseline="0" dirty="0"/>
                    </a:p>
                    <a:p>
                      <a:pPr algn="ctr"/>
                      <a:r>
                        <a:rPr lang="es-ES" sz="800" baseline="0" dirty="0"/>
                        <a:t>PREU: </a:t>
                      </a:r>
                      <a:r>
                        <a:rPr lang="es-ES" sz="800" b="1" baseline="0" dirty="0"/>
                        <a:t>1er MES GRATUÏT</a:t>
                      </a:r>
                    </a:p>
                    <a:p>
                      <a:pPr algn="ctr"/>
                      <a:r>
                        <a:rPr lang="es-ES" sz="800" baseline="0" dirty="0"/>
                        <a:t>A PARTIR SEGON MES 8€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es-ES" sz="800" dirty="0"/>
                    </a:p>
                    <a:p>
                      <a:pPr algn="ctr"/>
                      <a:endParaRPr lang="es-ES" sz="800" dirty="0"/>
                    </a:p>
                    <a:p>
                      <a:pPr algn="ctr"/>
                      <a:endParaRPr lang="es-ES" sz="800" dirty="0"/>
                    </a:p>
                    <a:p>
                      <a:pPr algn="ctr"/>
                      <a:endParaRPr lang="es-ES" sz="800" dirty="0"/>
                    </a:p>
                    <a:p>
                      <a:pPr algn="ctr"/>
                      <a:r>
                        <a:rPr lang="es-ES" sz="800" dirty="0"/>
                        <a:t>TAEKWONDO</a:t>
                      </a:r>
                    </a:p>
                    <a:p>
                      <a:pPr algn="ctr"/>
                      <a:r>
                        <a:rPr lang="es-ES" sz="800" dirty="0"/>
                        <a:t>(1er A 6è)</a:t>
                      </a:r>
                      <a:endParaRPr lang="es-ES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800" baseline="0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800" baseline="0" dirty="0"/>
                        <a:t>INICIACIÓ HOQUEI EN LÍNIA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800" baseline="0" dirty="0"/>
                        <a:t>(1r-6è)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800" baseline="0" dirty="0"/>
                        <a:t>PREU:28€/MES</a:t>
                      </a:r>
                      <a:endParaRPr lang="es-ES" sz="800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es-ES" sz="800" dirty="0"/>
                    </a:p>
                    <a:p>
                      <a:pPr algn="ctr"/>
                      <a:endParaRPr lang="es-ES" sz="800" dirty="0"/>
                    </a:p>
                    <a:p>
                      <a:pPr marL="0" algn="ctr" defTabSz="914400" rtl="0" eaLnBrk="1" latinLnBrk="0" hangingPunct="1"/>
                      <a:endParaRPr lang="es-ES" sz="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914400" rtl="0" eaLnBrk="1" latinLnBrk="0" hangingPunct="1"/>
                      <a:r>
                        <a:rPr lang="es-ES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TAEKWONDO</a:t>
                      </a:r>
                    </a:p>
                    <a:p>
                      <a:pPr marL="0" algn="ctr" defTabSz="914400" rtl="0" eaLnBrk="1" latinLnBrk="0" hangingPunct="1"/>
                      <a:r>
                        <a:rPr lang="es-ES" sz="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(1r-6è)</a:t>
                      </a:r>
                    </a:p>
                    <a:p>
                      <a:pPr algn="ctr"/>
                      <a:endParaRPr lang="es-ES" sz="800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1744160"/>
                  </a:ext>
                </a:extLst>
              </a:tr>
              <a:tr h="197218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s-E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s-E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TEATRE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(1r-6è)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PREU 27€/MES</a:t>
                      </a:r>
                      <a:endParaRPr kumimoji="0" lang="es-E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s-ES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s-E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800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800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800" dirty="0"/>
                        <a:t>JUDO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800" dirty="0"/>
                        <a:t>(1er -3er)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800" dirty="0"/>
                        <a:t>PREU:28€/MES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3636283"/>
                  </a:ext>
                </a:extLst>
              </a:tr>
              <a:tr h="1241523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 sz="800" dirty="0"/>
                    </a:p>
                    <a:p>
                      <a:pPr algn="ctr"/>
                      <a:r>
                        <a:rPr lang="es-ES" sz="800" dirty="0"/>
                        <a:t>FUTBOL SALA</a:t>
                      </a:r>
                    </a:p>
                    <a:p>
                      <a:pPr algn="ctr"/>
                      <a:r>
                        <a:rPr lang="es-ES" sz="800" dirty="0"/>
                        <a:t>(1er)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ES" sz="800" dirty="0"/>
                    </a:p>
                    <a:p>
                      <a:pPr algn="ctr"/>
                      <a:r>
                        <a:rPr lang="es-ES" sz="800" dirty="0"/>
                        <a:t>FUTBOL SALA</a:t>
                      </a:r>
                    </a:p>
                    <a:p>
                      <a:pPr algn="ctr"/>
                      <a:r>
                        <a:rPr lang="es-ES" sz="800" dirty="0"/>
                        <a:t>(1er)</a:t>
                      </a:r>
                    </a:p>
                    <a:p>
                      <a:pPr algn="ctr"/>
                      <a:endParaRPr lang="es-ES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665512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QuadreDeText 59">
            <a:extLst>
              <a:ext uri="{FF2B5EF4-FFF2-40B4-BE49-F238E27FC236}">
                <a16:creationId xmlns:a16="http://schemas.microsoft.com/office/drawing/2014/main" id="{1D9B189A-4B4E-4726-8B08-0CFA2B346843}"/>
              </a:ext>
            </a:extLst>
          </p:cNvPr>
          <p:cNvSpPr txBox="1"/>
          <p:nvPr/>
        </p:nvSpPr>
        <p:spPr>
          <a:xfrm>
            <a:off x="1587421" y="155872"/>
            <a:ext cx="34878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2400" b="1" dirty="0"/>
              <a:t>Seccions esportives</a:t>
            </a:r>
            <a:endParaRPr lang="ca-ES" sz="1400" b="1" dirty="0"/>
          </a:p>
        </p:txBody>
      </p:sp>
      <p:sp>
        <p:nvSpPr>
          <p:cNvPr id="10" name="Rectangle arrodonit 56">
            <a:extLst>
              <a:ext uri="{FF2B5EF4-FFF2-40B4-BE49-F238E27FC236}">
                <a16:creationId xmlns:a16="http://schemas.microsoft.com/office/drawing/2014/main" id="{D1847078-CA7E-43B7-BB30-164A6030620F}"/>
              </a:ext>
            </a:extLst>
          </p:cNvPr>
          <p:cNvSpPr/>
          <p:nvPr/>
        </p:nvSpPr>
        <p:spPr>
          <a:xfrm>
            <a:off x="237931" y="568442"/>
            <a:ext cx="6504844" cy="1025748"/>
          </a:xfrm>
          <a:prstGeom prst="roundRect">
            <a:avLst/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ca-ES" sz="1100" dirty="0"/>
          </a:p>
        </p:txBody>
      </p:sp>
      <p:sp>
        <p:nvSpPr>
          <p:cNvPr id="11" name="Rectangle 48">
            <a:extLst>
              <a:ext uri="{FF2B5EF4-FFF2-40B4-BE49-F238E27FC236}">
                <a16:creationId xmlns:a16="http://schemas.microsoft.com/office/drawing/2014/main" id="{015B85F6-979C-411C-90F3-5FA6E6A738DE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33013" y="693944"/>
            <a:ext cx="5143704" cy="900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Vine a </a:t>
            </a:r>
            <a:r>
              <a:rPr kumimoji="0" lang="es-ES" sz="105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aprendre</a:t>
            </a:r>
            <a:r>
              <a:rPr kumimoji="0" lang="es-ES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s-ES" sz="105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Taekwondo</a:t>
            </a:r>
            <a:r>
              <a:rPr kumimoji="0" lang="es-ES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de la </a:t>
            </a:r>
            <a:r>
              <a:rPr kumimoji="0" lang="es-ES" sz="105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mà</a:t>
            </a:r>
            <a:r>
              <a:rPr kumimoji="0" lang="es-ES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de Francesc </a:t>
            </a:r>
            <a:r>
              <a:rPr kumimoji="0" lang="es-ES" sz="105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Pannon</a:t>
            </a:r>
            <a:r>
              <a:rPr kumimoji="0" lang="es-ES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i de </a:t>
            </a:r>
            <a:r>
              <a:rPr kumimoji="0" lang="es-ES" sz="105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Gimdantae</a:t>
            </a:r>
            <a:r>
              <a:rPr kumimoji="0" lang="es-ES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s-ES" sz="105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del</a:t>
            </a:r>
            <a:r>
              <a:rPr kumimoji="0" lang="es-ES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s-ES" sz="105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Grup</a:t>
            </a:r>
            <a:r>
              <a:rPr kumimoji="0" lang="es-ES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s-ES" sz="105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Crazy</a:t>
            </a:r>
            <a:r>
              <a:rPr kumimoji="0" lang="es-ES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s-ES" sz="105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Jumpers</a:t>
            </a:r>
            <a:r>
              <a:rPr kumimoji="0" lang="es-ES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. </a:t>
            </a:r>
            <a:r>
              <a:rPr kumimoji="0" lang="es-ES" sz="105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Desenvoluparàs</a:t>
            </a:r>
            <a:r>
              <a:rPr kumimoji="0" lang="es-ES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totes les </a:t>
            </a:r>
            <a:r>
              <a:rPr kumimoji="0" lang="es-ES" sz="105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capacitats</a:t>
            </a:r>
            <a:r>
              <a:rPr kumimoji="0" lang="es-ES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del cos: </a:t>
            </a:r>
            <a:r>
              <a:rPr kumimoji="0" lang="es-ES" sz="105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força</a:t>
            </a:r>
            <a:r>
              <a:rPr kumimoji="0" lang="es-ES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s-ES" sz="105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elasticitat</a:t>
            </a:r>
            <a:r>
              <a:rPr kumimoji="0" lang="es-ES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s-ES" sz="105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resistència</a:t>
            </a:r>
            <a:r>
              <a:rPr kumimoji="0" lang="es-ES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s-ES" sz="105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integració</a:t>
            </a:r>
            <a:r>
              <a:rPr kumimoji="0" lang="es-ES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es-ES" sz="105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adaptació</a:t>
            </a:r>
            <a:r>
              <a:rPr kumimoji="0" lang="es-ES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s-ES" sz="105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amb</a:t>
            </a:r>
            <a:r>
              <a:rPr kumimoji="0" lang="es-ES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disciplina i autocontrol.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ES" sz="1050" dirty="0" err="1">
                <a:latin typeface="+mj-lt"/>
                <a:cs typeface="Arial" pitchFamily="34" charset="0"/>
              </a:rPr>
              <a:t>Podeu</a:t>
            </a:r>
            <a:r>
              <a:rPr lang="es-ES" sz="1050" dirty="0">
                <a:latin typeface="+mj-lt"/>
                <a:cs typeface="Arial" pitchFamily="34" charset="0"/>
              </a:rPr>
              <a:t> </a:t>
            </a:r>
            <a:r>
              <a:rPr lang="es-ES" sz="1050" dirty="0" err="1">
                <a:latin typeface="+mj-lt"/>
                <a:cs typeface="Arial" pitchFamily="34" charset="0"/>
              </a:rPr>
              <a:t>fer</a:t>
            </a:r>
            <a:r>
              <a:rPr lang="es-ES" sz="1050" dirty="0">
                <a:latin typeface="+mj-lt"/>
                <a:cs typeface="Arial" pitchFamily="34" charset="0"/>
              </a:rPr>
              <a:t> la </a:t>
            </a:r>
            <a:r>
              <a:rPr lang="es-ES" sz="1050" dirty="0" err="1">
                <a:latin typeface="+mj-lt"/>
                <a:cs typeface="Arial" pitchFamily="34" charset="0"/>
              </a:rPr>
              <a:t>vostra</a:t>
            </a:r>
            <a:r>
              <a:rPr lang="es-ES" sz="1050" dirty="0">
                <a:latin typeface="+mj-lt"/>
                <a:cs typeface="Arial" pitchFamily="34" charset="0"/>
              </a:rPr>
              <a:t> </a:t>
            </a:r>
            <a:r>
              <a:rPr lang="es-ES" sz="1050" dirty="0" err="1">
                <a:latin typeface="+mj-lt"/>
                <a:cs typeface="Arial" pitchFamily="34" charset="0"/>
              </a:rPr>
              <a:t>inscripció</a:t>
            </a:r>
            <a:r>
              <a:rPr lang="es-ES" sz="1050" dirty="0">
                <a:latin typeface="+mj-lt"/>
                <a:cs typeface="Arial" pitchFamily="34" charset="0"/>
              </a:rPr>
              <a:t> </a:t>
            </a:r>
            <a:r>
              <a:rPr lang="es-ES" sz="1050" dirty="0" err="1">
                <a:latin typeface="+mj-lt"/>
                <a:cs typeface="Arial" pitchFamily="34" charset="0"/>
              </a:rPr>
              <a:t>dirigint</a:t>
            </a:r>
            <a:r>
              <a:rPr lang="es-ES" sz="1050" dirty="0">
                <a:latin typeface="+mj-lt"/>
                <a:cs typeface="Arial" pitchFamily="34" charset="0"/>
              </a:rPr>
              <a:t>-vos al telèfon:605755415.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ES" sz="1050" b="1" dirty="0">
                <a:latin typeface="+mj-lt"/>
                <a:cs typeface="Arial" pitchFamily="34" charset="0"/>
              </a:rPr>
              <a:t>ACTIVITAT FEDERADA DE I5 A 6è.</a:t>
            </a:r>
            <a:endParaRPr lang="es-ES" sz="1050" dirty="0">
              <a:latin typeface="+mj-lt"/>
              <a:cs typeface="Arial" pitchFamily="34" charset="0"/>
            </a:endParaRPr>
          </a:p>
        </p:txBody>
      </p:sp>
      <p:pic>
        <p:nvPicPr>
          <p:cNvPr id="1026" name="Picture 2" descr="TAEKWONDO - Extraescolar 2016 - 2017 - AMPA">
            <a:extLst>
              <a:ext uri="{FF2B5EF4-FFF2-40B4-BE49-F238E27FC236}">
                <a16:creationId xmlns:a16="http://schemas.microsoft.com/office/drawing/2014/main" id="{F82EE950-6944-4FF9-9195-4C7524C209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1657" y="736210"/>
            <a:ext cx="1028412" cy="754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20">
            <a:extLst>
              <a:ext uri="{FF2B5EF4-FFF2-40B4-BE49-F238E27FC236}">
                <a16:creationId xmlns:a16="http://schemas.microsoft.com/office/drawing/2014/main" id="{12728EB8-79A5-46D7-A725-A9F10601CC35}"/>
              </a:ext>
            </a:extLst>
          </p:cNvPr>
          <p:cNvSpPr/>
          <p:nvPr/>
        </p:nvSpPr>
        <p:spPr>
          <a:xfrm>
            <a:off x="533013" y="3608220"/>
            <a:ext cx="626469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a-ES" b="1" dirty="0"/>
              <a:t>    CONTACTE AFA:  </a:t>
            </a:r>
          </a:p>
          <a:p>
            <a:r>
              <a:rPr lang="ca-ES" sz="1400" b="1" dirty="0">
                <a:hlinkClick r:id="rId4"/>
              </a:rPr>
              <a:t>info@afafrancescmacia.cat</a:t>
            </a:r>
            <a:endParaRPr lang="ca-ES" b="1" dirty="0"/>
          </a:p>
          <a:p>
            <a:r>
              <a:rPr lang="ca-ES" sz="1400" b="1" dirty="0"/>
              <a:t>       @afafrancescmacia</a:t>
            </a:r>
          </a:p>
          <a:p>
            <a:r>
              <a:rPr lang="ca-ES" sz="1400" b="1" dirty="0"/>
              <a:t>      </a:t>
            </a:r>
          </a:p>
          <a:p>
            <a:r>
              <a:rPr lang="ca-ES" sz="1400" b="1" dirty="0"/>
              <a:t>      </a:t>
            </a:r>
          </a:p>
          <a:p>
            <a:r>
              <a:rPr lang="ca-ES" sz="1400" b="1" dirty="0"/>
              <a:t>      </a:t>
            </a:r>
            <a:endParaRPr lang="ca-ES" b="1" dirty="0"/>
          </a:p>
        </p:txBody>
      </p:sp>
      <p:pic>
        <p:nvPicPr>
          <p:cNvPr id="15" name="Picture 8" descr="Instagram is an app where you get followers and share memories ...">
            <a:extLst>
              <a:ext uri="{FF2B5EF4-FFF2-40B4-BE49-F238E27FC236}">
                <a16:creationId xmlns:a16="http://schemas.microsoft.com/office/drawing/2014/main" id="{EA8DAB15-C354-4C43-B70F-A9B7311CF4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899" y="4200605"/>
            <a:ext cx="179805" cy="179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ectangle arrodonit 56">
            <a:extLst>
              <a:ext uri="{FF2B5EF4-FFF2-40B4-BE49-F238E27FC236}">
                <a16:creationId xmlns:a16="http://schemas.microsoft.com/office/drawing/2014/main" id="{A63E7339-7D4B-4E42-9A80-6FD35B2CA979}"/>
              </a:ext>
            </a:extLst>
          </p:cNvPr>
          <p:cNvSpPr/>
          <p:nvPr/>
        </p:nvSpPr>
        <p:spPr>
          <a:xfrm>
            <a:off x="214809" y="3409559"/>
            <a:ext cx="6504844" cy="1475051"/>
          </a:xfrm>
          <a:prstGeom prst="roundRect">
            <a:avLst/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ca-ES" sz="110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3FD544C-602F-4ED7-077A-DFA6EEBEF1A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8319" y="3447102"/>
            <a:ext cx="1368845" cy="1368845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389F337-C530-73A2-3741-9DF406C3278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056" y="8443837"/>
            <a:ext cx="491517" cy="491517"/>
          </a:xfrm>
          <a:prstGeom prst="rect">
            <a:avLst/>
          </a:prstGeom>
        </p:spPr>
      </p:pic>
      <p:sp>
        <p:nvSpPr>
          <p:cNvPr id="2" name="Rectangle arrodonit 12">
            <a:extLst>
              <a:ext uri="{FF2B5EF4-FFF2-40B4-BE49-F238E27FC236}">
                <a16:creationId xmlns:a16="http://schemas.microsoft.com/office/drawing/2014/main" id="{9CCFFECD-145B-E3B7-6FC6-A709C7A525A3}"/>
              </a:ext>
            </a:extLst>
          </p:cNvPr>
          <p:cNvSpPr/>
          <p:nvPr/>
        </p:nvSpPr>
        <p:spPr>
          <a:xfrm>
            <a:off x="214809" y="4965948"/>
            <a:ext cx="6480720" cy="4743817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ca-ES" sz="1100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18A120A6-1D9D-3DC2-FC7C-759EB773F0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4704" y="5086010"/>
            <a:ext cx="5184576" cy="569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a-E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PREUS ACOLLIDA I LUDIESPAI CURS 2025-2026</a:t>
            </a:r>
            <a:endParaRPr kumimoji="0" lang="ca-ES" sz="11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a-E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graphicFrame>
        <p:nvGraphicFramePr>
          <p:cNvPr id="12" name="Taula 11">
            <a:extLst>
              <a:ext uri="{FF2B5EF4-FFF2-40B4-BE49-F238E27FC236}">
                <a16:creationId xmlns:a16="http://schemas.microsoft.com/office/drawing/2014/main" id="{6F918022-18F3-7B98-0283-5EBBA40748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2518591"/>
              </p:ext>
            </p:extLst>
          </p:nvPr>
        </p:nvGraphicFramePr>
        <p:xfrm>
          <a:off x="826056" y="5578293"/>
          <a:ext cx="2664297" cy="2373261"/>
        </p:xfrm>
        <a:graphic>
          <a:graphicData uri="http://schemas.openxmlformats.org/drawingml/2006/table">
            <a:tbl>
              <a:tblPr/>
              <a:tblGrid>
                <a:gridCol w="12961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60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15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a-ES" sz="1100" dirty="0">
                          <a:latin typeface="+mj-lt"/>
                          <a:ea typeface="Times New Roman"/>
                          <a:cs typeface="Times New Roman"/>
                        </a:rPr>
                        <a:t>ACTIVITAT</a:t>
                      </a:r>
                    </a:p>
                  </a:txBody>
                  <a:tcPr marL="46434" marR="464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a-ES" sz="1100" dirty="0">
                          <a:latin typeface="+mj-lt"/>
                          <a:ea typeface="Times New Roman"/>
                          <a:cs typeface="Times New Roman"/>
                        </a:rPr>
                        <a:t>PREUS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a-ES" sz="1100" dirty="0">
                          <a:latin typeface="+mj-lt"/>
                          <a:ea typeface="Times New Roman"/>
                          <a:cs typeface="Times New Roman"/>
                        </a:rPr>
                        <a:t>(soci AFA)</a:t>
                      </a:r>
                    </a:p>
                  </a:txBody>
                  <a:tcPr marL="46434" marR="464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a-ES" sz="1100" dirty="0">
                          <a:latin typeface="+mj-lt"/>
                          <a:ea typeface="Times New Roman"/>
                          <a:cs typeface="Times New Roman"/>
                        </a:rPr>
                        <a:t>PREUS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a-ES" sz="1100" dirty="0">
                          <a:latin typeface="+mj-lt"/>
                          <a:ea typeface="Times New Roman"/>
                          <a:cs typeface="Times New Roman"/>
                        </a:rPr>
                        <a:t>(no soci)</a:t>
                      </a:r>
                    </a:p>
                  </a:txBody>
                  <a:tcPr marL="46434" marR="464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03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a-ES" sz="1100" dirty="0">
                          <a:latin typeface="+mj-lt"/>
                          <a:ea typeface="Times New Roman"/>
                          <a:cs typeface="Times New Roman"/>
                        </a:rPr>
                        <a:t>Acollida 1 dia/set</a:t>
                      </a:r>
                    </a:p>
                  </a:txBody>
                  <a:tcPr marL="46434" marR="464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a-ES" sz="1100" dirty="0">
                          <a:latin typeface="+mj-lt"/>
                          <a:ea typeface="Times New Roman"/>
                          <a:cs typeface="Times New Roman"/>
                        </a:rPr>
                        <a:t>18,45</a:t>
                      </a:r>
                      <a:r>
                        <a:rPr lang="ca-ES" sz="1100" kern="1200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Arial"/>
                        </a:rPr>
                        <a:t>€</a:t>
                      </a:r>
                      <a:endParaRPr lang="ca-ES" sz="11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6434" marR="464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a-ES" sz="1100" dirty="0">
                          <a:latin typeface="+mj-lt"/>
                          <a:ea typeface="Times New Roman"/>
                          <a:cs typeface="Times New Roman"/>
                        </a:rPr>
                        <a:t>23,45</a:t>
                      </a:r>
                      <a:r>
                        <a:rPr lang="ca-ES" sz="1100" kern="1200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Arial"/>
                        </a:rPr>
                        <a:t>€</a:t>
                      </a:r>
                      <a:endParaRPr lang="ca-ES" sz="11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6434" marR="464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03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a-ES" sz="1100" dirty="0">
                          <a:latin typeface="+mj-lt"/>
                          <a:ea typeface="Times New Roman"/>
                          <a:cs typeface="Times New Roman"/>
                        </a:rPr>
                        <a:t>Acollida 2 dia/set</a:t>
                      </a:r>
                    </a:p>
                  </a:txBody>
                  <a:tcPr marL="46434" marR="464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a-ES" sz="1100" dirty="0">
                          <a:latin typeface="+mj-lt"/>
                          <a:ea typeface="Times New Roman"/>
                          <a:cs typeface="Times New Roman"/>
                        </a:rPr>
                        <a:t>26,35</a:t>
                      </a:r>
                      <a:r>
                        <a:rPr lang="ca-ES" sz="1100" kern="1200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Arial"/>
                        </a:rPr>
                        <a:t>€</a:t>
                      </a:r>
                      <a:endParaRPr lang="ca-ES" sz="11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6434" marR="464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a-ES" sz="1100" dirty="0">
                          <a:latin typeface="+mj-lt"/>
                          <a:ea typeface="Times New Roman"/>
                          <a:cs typeface="Times New Roman"/>
                        </a:rPr>
                        <a:t>31,35</a:t>
                      </a:r>
                      <a:r>
                        <a:rPr lang="ca-ES" sz="1100" kern="1200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Arial"/>
                        </a:rPr>
                        <a:t>€</a:t>
                      </a:r>
                      <a:endParaRPr lang="ca-ES" sz="11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6434" marR="464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181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a-ES" sz="1100" dirty="0">
                          <a:latin typeface="+mj-lt"/>
                          <a:ea typeface="Times New Roman"/>
                          <a:cs typeface="Times New Roman"/>
                        </a:rPr>
                        <a:t>Acollida 3 dia/set</a:t>
                      </a:r>
                    </a:p>
                  </a:txBody>
                  <a:tcPr marL="46434" marR="464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a-ES" sz="1100" dirty="0">
                          <a:latin typeface="+mj-lt"/>
                          <a:ea typeface="Times New Roman"/>
                          <a:cs typeface="Times New Roman"/>
                        </a:rPr>
                        <a:t>32,15</a:t>
                      </a:r>
                      <a:r>
                        <a:rPr lang="ca-ES" sz="1100" kern="1200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Arial"/>
                        </a:rPr>
                        <a:t>€</a:t>
                      </a:r>
                      <a:endParaRPr lang="ca-ES" sz="11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6434" marR="464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a-ES" sz="1100" dirty="0">
                          <a:latin typeface="+mj-lt"/>
                          <a:ea typeface="Times New Roman"/>
                          <a:cs typeface="Times New Roman"/>
                        </a:rPr>
                        <a:t>37,15</a:t>
                      </a:r>
                      <a:r>
                        <a:rPr lang="ca-ES" sz="1100" kern="1200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Arial"/>
                        </a:rPr>
                        <a:t>€</a:t>
                      </a:r>
                      <a:endParaRPr lang="ca-ES" sz="11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6434" marR="464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03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a-ES" sz="1100" dirty="0">
                          <a:latin typeface="+mj-lt"/>
                          <a:ea typeface="Times New Roman"/>
                          <a:cs typeface="Times New Roman"/>
                        </a:rPr>
                        <a:t>Acollida 4 dia/set</a:t>
                      </a:r>
                    </a:p>
                  </a:txBody>
                  <a:tcPr marL="46434" marR="464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a-ES" sz="1100" dirty="0">
                          <a:latin typeface="+mj-lt"/>
                          <a:ea typeface="Times New Roman"/>
                          <a:cs typeface="Times New Roman"/>
                        </a:rPr>
                        <a:t>37,50</a:t>
                      </a:r>
                      <a:r>
                        <a:rPr lang="ca-ES" sz="1100" kern="1200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Arial"/>
                        </a:rPr>
                        <a:t>€</a:t>
                      </a:r>
                      <a:endParaRPr lang="ca-ES" sz="11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6434" marR="464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a-ES" sz="1100" dirty="0">
                          <a:latin typeface="+mj-lt"/>
                          <a:ea typeface="Times New Roman"/>
                          <a:cs typeface="Times New Roman"/>
                        </a:rPr>
                        <a:t>42,50</a:t>
                      </a:r>
                      <a:r>
                        <a:rPr lang="ca-ES" sz="1100" kern="1200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Arial"/>
                        </a:rPr>
                        <a:t>€</a:t>
                      </a:r>
                      <a:endParaRPr lang="ca-ES" sz="11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6434" marR="464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03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a-ES" sz="1100" dirty="0">
                          <a:latin typeface="+mj-lt"/>
                          <a:ea typeface="Times New Roman"/>
                          <a:cs typeface="Times New Roman"/>
                        </a:rPr>
                        <a:t>Acollida 5dia/set</a:t>
                      </a:r>
                    </a:p>
                  </a:txBody>
                  <a:tcPr marL="46434" marR="464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a-ES" sz="1100" dirty="0">
                          <a:latin typeface="+mj-lt"/>
                          <a:ea typeface="Times New Roman"/>
                          <a:cs typeface="Times New Roman"/>
                        </a:rPr>
                        <a:t>42,65</a:t>
                      </a:r>
                      <a:r>
                        <a:rPr lang="ca-ES" sz="1100" kern="1200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Arial"/>
                        </a:rPr>
                        <a:t>€</a:t>
                      </a:r>
                      <a:endParaRPr lang="ca-ES" sz="11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6434" marR="464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a-ES" sz="1100" dirty="0">
                          <a:latin typeface="+mj-lt"/>
                          <a:ea typeface="Times New Roman"/>
                          <a:cs typeface="Times New Roman"/>
                        </a:rPr>
                        <a:t>47,65</a:t>
                      </a:r>
                      <a:r>
                        <a:rPr lang="ca-ES" sz="1100" kern="1200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Arial"/>
                        </a:rPr>
                        <a:t>€</a:t>
                      </a:r>
                      <a:endParaRPr lang="ca-ES" sz="11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6434" marR="464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2726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a-ES" sz="1100" dirty="0" err="1">
                          <a:latin typeface="+mj-lt"/>
                          <a:ea typeface="Times New Roman"/>
                          <a:cs typeface="Times New Roman"/>
                        </a:rPr>
                        <a:t>Ludiespai</a:t>
                      </a:r>
                      <a:r>
                        <a:rPr lang="ca-ES" sz="1100" dirty="0">
                          <a:latin typeface="+mj-lt"/>
                          <a:ea typeface="Times New Roman"/>
                          <a:cs typeface="Times New Roman"/>
                        </a:rPr>
                        <a:t> 1 dia/set</a:t>
                      </a:r>
                    </a:p>
                  </a:txBody>
                  <a:tcPr marL="46434" marR="464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a-ES" sz="1100" dirty="0">
                          <a:latin typeface="+mj-lt"/>
                          <a:ea typeface="Times New Roman"/>
                          <a:cs typeface="Times New Roman"/>
                        </a:rPr>
                        <a:t>19,65</a:t>
                      </a:r>
                      <a:r>
                        <a:rPr lang="ca-ES" sz="1100" kern="1200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Arial"/>
                        </a:rPr>
                        <a:t>€</a:t>
                      </a:r>
                      <a:endParaRPr lang="ca-ES" sz="11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6434" marR="464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a-ES" sz="1100" dirty="0">
                          <a:latin typeface="+mj-lt"/>
                          <a:ea typeface="Times New Roman"/>
                          <a:cs typeface="Times New Roman"/>
                        </a:rPr>
                        <a:t>24,65</a:t>
                      </a:r>
                      <a:r>
                        <a:rPr lang="ca-ES" sz="1100" kern="1200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Arial"/>
                        </a:rPr>
                        <a:t>€</a:t>
                      </a:r>
                      <a:endParaRPr lang="ca-ES" sz="11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6434" marR="464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203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a-ES" sz="1100" dirty="0" err="1">
                          <a:latin typeface="+mj-lt"/>
                          <a:ea typeface="Times New Roman"/>
                          <a:cs typeface="Times New Roman"/>
                        </a:rPr>
                        <a:t>Ludiespai</a:t>
                      </a:r>
                      <a:r>
                        <a:rPr lang="ca-ES" sz="1100" dirty="0">
                          <a:latin typeface="+mj-lt"/>
                          <a:ea typeface="Times New Roman"/>
                          <a:cs typeface="Times New Roman"/>
                        </a:rPr>
                        <a:t> 2 dia/set</a:t>
                      </a:r>
                    </a:p>
                  </a:txBody>
                  <a:tcPr marL="46434" marR="464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a-ES" sz="1100" dirty="0">
                          <a:latin typeface="+mj-lt"/>
                          <a:ea typeface="Times New Roman"/>
                          <a:cs typeface="Times New Roman"/>
                        </a:rPr>
                        <a:t>27,50</a:t>
                      </a:r>
                      <a:r>
                        <a:rPr lang="ca-ES" sz="1100" kern="1200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Arial"/>
                        </a:rPr>
                        <a:t>€</a:t>
                      </a:r>
                      <a:endParaRPr lang="ca-ES" sz="11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6434" marR="464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a-ES" sz="1100" dirty="0">
                          <a:latin typeface="+mj-lt"/>
                          <a:ea typeface="Times New Roman"/>
                          <a:cs typeface="Times New Roman"/>
                        </a:rPr>
                        <a:t>32,50</a:t>
                      </a:r>
                      <a:r>
                        <a:rPr lang="ca-ES" sz="1100" kern="1200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Arial"/>
                        </a:rPr>
                        <a:t>€</a:t>
                      </a:r>
                      <a:endParaRPr lang="ca-ES" sz="11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6434" marR="464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203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a-ES" sz="1100" dirty="0" err="1">
                          <a:latin typeface="+mj-lt"/>
                          <a:ea typeface="Times New Roman"/>
                          <a:cs typeface="Times New Roman"/>
                        </a:rPr>
                        <a:t>Ludiespai</a:t>
                      </a:r>
                      <a:r>
                        <a:rPr lang="ca-ES" sz="1100" dirty="0">
                          <a:latin typeface="+mj-lt"/>
                          <a:ea typeface="Times New Roman"/>
                          <a:cs typeface="Times New Roman"/>
                        </a:rPr>
                        <a:t> 3 dia/set</a:t>
                      </a:r>
                    </a:p>
                  </a:txBody>
                  <a:tcPr marL="46434" marR="464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a-ES" sz="1100" dirty="0">
                          <a:latin typeface="+mj-lt"/>
                          <a:ea typeface="Times New Roman"/>
                          <a:cs typeface="Times New Roman"/>
                        </a:rPr>
                        <a:t>33,30</a:t>
                      </a:r>
                      <a:r>
                        <a:rPr lang="ca-ES" sz="1100" kern="1200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Arial"/>
                        </a:rPr>
                        <a:t>€</a:t>
                      </a:r>
                      <a:endParaRPr lang="ca-ES" sz="11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6434" marR="464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a-ES" sz="1100" dirty="0">
                          <a:latin typeface="+mj-lt"/>
                          <a:ea typeface="Times New Roman"/>
                          <a:cs typeface="Times New Roman"/>
                        </a:rPr>
                        <a:t>38,30</a:t>
                      </a:r>
                      <a:r>
                        <a:rPr lang="ca-ES" sz="1100" kern="1200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Arial"/>
                        </a:rPr>
                        <a:t>€</a:t>
                      </a:r>
                      <a:endParaRPr lang="ca-ES" sz="11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6434" marR="464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203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a-ES" sz="1100" dirty="0" err="1">
                          <a:latin typeface="+mj-lt"/>
                          <a:ea typeface="Times New Roman"/>
                          <a:cs typeface="Times New Roman"/>
                        </a:rPr>
                        <a:t>Ludiespai</a:t>
                      </a:r>
                      <a:r>
                        <a:rPr lang="ca-ES" sz="1100" dirty="0">
                          <a:latin typeface="+mj-lt"/>
                          <a:ea typeface="Times New Roman"/>
                          <a:cs typeface="Times New Roman"/>
                        </a:rPr>
                        <a:t> 4 dia/set</a:t>
                      </a:r>
                    </a:p>
                  </a:txBody>
                  <a:tcPr marL="46434" marR="464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a-ES" sz="1100" dirty="0">
                          <a:latin typeface="+mj-lt"/>
                          <a:ea typeface="Times New Roman"/>
                          <a:cs typeface="Times New Roman"/>
                        </a:rPr>
                        <a:t>38,80</a:t>
                      </a:r>
                      <a:r>
                        <a:rPr lang="ca-ES" sz="1100" kern="1200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Arial"/>
                        </a:rPr>
                        <a:t>€</a:t>
                      </a:r>
                      <a:endParaRPr lang="ca-ES" sz="11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6434" marR="464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a-ES" sz="1100" dirty="0">
                          <a:latin typeface="+mj-lt"/>
                          <a:ea typeface="Times New Roman"/>
                          <a:cs typeface="Times New Roman"/>
                        </a:rPr>
                        <a:t>43,80</a:t>
                      </a:r>
                      <a:r>
                        <a:rPr lang="ca-ES" sz="1100" kern="1200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Arial"/>
                        </a:rPr>
                        <a:t>€</a:t>
                      </a:r>
                      <a:endParaRPr lang="ca-ES" sz="11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6434" marR="464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203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a-ES" sz="1100" dirty="0" err="1">
                          <a:latin typeface="+mj-lt"/>
                          <a:ea typeface="Times New Roman"/>
                          <a:cs typeface="Times New Roman"/>
                        </a:rPr>
                        <a:t>Ludiespai</a:t>
                      </a:r>
                      <a:r>
                        <a:rPr lang="ca-ES" sz="1100" dirty="0">
                          <a:latin typeface="+mj-lt"/>
                          <a:ea typeface="Times New Roman"/>
                          <a:cs typeface="Times New Roman"/>
                        </a:rPr>
                        <a:t> 5 dia/set</a:t>
                      </a:r>
                    </a:p>
                  </a:txBody>
                  <a:tcPr marL="46434" marR="464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a-ES" sz="1100" dirty="0">
                          <a:latin typeface="+mj-lt"/>
                          <a:ea typeface="Times New Roman"/>
                          <a:cs typeface="Times New Roman"/>
                        </a:rPr>
                        <a:t>44,50</a:t>
                      </a:r>
                      <a:r>
                        <a:rPr lang="ca-ES" sz="1100" kern="1200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Arial"/>
                        </a:rPr>
                        <a:t>€</a:t>
                      </a:r>
                      <a:endParaRPr lang="ca-ES" sz="11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6434" marR="464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a-ES" sz="1100" dirty="0">
                          <a:latin typeface="+mj-lt"/>
                          <a:ea typeface="Times New Roman"/>
                          <a:cs typeface="Times New Roman"/>
                        </a:rPr>
                        <a:t>49,50</a:t>
                      </a:r>
                      <a:r>
                        <a:rPr lang="ca-ES" sz="1100" kern="1200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Arial"/>
                        </a:rPr>
                        <a:t>€</a:t>
                      </a:r>
                      <a:endParaRPr lang="ca-ES" sz="11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6434" marR="464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0404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a-ES" sz="1100" dirty="0">
                          <a:latin typeface="+mj-lt"/>
                          <a:ea typeface="Times New Roman"/>
                          <a:cs typeface="Arial"/>
                        </a:rPr>
                        <a:t>Esporàdics (</a:t>
                      </a:r>
                      <a:r>
                        <a:rPr lang="ca-ES" sz="1100" dirty="0" err="1">
                          <a:latin typeface="+mj-lt"/>
                          <a:ea typeface="Times New Roman"/>
                          <a:cs typeface="Arial"/>
                        </a:rPr>
                        <a:t>ludiespai</a:t>
                      </a:r>
                      <a:r>
                        <a:rPr lang="ca-ES" sz="1100" dirty="0">
                          <a:latin typeface="+mj-lt"/>
                          <a:ea typeface="Times New Roman"/>
                          <a:cs typeface="Arial"/>
                        </a:rPr>
                        <a:t> o acollida)</a:t>
                      </a:r>
                      <a:endParaRPr lang="ca-ES" sz="11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6434" marR="464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a-ES" sz="1100" dirty="0">
                          <a:latin typeface="+mj-lt"/>
                          <a:ea typeface="Times New Roman"/>
                          <a:cs typeface="Arial"/>
                        </a:rPr>
                        <a:t>5</a:t>
                      </a:r>
                      <a:r>
                        <a:rPr lang="ca-ES" sz="1100" kern="1200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Arial"/>
                        </a:rPr>
                        <a:t>€</a:t>
                      </a:r>
                      <a:endParaRPr lang="ca-ES" sz="11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6434" marR="464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a-ES" sz="1100" dirty="0">
                          <a:latin typeface="+mj-lt"/>
                          <a:ea typeface="Times New Roman"/>
                          <a:cs typeface="Arial"/>
                        </a:rPr>
                        <a:t>10</a:t>
                      </a:r>
                      <a:r>
                        <a:rPr lang="ca-ES" sz="1100" kern="1200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Arial"/>
                        </a:rPr>
                        <a:t>€</a:t>
                      </a:r>
                      <a:endParaRPr lang="ca-ES" sz="1100" dirty="0"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6434" marR="464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16" name="Rectangle 1">
            <a:extLst>
              <a:ext uri="{FF2B5EF4-FFF2-40B4-BE49-F238E27FC236}">
                <a16:creationId xmlns:a16="http://schemas.microsoft.com/office/drawing/2014/main" id="{018F7355-4E73-8BAA-BB42-05247E77F1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51705" y="5496819"/>
            <a:ext cx="3047191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171450" marR="0" lvl="0" indent="-1714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lang="ca-ES" sz="1050" b="1" i="1" dirty="0">
                <a:latin typeface="+mj-lt"/>
                <a:ea typeface="Times New Roman" pitchFamily="18" charset="0"/>
                <a:cs typeface="Arial" pitchFamily="34" charset="0"/>
              </a:rPr>
              <a:t>La matrícula a les activitats de </a:t>
            </a:r>
            <a:r>
              <a:rPr lang="ca-ES" sz="1050" b="1" i="1" dirty="0" err="1">
                <a:latin typeface="+mj-lt"/>
                <a:ea typeface="Times New Roman" pitchFamily="18" charset="0"/>
                <a:cs typeface="Arial" pitchFamily="34" charset="0"/>
              </a:rPr>
              <a:t>Naïfar</a:t>
            </a:r>
            <a:r>
              <a:rPr lang="ca-ES" sz="1050" b="1" i="1" dirty="0">
                <a:latin typeface="+mj-lt"/>
                <a:ea typeface="Times New Roman" pitchFamily="18" charset="0"/>
                <a:cs typeface="Arial" pitchFamily="34" charset="0"/>
              </a:rPr>
              <a:t> és de 8€ anuals per nen/a (sense considerar quantes  activitats fan).</a:t>
            </a:r>
            <a:endParaRPr kumimoji="0" lang="ca-ES" sz="105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marL="171450" indent="-171450" algn="just">
              <a:buFont typeface="Wingdings" panose="05000000000000000000" pitchFamily="2" charset="2"/>
              <a:buChar char="Ø"/>
            </a:pPr>
            <a:r>
              <a:rPr lang="ca-ES" sz="1050" b="1" i="1" dirty="0"/>
              <a:t>Activitats subjectes a canvi a l’inici de curs. Inici d’activitats subjecte a un mínim de demanda. </a:t>
            </a:r>
            <a:endParaRPr lang="ca-ES" sz="1050" dirty="0">
              <a:latin typeface="+mj-lt"/>
              <a:cs typeface="Arial" pitchFamily="34" charset="0"/>
            </a:endParaRPr>
          </a:p>
          <a:p>
            <a:pPr marL="171450" indent="-171450" algn="just">
              <a:buFont typeface="Wingdings" panose="05000000000000000000" pitchFamily="2" charset="2"/>
              <a:buChar char="Ø"/>
            </a:pPr>
            <a:r>
              <a:rPr lang="ca-ES" sz="1050" b="1" i="1" dirty="0">
                <a:latin typeface="+mj-lt"/>
                <a:cs typeface="Arial" pitchFamily="34" charset="0"/>
              </a:rPr>
              <a:t>Els preus de les activitats són per SOCIS de </a:t>
            </a:r>
            <a:r>
              <a:rPr lang="ca-ES" sz="1050" b="1" i="1" dirty="0" err="1">
                <a:latin typeface="+mj-lt"/>
                <a:cs typeface="Arial" pitchFamily="34" charset="0"/>
              </a:rPr>
              <a:t>l’Afa</a:t>
            </a:r>
            <a:r>
              <a:rPr lang="ca-ES" sz="1050" b="1" i="1" dirty="0">
                <a:latin typeface="+mj-lt"/>
                <a:cs typeface="Arial" pitchFamily="34" charset="0"/>
              </a:rPr>
              <a:t>. En cas de NO ser SOCIS el preu s’incrementarà en 5€ més mensuals. </a:t>
            </a:r>
            <a:endParaRPr lang="ca-ES" sz="1050" b="1" i="1" dirty="0"/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8DB16341-AE74-0907-B695-D08A18A3A19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688" y="8563763"/>
            <a:ext cx="813640" cy="813640"/>
          </a:xfrm>
          <a:prstGeom prst="rect">
            <a:avLst/>
          </a:prstGeom>
        </p:spPr>
      </p:pic>
      <p:pic>
        <p:nvPicPr>
          <p:cNvPr id="19" name="Picture 2" descr="H:\logo nou naifar.jpg">
            <a:extLst>
              <a:ext uri="{FF2B5EF4-FFF2-40B4-BE49-F238E27FC236}">
                <a16:creationId xmlns:a16="http://schemas.microsoft.com/office/drawing/2014/main" id="{BF439F70-A078-5139-1127-33ED406FAA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2742" y="8647150"/>
            <a:ext cx="883044" cy="730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CuadroTexto 17">
            <a:extLst>
              <a:ext uri="{FF2B5EF4-FFF2-40B4-BE49-F238E27FC236}">
                <a16:creationId xmlns:a16="http://schemas.microsoft.com/office/drawing/2014/main" id="{6574EFBA-D2B6-1BDE-C28C-723627C0AC41}"/>
              </a:ext>
            </a:extLst>
          </p:cNvPr>
          <p:cNvSpPr txBox="1"/>
          <p:nvPr/>
        </p:nvSpPr>
        <p:spPr>
          <a:xfrm>
            <a:off x="1628800" y="8224605"/>
            <a:ext cx="42484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/>
              <a:t>Link per </a:t>
            </a:r>
            <a:r>
              <a:rPr lang="es-ES" b="1" dirty="0" err="1"/>
              <a:t>fer</a:t>
            </a:r>
            <a:r>
              <a:rPr lang="es-ES" b="1" dirty="0"/>
              <a:t> la </a:t>
            </a:r>
            <a:r>
              <a:rPr lang="es-ES" b="1" dirty="0" err="1"/>
              <a:t>inscripció</a:t>
            </a:r>
            <a:r>
              <a:rPr lang="es-ES" b="1" dirty="0"/>
              <a:t>:</a:t>
            </a:r>
          </a:p>
          <a:p>
            <a:endParaRPr lang="es-ES" b="1" dirty="0"/>
          </a:p>
          <a:p>
            <a:r>
              <a:rPr lang="es-ES" b="1" dirty="0"/>
              <a:t>https://forms.gle/Us2QMpDyJQv3p2mS6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7EA17AB0-DAC6-7E34-A262-C727852E578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5662" y="1829994"/>
            <a:ext cx="6529382" cy="1542422"/>
          </a:xfrm>
          <a:prstGeom prst="rect">
            <a:avLst/>
          </a:prstGeom>
        </p:spPr>
      </p:pic>
      <p:sp>
        <p:nvSpPr>
          <p:cNvPr id="8" name="Rectangle 48">
            <a:extLst>
              <a:ext uri="{FF2B5EF4-FFF2-40B4-BE49-F238E27FC236}">
                <a16:creationId xmlns:a16="http://schemas.microsoft.com/office/drawing/2014/main" id="{502E9FD9-7420-2029-6749-4B26EC69A09C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66887" y="1926580"/>
            <a:ext cx="5143704" cy="1061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El Club Atlètic Català F.S. </a:t>
            </a:r>
            <a:r>
              <a:rPr kumimoji="0" lang="es-ES" sz="105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disposa</a:t>
            </a:r>
            <a:r>
              <a:rPr kumimoji="0" lang="es-ES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de </a:t>
            </a:r>
            <a:r>
              <a:rPr kumimoji="0" lang="es-ES" sz="105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tot</a:t>
            </a:r>
            <a:r>
              <a:rPr kumimoji="0" lang="es-ES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el material </a:t>
            </a:r>
            <a:r>
              <a:rPr kumimoji="0" lang="es-ES" sz="105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adequat</a:t>
            </a:r>
            <a:r>
              <a:rPr kumimoji="0" lang="es-ES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per a la </a:t>
            </a:r>
            <a:r>
              <a:rPr kumimoji="0" lang="es-ES" sz="105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pràctica</a:t>
            </a:r>
            <a:r>
              <a:rPr kumimoji="0" lang="es-ES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del futbol sala, </a:t>
            </a:r>
            <a:r>
              <a:rPr kumimoji="0" lang="es-ES" sz="105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així</a:t>
            </a:r>
            <a:r>
              <a:rPr kumimoji="0" lang="es-ES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s-ES" sz="105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com</a:t>
            </a:r>
            <a:r>
              <a:rPr kumimoji="0" lang="es-ES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s-ES" sz="105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monitors</a:t>
            </a:r>
            <a:r>
              <a:rPr kumimoji="0" lang="es-ES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s-ES" sz="105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titulats</a:t>
            </a:r>
            <a:r>
              <a:rPr kumimoji="0" lang="es-ES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s-ES" sz="105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requerits</a:t>
            </a:r>
            <a:r>
              <a:rPr kumimoji="0" lang="es-ES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que </a:t>
            </a:r>
            <a:r>
              <a:rPr kumimoji="0" lang="es-ES" sz="105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garanteixen</a:t>
            </a:r>
            <a:r>
              <a:rPr kumimoji="0" lang="es-ES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un </a:t>
            </a:r>
            <a:r>
              <a:rPr kumimoji="0" lang="es-ES" sz="105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òptim</a:t>
            </a:r>
            <a:r>
              <a:rPr kumimoji="0" lang="es-ES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s-ES" sz="105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desenvolupament</a:t>
            </a:r>
            <a:r>
              <a:rPr kumimoji="0" lang="es-ES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de la </a:t>
            </a:r>
            <a:r>
              <a:rPr kumimoji="0" lang="es-ES" sz="105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iniciació</a:t>
            </a:r>
            <a:r>
              <a:rPr kumimoji="0" lang="es-ES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a </a:t>
            </a:r>
            <a:r>
              <a:rPr kumimoji="0" lang="es-ES" sz="105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aquest</a:t>
            </a:r>
            <a:r>
              <a:rPr kumimoji="0" lang="es-ES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s-ES" sz="105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esport</a:t>
            </a:r>
            <a:r>
              <a:rPr kumimoji="0" lang="es-ES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. 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ES" sz="1050" dirty="0" err="1">
                <a:latin typeface="+mj-lt"/>
                <a:cs typeface="Arial" pitchFamily="34" charset="0"/>
              </a:rPr>
              <a:t>Tothom</a:t>
            </a:r>
            <a:r>
              <a:rPr lang="es-ES" sz="1050" dirty="0">
                <a:latin typeface="+mj-lt"/>
                <a:cs typeface="Arial" pitchFamily="34" charset="0"/>
              </a:rPr>
              <a:t> que </a:t>
            </a:r>
            <a:r>
              <a:rPr lang="es-ES" sz="1050" dirty="0" err="1">
                <a:latin typeface="+mj-lt"/>
                <a:cs typeface="Arial" pitchFamily="34" charset="0"/>
              </a:rPr>
              <a:t>estigui</a:t>
            </a:r>
            <a:r>
              <a:rPr lang="es-ES" sz="1050" dirty="0">
                <a:latin typeface="+mj-lt"/>
                <a:cs typeface="Arial" pitchFamily="34" charset="0"/>
              </a:rPr>
              <a:t> </a:t>
            </a:r>
            <a:r>
              <a:rPr lang="es-ES" sz="1050" dirty="0" err="1">
                <a:latin typeface="+mj-lt"/>
                <a:cs typeface="Arial" pitchFamily="34" charset="0"/>
              </a:rPr>
              <a:t>interessat</a:t>
            </a:r>
            <a:r>
              <a:rPr lang="es-ES" sz="1050" dirty="0">
                <a:latin typeface="+mj-lt"/>
                <a:cs typeface="Arial" pitchFamily="34" charset="0"/>
              </a:rPr>
              <a:t> por trucar a la Secretaria del Club </a:t>
            </a:r>
            <a:r>
              <a:rPr lang="es-ES" sz="1050" dirty="0" err="1">
                <a:latin typeface="+mj-lt"/>
                <a:cs typeface="Arial" pitchFamily="34" charset="0"/>
              </a:rPr>
              <a:t>Atlétic</a:t>
            </a:r>
            <a:r>
              <a:rPr lang="es-ES" sz="1050" dirty="0">
                <a:latin typeface="+mj-lt"/>
                <a:cs typeface="Arial" pitchFamily="34" charset="0"/>
              </a:rPr>
              <a:t> </a:t>
            </a:r>
            <a:r>
              <a:rPr lang="es-ES" sz="1050" dirty="0" err="1">
                <a:latin typeface="+mj-lt"/>
                <a:cs typeface="Arial" pitchFamily="34" charset="0"/>
              </a:rPr>
              <a:t>Català</a:t>
            </a:r>
            <a:r>
              <a:rPr lang="es-ES" sz="1050" dirty="0">
                <a:latin typeface="+mj-lt"/>
                <a:cs typeface="Arial" pitchFamily="34" charset="0"/>
              </a:rPr>
              <a:t>. Tel. 937508242 o </a:t>
            </a:r>
            <a:r>
              <a:rPr lang="es-ES" sz="1050" dirty="0" err="1">
                <a:latin typeface="+mj-lt"/>
                <a:cs typeface="Arial" pitchFamily="34" charset="0"/>
              </a:rPr>
              <a:t>bé</a:t>
            </a:r>
            <a:r>
              <a:rPr lang="es-ES" sz="1050" dirty="0">
                <a:latin typeface="+mj-lt"/>
                <a:cs typeface="Arial" pitchFamily="34" charset="0"/>
              </a:rPr>
              <a:t> per mail </a:t>
            </a:r>
            <a:r>
              <a:rPr lang="es-ES" sz="1050" dirty="0">
                <a:latin typeface="+mj-lt"/>
                <a:cs typeface="Arial" pitchFamily="34" charset="0"/>
                <a:hlinkClick r:id="rId11"/>
              </a:rPr>
              <a:t>club@atleticcatala.com</a:t>
            </a:r>
            <a:r>
              <a:rPr lang="es-ES" sz="1050" dirty="0">
                <a:latin typeface="+mj-lt"/>
                <a:cs typeface="Arial" pitchFamily="34" charset="0"/>
              </a:rPr>
              <a:t> </a:t>
            </a:r>
            <a:r>
              <a:rPr lang="es-ES" sz="1050" dirty="0">
                <a:latin typeface="+mj-lt"/>
                <a:cs typeface="Arial" pitchFamily="34" charset="0"/>
                <a:hlinkClick r:id="rId12"/>
              </a:rPr>
              <a:t>secretaria@atleticcatala.com</a:t>
            </a:r>
            <a:r>
              <a:rPr lang="es-ES" sz="1050" dirty="0">
                <a:latin typeface="+mj-lt"/>
                <a:cs typeface="Arial" pitchFamily="34" charset="0"/>
              </a:rPr>
              <a:t>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105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Activitat</a:t>
            </a:r>
            <a:r>
              <a:rPr kumimoji="0" lang="es-ES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 no federada.</a:t>
            </a:r>
          </a:p>
        </p:txBody>
      </p:sp>
      <p:pic>
        <p:nvPicPr>
          <p:cNvPr id="9" name="Picture 3" descr="Atlètic Català">
            <a:extLst>
              <a:ext uri="{FF2B5EF4-FFF2-40B4-BE49-F238E27FC236}">
                <a16:creationId xmlns:a16="http://schemas.microsoft.com/office/drawing/2014/main" id="{CE1CE877-B2B5-AACA-E825-855A12D176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/>
          <a:srcRect r="79026"/>
          <a:stretch>
            <a:fillRect/>
          </a:stretch>
        </p:blipFill>
        <p:spPr bwMode="auto">
          <a:xfrm>
            <a:off x="5637811" y="2066347"/>
            <a:ext cx="936104" cy="87754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8924624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l'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Tema de l'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20459</TotalTime>
  <Words>1302</Words>
  <Application>Microsoft Office PowerPoint</Application>
  <PresentationFormat>A4 (210 x 297 mm)</PresentationFormat>
  <Paragraphs>247</Paragraphs>
  <Slides>4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9" baseType="lpstr">
      <vt:lpstr>Arial</vt:lpstr>
      <vt:lpstr>Calibri</vt:lpstr>
      <vt:lpstr>Stencil</vt:lpstr>
      <vt:lpstr>Wingdings</vt:lpstr>
      <vt:lpstr>Tema de l'Office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Rosquer</dc:creator>
  <cp:lastModifiedBy>ruben marti</cp:lastModifiedBy>
  <cp:revision>198</cp:revision>
  <cp:lastPrinted>2025-07-13T20:12:52Z</cp:lastPrinted>
  <dcterms:created xsi:type="dcterms:W3CDTF">2015-06-04T11:12:26Z</dcterms:created>
  <dcterms:modified xsi:type="dcterms:W3CDTF">2026-07-10T07:40:25Z</dcterms:modified>
</cp:coreProperties>
</file>