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0" r:id="rId5"/>
  </p:sldIdLst>
  <p:sldSz cx="6858000" cy="9906000" type="A4"/>
  <p:notesSz cx="6858000" cy="9945688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4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>
      <p:cViewPr>
        <p:scale>
          <a:sx n="91" d="100"/>
          <a:sy n="91" d="100"/>
        </p:scale>
        <p:origin x="1458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/>
              <a:t>Feu clic aquí per editar l'estil de subtítols del patró.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francescmacia@naifarlleure.es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club@atleticcatala.com" TargetMode="External"/><Relationship Id="rId3" Type="http://schemas.openxmlformats.org/officeDocument/2006/relationships/hyperlink" Target="mailto:info@afafrancescmacia.cat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5.png"/><Relationship Id="rId4" Type="http://schemas.openxmlformats.org/officeDocument/2006/relationships/image" Target="../media/image11.jpeg"/><Relationship Id="rId9" Type="http://schemas.openxmlformats.org/officeDocument/2006/relationships/hyperlink" Target="mailto:secretaria@atleticcatala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QuadreDeText 5"/>
          <p:cNvSpPr txBox="1"/>
          <p:nvPr/>
        </p:nvSpPr>
        <p:spPr>
          <a:xfrm>
            <a:off x="1340768" y="344488"/>
            <a:ext cx="51845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3200" b="1" dirty="0">
                <a:latin typeface="+mj-lt"/>
              </a:rPr>
              <a:t>Activitats extraescolars</a:t>
            </a:r>
            <a:br>
              <a:rPr lang="ca-ES" b="1" dirty="0">
                <a:latin typeface="+mj-lt"/>
              </a:rPr>
            </a:br>
            <a:r>
              <a:rPr lang="ca-ES" b="1" dirty="0">
                <a:latin typeface="+mj-lt"/>
              </a:rPr>
              <a:t> curs 2026-2027</a:t>
            </a:r>
          </a:p>
        </p:txBody>
      </p:sp>
      <p:sp>
        <p:nvSpPr>
          <p:cNvPr id="11" name="QuadreDeText 10"/>
          <p:cNvSpPr txBox="1"/>
          <p:nvPr/>
        </p:nvSpPr>
        <p:spPr>
          <a:xfrm>
            <a:off x="1529408" y="1208584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600" b="1" dirty="0">
                <a:latin typeface="+mj-lt"/>
              </a:rPr>
              <a:t>Organitzades per l’AFA i aprovades pel Consell Escolar</a:t>
            </a:r>
          </a:p>
        </p:txBody>
      </p:sp>
      <p:grpSp>
        <p:nvGrpSpPr>
          <p:cNvPr id="12" name="Agrupa 11"/>
          <p:cNvGrpSpPr/>
          <p:nvPr/>
        </p:nvGrpSpPr>
        <p:grpSpPr>
          <a:xfrm>
            <a:off x="476672" y="2360712"/>
            <a:ext cx="6048672" cy="864096"/>
            <a:chOff x="404664" y="1208584"/>
            <a:chExt cx="6048672" cy="864096"/>
          </a:xfrm>
        </p:grpSpPr>
        <p:sp>
          <p:nvSpPr>
            <p:cNvPr id="13" name="Rectangle arrodonit 12"/>
            <p:cNvSpPr/>
            <p:nvPr/>
          </p:nvSpPr>
          <p:spPr>
            <a:xfrm>
              <a:off x="404664" y="1424608"/>
              <a:ext cx="6048672" cy="648072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ca-ES" sz="1100" dirty="0"/>
                <a:t>Farem racons de  jocs, de lectura, pintarem, esmorzarem... Es realitza a la biblioteca de l’escola. </a:t>
              </a:r>
              <a:br>
                <a:rPr lang="ca-ES" sz="1100" dirty="0"/>
              </a:br>
              <a:r>
                <a:rPr lang="ca-ES" sz="1100" dirty="0"/>
                <a:t>De 7:45 a 9:00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8680" y="1208584"/>
              <a:ext cx="208823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SERVEI D’ACOLLIDA MATÍ </a:t>
              </a:r>
            </a:p>
          </p:txBody>
        </p:sp>
      </p:grpSp>
      <p:grpSp>
        <p:nvGrpSpPr>
          <p:cNvPr id="15" name="Agrupa 14"/>
          <p:cNvGrpSpPr/>
          <p:nvPr/>
        </p:nvGrpSpPr>
        <p:grpSpPr>
          <a:xfrm>
            <a:off x="476672" y="3368824"/>
            <a:ext cx="6048672" cy="636071"/>
            <a:chOff x="476672" y="2372713"/>
            <a:chExt cx="6048672" cy="636071"/>
          </a:xfrm>
        </p:grpSpPr>
        <p:sp>
          <p:nvSpPr>
            <p:cNvPr id="16" name="Rectangle arrodonit 15"/>
            <p:cNvSpPr/>
            <p:nvPr/>
          </p:nvSpPr>
          <p:spPr>
            <a:xfrm>
              <a:off x="476672" y="2576736"/>
              <a:ext cx="6048672" cy="432048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ca-ES" sz="1100" dirty="0"/>
                <a:t>Realitzarem activitats com jocs cooperatius, jocs dirigits, tallers de manualitats, berenarem...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20688" y="2372713"/>
              <a:ext cx="108011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LUDIESPAI</a:t>
              </a:r>
              <a:endParaRPr lang="ca-ES" sz="1400" dirty="0"/>
            </a:p>
          </p:txBody>
        </p:sp>
      </p:grpSp>
      <p:grpSp>
        <p:nvGrpSpPr>
          <p:cNvPr id="21" name="Agrupa 20"/>
          <p:cNvGrpSpPr/>
          <p:nvPr/>
        </p:nvGrpSpPr>
        <p:grpSpPr>
          <a:xfrm>
            <a:off x="476672" y="5495191"/>
            <a:ext cx="6048672" cy="873965"/>
            <a:chOff x="476672" y="4883122"/>
            <a:chExt cx="6048672" cy="873965"/>
          </a:xfrm>
        </p:grpSpPr>
        <p:sp>
          <p:nvSpPr>
            <p:cNvPr id="22" name="Rectangle arrodonit 21"/>
            <p:cNvSpPr/>
            <p:nvPr/>
          </p:nvSpPr>
          <p:spPr>
            <a:xfrm>
              <a:off x="476672" y="5037007"/>
              <a:ext cx="6048672" cy="72008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ca-ES" sz="1100" dirty="0"/>
                <a:t>Cada mes treballarem un conte educatiu dividit en 4 o 5 sessions on farem : </a:t>
              </a:r>
              <a:r>
                <a:rPr lang="ca-ES" sz="1100" dirty="0" err="1"/>
                <a:t>contacontes</a:t>
              </a:r>
              <a:r>
                <a:rPr lang="ca-ES" sz="1100" dirty="0"/>
                <a:t> explicant el conte, joc teatral representant el conte, jocs motrius relacionats amb el conte i art creatiu relacionat amb el conte... Activitat realitzada per educadores de </a:t>
              </a:r>
              <a:r>
                <a:rPr lang="ca-ES" sz="1100" dirty="0" err="1"/>
                <a:t>Naifar</a:t>
              </a:r>
              <a:endParaRPr lang="ca-ES" sz="1100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872716" y="4883122"/>
              <a:ext cx="273630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LA FÀBRICA DEL CONTE</a:t>
              </a:r>
              <a:endParaRPr lang="ca-ES" sz="1400" dirty="0"/>
            </a:p>
          </p:txBody>
        </p:sp>
      </p:grpSp>
      <p:grpSp>
        <p:nvGrpSpPr>
          <p:cNvPr id="24" name="Agrupa 23"/>
          <p:cNvGrpSpPr/>
          <p:nvPr/>
        </p:nvGrpSpPr>
        <p:grpSpPr>
          <a:xfrm>
            <a:off x="476672" y="6561180"/>
            <a:ext cx="6048672" cy="936104"/>
            <a:chOff x="476672" y="5817096"/>
            <a:chExt cx="6048672" cy="936104"/>
          </a:xfrm>
        </p:grpSpPr>
        <p:sp>
          <p:nvSpPr>
            <p:cNvPr id="25" name="Rectangle arrodonit 24"/>
            <p:cNvSpPr/>
            <p:nvPr/>
          </p:nvSpPr>
          <p:spPr>
            <a:xfrm>
              <a:off x="476672" y="6033120"/>
              <a:ext cx="6048672" cy="72008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ca-ES" sz="1100" dirty="0"/>
                <a:t>T’agrada cuinar? Doncs apuntat a fer cuina sense foc. Cuinarem, tastarem tot tipus d’aliments i treballarem els hàbits de la higiene, la creativitat i el menjar saludable... Activitat realitzada per educadores de </a:t>
              </a:r>
              <a:r>
                <a:rPr lang="ca-ES" sz="1100" dirty="0" err="1"/>
                <a:t>Naifar</a:t>
              </a:r>
              <a:r>
                <a:rPr lang="ca-ES" sz="1100" dirty="0"/>
                <a:t> 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48680" y="5817096"/>
              <a:ext cx="230425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CUINA CREATIVA SENSE FOC</a:t>
              </a:r>
              <a:endParaRPr lang="ca-ES" sz="1400" dirty="0"/>
            </a:p>
          </p:txBody>
        </p:sp>
      </p:grpSp>
      <p:grpSp>
        <p:nvGrpSpPr>
          <p:cNvPr id="37" name="Agrupa 36"/>
          <p:cNvGrpSpPr/>
          <p:nvPr/>
        </p:nvGrpSpPr>
        <p:grpSpPr>
          <a:xfrm>
            <a:off x="404663" y="4232923"/>
            <a:ext cx="6120682" cy="1212134"/>
            <a:chOff x="404663" y="4855597"/>
            <a:chExt cx="6176951" cy="1212137"/>
          </a:xfrm>
        </p:grpSpPr>
        <p:grpSp>
          <p:nvGrpSpPr>
            <p:cNvPr id="18" name="Agrupa 17"/>
            <p:cNvGrpSpPr/>
            <p:nvPr/>
          </p:nvGrpSpPr>
          <p:grpSpPr>
            <a:xfrm>
              <a:off x="404663" y="4912107"/>
              <a:ext cx="6176951" cy="1155627"/>
              <a:chOff x="476671" y="3944888"/>
              <a:chExt cx="6104281" cy="742903"/>
            </a:xfrm>
          </p:grpSpPr>
          <p:sp>
            <p:nvSpPr>
              <p:cNvPr id="19" name="Rectangle arrodonit 18"/>
              <p:cNvSpPr/>
              <p:nvPr/>
            </p:nvSpPr>
            <p:spPr>
              <a:xfrm>
                <a:off x="476671" y="4021877"/>
                <a:ext cx="6104281" cy="665914"/>
              </a:xfrm>
              <a:prstGeom prst="round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ca-ES" sz="1100" dirty="0"/>
              </a:p>
              <a:p>
                <a:r>
                  <a:rPr lang="ca-ES" sz="1100" dirty="0"/>
                  <a:t>Vine a practicar el teu anglès mitjançant activitats com teatre, </a:t>
                </a:r>
                <a:r>
                  <a:rPr lang="ca-ES" sz="1100" dirty="0" err="1"/>
                  <a:t>role</a:t>
                </a:r>
                <a:r>
                  <a:rPr lang="ca-ES" sz="1100" dirty="0"/>
                  <a:t>-plays, cançons, jocs.  Perquè és usant-la en situacions quotidianes quan més se n’aprèn. </a:t>
                </a:r>
                <a:br>
                  <a:rPr lang="ca-ES" sz="1100" dirty="0"/>
                </a:br>
                <a:r>
                  <a:rPr lang="ca-ES" sz="1100" i="1" dirty="0"/>
                  <a:t>“</a:t>
                </a:r>
                <a:r>
                  <a:rPr lang="ca-ES" sz="1100" i="1" dirty="0" err="1"/>
                  <a:t>You</a:t>
                </a:r>
                <a:r>
                  <a:rPr lang="ca-ES" sz="1100" i="1" dirty="0"/>
                  <a:t> </a:t>
                </a:r>
                <a:r>
                  <a:rPr lang="ca-ES" sz="1100" i="1" dirty="0" err="1"/>
                  <a:t>don’t</a:t>
                </a:r>
                <a:r>
                  <a:rPr lang="ca-ES" sz="1100" i="1" dirty="0"/>
                  <a:t> play music </a:t>
                </a:r>
                <a:r>
                  <a:rPr lang="ca-ES" sz="1100" i="1" dirty="0" err="1"/>
                  <a:t>without</a:t>
                </a:r>
                <a:r>
                  <a:rPr lang="ca-ES" sz="1100" i="1" dirty="0"/>
                  <a:t> </a:t>
                </a:r>
                <a:r>
                  <a:rPr lang="ca-ES" sz="1100" i="1" dirty="0" err="1"/>
                  <a:t>the</a:t>
                </a:r>
                <a:r>
                  <a:rPr lang="ca-ES" sz="1100" i="1" dirty="0"/>
                  <a:t> instrument, </a:t>
                </a:r>
                <a:r>
                  <a:rPr lang="ca-ES" sz="1100" i="1" dirty="0" err="1"/>
                  <a:t>you</a:t>
                </a:r>
                <a:r>
                  <a:rPr lang="ca-ES" sz="1100" i="1" dirty="0"/>
                  <a:t> </a:t>
                </a:r>
                <a:r>
                  <a:rPr lang="ca-ES" sz="1100" i="1" dirty="0" err="1"/>
                  <a:t>don’t</a:t>
                </a:r>
                <a:r>
                  <a:rPr lang="ca-ES" sz="1100" i="1" dirty="0"/>
                  <a:t> </a:t>
                </a:r>
                <a:r>
                  <a:rPr lang="ca-ES" sz="1100" i="1" dirty="0" err="1"/>
                  <a:t>speak</a:t>
                </a:r>
                <a:r>
                  <a:rPr lang="ca-ES" sz="1100" i="1" dirty="0"/>
                  <a:t> a </a:t>
                </a:r>
                <a:r>
                  <a:rPr lang="ca-ES" sz="1100" i="1" dirty="0" err="1"/>
                  <a:t>language</a:t>
                </a:r>
                <a:r>
                  <a:rPr lang="ca-ES" sz="1100" i="1" dirty="0"/>
                  <a:t> </a:t>
                </a:r>
                <a:r>
                  <a:rPr lang="ca-ES" sz="1100" i="1" dirty="0" err="1"/>
                  <a:t>without</a:t>
                </a:r>
                <a:r>
                  <a:rPr lang="ca-ES" sz="1100" i="1" dirty="0"/>
                  <a:t> </a:t>
                </a:r>
                <a:r>
                  <a:rPr lang="ca-ES" sz="1100" i="1" dirty="0" err="1"/>
                  <a:t>using</a:t>
                </a:r>
                <a:r>
                  <a:rPr lang="ca-ES" sz="1100" i="1" dirty="0"/>
                  <a:t> </a:t>
                </a:r>
                <a:r>
                  <a:rPr lang="ca-ES" sz="1100" i="1" dirty="0" err="1"/>
                  <a:t>it</a:t>
                </a:r>
                <a:r>
                  <a:rPr lang="ca-ES" sz="1100" i="1" dirty="0"/>
                  <a:t>”.</a:t>
                </a:r>
                <a:r>
                  <a:rPr lang="ca-ES" sz="1100" dirty="0"/>
                  <a:t>Activitat realitzada per educadors/es de </a:t>
                </a:r>
                <a:r>
                  <a:rPr lang="ca-ES" sz="1100" dirty="0" err="1"/>
                  <a:t>The</a:t>
                </a:r>
                <a:r>
                  <a:rPr lang="ca-ES" sz="1100" dirty="0"/>
                  <a:t> </a:t>
                </a:r>
                <a:r>
                  <a:rPr lang="ca-ES" sz="1100" dirty="0" err="1"/>
                  <a:t>Learning</a:t>
                </a:r>
                <a:r>
                  <a:rPr lang="ca-ES" sz="1100" dirty="0"/>
                  <a:t> </a:t>
                </a:r>
                <a:r>
                  <a:rPr lang="ca-ES" sz="1100" dirty="0" err="1"/>
                  <a:t>Kingdom</a:t>
                </a:r>
                <a:endParaRPr lang="ca-ES" sz="1100" dirty="0"/>
              </a:p>
              <a:p>
                <a:endParaRPr lang="ca-ES" sz="1100" b="1" i="1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548680" y="3944888"/>
                <a:ext cx="1507924" cy="19785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ca-ES" sz="1400" b="1" dirty="0"/>
                  <a:t>ACTIVE ENGLISH</a:t>
                </a:r>
                <a:endParaRPr lang="ca-ES" sz="1400" dirty="0"/>
              </a:p>
            </p:txBody>
          </p:sp>
        </p:grpSp>
        <p:sp>
          <p:nvSpPr>
            <p:cNvPr id="30" name="Ona 29"/>
            <p:cNvSpPr/>
            <p:nvPr/>
          </p:nvSpPr>
          <p:spPr>
            <a:xfrm>
              <a:off x="2221414" y="4855597"/>
              <a:ext cx="1090050" cy="283778"/>
            </a:xfrm>
            <a:prstGeom prst="wav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200" dirty="0"/>
                <a:t>MIGDIA </a:t>
              </a:r>
            </a:p>
          </p:txBody>
        </p:sp>
      </p:grpSp>
      <p:sp>
        <p:nvSpPr>
          <p:cNvPr id="32" name="QuadreDeText 31"/>
          <p:cNvSpPr txBox="1"/>
          <p:nvPr/>
        </p:nvSpPr>
        <p:spPr>
          <a:xfrm>
            <a:off x="548680" y="1712640"/>
            <a:ext cx="1786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a-ES" sz="3200" b="1" dirty="0"/>
              <a:t>Activitats</a:t>
            </a:r>
            <a:endParaRPr lang="ca-ES" b="1" dirty="0"/>
          </a:p>
        </p:txBody>
      </p:sp>
      <p:sp>
        <p:nvSpPr>
          <p:cNvPr id="38" name="QuadreDeText 37"/>
          <p:cNvSpPr txBox="1"/>
          <p:nvPr/>
        </p:nvSpPr>
        <p:spPr>
          <a:xfrm>
            <a:off x="4797152" y="776536"/>
            <a:ext cx="1784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a-ES" sz="2800" b="1" dirty="0">
                <a:latin typeface="Stencil" pitchFamily="82" charset="0"/>
              </a:rPr>
              <a:t>INFANTIL</a:t>
            </a:r>
            <a:endParaRPr lang="ca-ES" b="1" dirty="0">
              <a:latin typeface="Stencil" pitchFamily="82" charset="0"/>
            </a:endParaRPr>
          </a:p>
        </p:txBody>
      </p:sp>
      <p:sp>
        <p:nvSpPr>
          <p:cNvPr id="42" name="Rectangle arrodonit 41"/>
          <p:cNvSpPr/>
          <p:nvPr/>
        </p:nvSpPr>
        <p:spPr>
          <a:xfrm>
            <a:off x="5949280" y="2360712"/>
            <a:ext cx="50405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I4-I5</a:t>
            </a:r>
          </a:p>
        </p:txBody>
      </p:sp>
      <p:sp>
        <p:nvSpPr>
          <p:cNvPr id="43" name="Rectangle arrodonit 42"/>
          <p:cNvSpPr/>
          <p:nvPr/>
        </p:nvSpPr>
        <p:spPr>
          <a:xfrm>
            <a:off x="5589240" y="2360712"/>
            <a:ext cx="28803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I3</a:t>
            </a:r>
          </a:p>
        </p:txBody>
      </p:sp>
      <p:sp>
        <p:nvSpPr>
          <p:cNvPr id="44" name="Rectangle arrodonit 43"/>
          <p:cNvSpPr/>
          <p:nvPr/>
        </p:nvSpPr>
        <p:spPr>
          <a:xfrm>
            <a:off x="5949280" y="3368824"/>
            <a:ext cx="50405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I4-I5</a:t>
            </a:r>
          </a:p>
        </p:txBody>
      </p:sp>
      <p:sp>
        <p:nvSpPr>
          <p:cNvPr id="45" name="Rectangle arrodonit 44"/>
          <p:cNvSpPr/>
          <p:nvPr/>
        </p:nvSpPr>
        <p:spPr>
          <a:xfrm>
            <a:off x="5589240" y="3368824"/>
            <a:ext cx="28803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I3</a:t>
            </a:r>
          </a:p>
        </p:txBody>
      </p:sp>
      <p:sp>
        <p:nvSpPr>
          <p:cNvPr id="46" name="Rectangle arrodonit 45"/>
          <p:cNvSpPr/>
          <p:nvPr/>
        </p:nvSpPr>
        <p:spPr>
          <a:xfrm>
            <a:off x="5949280" y="4232920"/>
            <a:ext cx="50405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I4-I5</a:t>
            </a:r>
          </a:p>
        </p:txBody>
      </p:sp>
      <p:sp>
        <p:nvSpPr>
          <p:cNvPr id="48" name="Rectangle arrodonit 47"/>
          <p:cNvSpPr/>
          <p:nvPr/>
        </p:nvSpPr>
        <p:spPr>
          <a:xfrm>
            <a:off x="5949280" y="5457056"/>
            <a:ext cx="50405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I4-I5</a:t>
            </a:r>
          </a:p>
        </p:txBody>
      </p:sp>
      <p:sp>
        <p:nvSpPr>
          <p:cNvPr id="49" name="Rectangle arrodonit 48"/>
          <p:cNvSpPr/>
          <p:nvPr/>
        </p:nvSpPr>
        <p:spPr>
          <a:xfrm>
            <a:off x="5589240" y="5457056"/>
            <a:ext cx="28803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I3</a:t>
            </a:r>
          </a:p>
        </p:txBody>
      </p:sp>
      <p:sp>
        <p:nvSpPr>
          <p:cNvPr id="50" name="Rectangle arrodonit 49"/>
          <p:cNvSpPr/>
          <p:nvPr/>
        </p:nvSpPr>
        <p:spPr>
          <a:xfrm>
            <a:off x="5949280" y="6609184"/>
            <a:ext cx="50405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I4-I5</a:t>
            </a:r>
          </a:p>
        </p:txBody>
      </p:sp>
      <p:sp>
        <p:nvSpPr>
          <p:cNvPr id="51" name="Rectangle arrodonit 50"/>
          <p:cNvSpPr/>
          <p:nvPr/>
        </p:nvSpPr>
        <p:spPr>
          <a:xfrm>
            <a:off x="5589240" y="6609184"/>
            <a:ext cx="28803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I3</a:t>
            </a:r>
          </a:p>
        </p:txBody>
      </p:sp>
      <p:pic>
        <p:nvPicPr>
          <p:cNvPr id="47" name="Picture 2" descr="H:\logo nou naifa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220" y="1530644"/>
            <a:ext cx="774732" cy="64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0FEBD5A-3AAF-0040-C57D-56902C4DEE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33" y="75854"/>
            <a:ext cx="1624787" cy="16247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Agrupa 30"/>
          <p:cNvGrpSpPr/>
          <p:nvPr/>
        </p:nvGrpSpPr>
        <p:grpSpPr>
          <a:xfrm>
            <a:off x="359350" y="339941"/>
            <a:ext cx="6048672" cy="1027370"/>
            <a:chOff x="458431" y="8125166"/>
            <a:chExt cx="6048672" cy="897877"/>
          </a:xfrm>
        </p:grpSpPr>
        <p:sp>
          <p:nvSpPr>
            <p:cNvPr id="33" name="Rectangle arrodonit 32"/>
            <p:cNvSpPr/>
            <p:nvPr/>
          </p:nvSpPr>
          <p:spPr>
            <a:xfrm>
              <a:off x="458431" y="8302963"/>
              <a:ext cx="6048672" cy="72008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ca-ES" sz="1100" dirty="0"/>
                <a:t>Vols  fer esport i aprendre la tècnica de diferents esports? Aquest és el teu lloc</a:t>
              </a:r>
            </a:p>
            <a:p>
              <a:pPr lvl="0"/>
              <a:r>
                <a:rPr lang="ca-ES" sz="1100" dirty="0"/>
                <a:t>Farem iniciació a l’atletisme (primer trimestre),esports individuals (segon trimestre) i iniciació als  esports d’equip com bàsquet, handbol, hoquei i futbol (tercer trimestre). Activitat realitzada per monitors de </a:t>
              </a:r>
              <a:r>
                <a:rPr lang="ca-ES" sz="1100" dirty="0" err="1"/>
                <a:t>Naifar</a:t>
              </a:r>
              <a:endParaRPr lang="ca-ES" sz="1100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48681" y="8125166"/>
              <a:ext cx="1181932" cy="2689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PRE-ESPORT</a:t>
              </a:r>
              <a:endParaRPr lang="ca-ES" sz="1400" dirty="0"/>
            </a:p>
          </p:txBody>
        </p:sp>
      </p:grpSp>
      <p:sp>
        <p:nvSpPr>
          <p:cNvPr id="48" name="Rectangle 47"/>
          <p:cNvSpPr/>
          <p:nvPr/>
        </p:nvSpPr>
        <p:spPr>
          <a:xfrm>
            <a:off x="558212" y="3183915"/>
            <a:ext cx="122413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ca-ES" sz="1600" dirty="0">
              <a:latin typeface="Stencil Std" pitchFamily="82" charset="0"/>
            </a:endParaRPr>
          </a:p>
        </p:txBody>
      </p:sp>
      <p:grpSp>
        <p:nvGrpSpPr>
          <p:cNvPr id="52" name="Agrupa 51"/>
          <p:cNvGrpSpPr/>
          <p:nvPr/>
        </p:nvGrpSpPr>
        <p:grpSpPr>
          <a:xfrm>
            <a:off x="377591" y="1587635"/>
            <a:ext cx="6048672" cy="914620"/>
            <a:chOff x="476672" y="8052890"/>
            <a:chExt cx="6048672" cy="932558"/>
          </a:xfrm>
        </p:grpSpPr>
        <p:sp>
          <p:nvSpPr>
            <p:cNvPr id="53" name="Rectangle arrodonit 52"/>
            <p:cNvSpPr/>
            <p:nvPr/>
          </p:nvSpPr>
          <p:spPr>
            <a:xfrm>
              <a:off x="476672" y="8265368"/>
              <a:ext cx="6048672" cy="72008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ca-ES" sz="1100" dirty="0"/>
                <a:t>Activitat on treballem el ritme, la coordinació i el muntatge de petites coreografies en grup.</a:t>
              </a:r>
            </a:p>
            <a:p>
              <a:pPr lvl="0"/>
              <a:r>
                <a:rPr lang="ca-ES" sz="1100" dirty="0"/>
                <a:t>Es treballa el ball des de la vessant lúdica. Monitora especialitzada en els més petits.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48681" y="8052890"/>
              <a:ext cx="1474055" cy="31381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BALLS MODERNS </a:t>
              </a:r>
              <a:endParaRPr lang="ca-ES" sz="1400" dirty="0"/>
            </a:p>
          </p:txBody>
        </p:sp>
      </p:grpSp>
      <p:sp>
        <p:nvSpPr>
          <p:cNvPr id="32" name="Rectangle arrodonit 31"/>
          <p:cNvSpPr/>
          <p:nvPr/>
        </p:nvSpPr>
        <p:spPr>
          <a:xfrm>
            <a:off x="5877272" y="272480"/>
            <a:ext cx="50405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I3 a I5</a:t>
            </a:r>
          </a:p>
        </p:txBody>
      </p:sp>
      <p:sp>
        <p:nvSpPr>
          <p:cNvPr id="36" name="Rectangle arrodonit 35"/>
          <p:cNvSpPr/>
          <p:nvPr/>
        </p:nvSpPr>
        <p:spPr>
          <a:xfrm>
            <a:off x="5877272" y="1557824"/>
            <a:ext cx="50405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I4-I5</a:t>
            </a:r>
          </a:p>
        </p:txBody>
      </p:sp>
      <p:sp>
        <p:nvSpPr>
          <p:cNvPr id="38" name="Rectangle arrodonit 37"/>
          <p:cNvSpPr/>
          <p:nvPr/>
        </p:nvSpPr>
        <p:spPr>
          <a:xfrm>
            <a:off x="5515758" y="1557824"/>
            <a:ext cx="28803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I3</a:t>
            </a:r>
          </a:p>
        </p:txBody>
      </p:sp>
      <p:grpSp>
        <p:nvGrpSpPr>
          <p:cNvPr id="37" name="Agrupa 51"/>
          <p:cNvGrpSpPr/>
          <p:nvPr/>
        </p:nvGrpSpPr>
        <p:grpSpPr>
          <a:xfrm>
            <a:off x="377591" y="2743130"/>
            <a:ext cx="6048672" cy="687841"/>
            <a:chOff x="476672" y="8052890"/>
            <a:chExt cx="6048672" cy="823561"/>
          </a:xfrm>
        </p:grpSpPr>
        <p:sp>
          <p:nvSpPr>
            <p:cNvPr id="39" name="Rectangle arrodonit 52"/>
            <p:cNvSpPr/>
            <p:nvPr/>
          </p:nvSpPr>
          <p:spPr>
            <a:xfrm>
              <a:off x="476672" y="8265368"/>
              <a:ext cx="6048672" cy="611083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endParaRPr lang="ca-ES" sz="1100" dirty="0"/>
            </a:p>
          </p:txBody>
        </p:sp>
        <p:sp>
          <p:nvSpPr>
            <p:cNvPr id="40" name="Rectangle 53"/>
            <p:cNvSpPr/>
            <p:nvPr/>
          </p:nvSpPr>
          <p:spPr>
            <a:xfrm>
              <a:off x="548681" y="8052890"/>
              <a:ext cx="3302967" cy="36850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INICIACIÓ A LA GIMNÀSTICA RÍTMICA</a:t>
              </a:r>
              <a:endParaRPr lang="ca-ES" sz="1400" dirty="0"/>
            </a:p>
          </p:txBody>
        </p:sp>
      </p:grpSp>
      <p:grpSp>
        <p:nvGrpSpPr>
          <p:cNvPr id="34" name="Agrupa 51">
            <a:extLst>
              <a:ext uri="{FF2B5EF4-FFF2-40B4-BE49-F238E27FC236}">
                <a16:creationId xmlns:a16="http://schemas.microsoft.com/office/drawing/2014/main" id="{8AD0E462-0CAA-4DDF-9247-D335D5E39B29}"/>
              </a:ext>
            </a:extLst>
          </p:cNvPr>
          <p:cNvGrpSpPr/>
          <p:nvPr/>
        </p:nvGrpSpPr>
        <p:grpSpPr>
          <a:xfrm>
            <a:off x="368882" y="3635452"/>
            <a:ext cx="6048672" cy="807720"/>
            <a:chOff x="476672" y="8052890"/>
            <a:chExt cx="6048672" cy="823561"/>
          </a:xfrm>
        </p:grpSpPr>
        <p:sp>
          <p:nvSpPr>
            <p:cNvPr id="43" name="Rectangle arrodonit 52">
              <a:extLst>
                <a:ext uri="{FF2B5EF4-FFF2-40B4-BE49-F238E27FC236}">
                  <a16:creationId xmlns:a16="http://schemas.microsoft.com/office/drawing/2014/main" id="{92D6ABC8-23EA-4E4D-94CA-440DF355C8D0}"/>
                </a:ext>
              </a:extLst>
            </p:cNvPr>
            <p:cNvSpPr/>
            <p:nvPr/>
          </p:nvSpPr>
          <p:spPr>
            <a:xfrm>
              <a:off x="476672" y="8265368"/>
              <a:ext cx="6048672" cy="611083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endParaRPr lang="ca-ES" sz="1100" dirty="0"/>
            </a:p>
          </p:txBody>
        </p:sp>
        <p:sp>
          <p:nvSpPr>
            <p:cNvPr id="45" name="Rectangle 53">
              <a:extLst>
                <a:ext uri="{FF2B5EF4-FFF2-40B4-BE49-F238E27FC236}">
                  <a16:creationId xmlns:a16="http://schemas.microsoft.com/office/drawing/2014/main" id="{2FEA4E2D-8CC6-4BAC-96D5-3D6385B724B0}"/>
                </a:ext>
              </a:extLst>
            </p:cNvPr>
            <p:cNvSpPr/>
            <p:nvPr/>
          </p:nvSpPr>
          <p:spPr>
            <a:xfrm>
              <a:off x="548682" y="8052890"/>
              <a:ext cx="2942794" cy="31381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INICIACIÓ HOQUEI PATINS EN LÍNIA</a:t>
              </a:r>
              <a:endParaRPr lang="ca-ES" sz="1400" dirty="0"/>
            </a:p>
          </p:txBody>
        </p:sp>
      </p:grpSp>
      <p:sp>
        <p:nvSpPr>
          <p:cNvPr id="47" name="CuadroTexto 46">
            <a:extLst>
              <a:ext uri="{FF2B5EF4-FFF2-40B4-BE49-F238E27FC236}">
                <a16:creationId xmlns:a16="http://schemas.microsoft.com/office/drawing/2014/main" id="{FD6EC931-A50A-4459-B498-4FB3901B4D2A}"/>
              </a:ext>
            </a:extLst>
          </p:cNvPr>
          <p:cNvSpPr txBox="1"/>
          <p:nvPr/>
        </p:nvSpPr>
        <p:spPr>
          <a:xfrm>
            <a:off x="0" y="3863499"/>
            <a:ext cx="630932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r>
              <a:rPr lang="ca-E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S’iniciarà als nens/es en el món del patinatge </a:t>
            </a:r>
            <a:r>
              <a:rPr lang="ca-E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l’ hoquei en línia, un esport mixt fins els 16 anys. Aprèn a patinar d’una manera nova i divertida! Activitat dirigida per entrenadors del Club Hoquei Premià</a:t>
            </a:r>
            <a:endParaRPr lang="es-E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7712A50-3B83-4971-B981-A99BB3C10121}"/>
              </a:ext>
            </a:extLst>
          </p:cNvPr>
          <p:cNvSpPr txBox="1"/>
          <p:nvPr/>
        </p:nvSpPr>
        <p:spPr>
          <a:xfrm>
            <a:off x="368882" y="2890747"/>
            <a:ext cx="567909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ca-ES" sz="1100" dirty="0"/>
              <a:t>Vine a iniciar-te al món de la gimnàstica rítmica. Treballarem l’elasticitat, la coordinació i el ball mitjançant diferents instruments de la Rítmica principalment la cinta. Activitat realitzada per monitora especialitzada.</a:t>
            </a:r>
          </a:p>
        </p:txBody>
      </p:sp>
      <p:sp>
        <p:nvSpPr>
          <p:cNvPr id="56" name="Rectangle arrodonit 26">
            <a:extLst>
              <a:ext uri="{FF2B5EF4-FFF2-40B4-BE49-F238E27FC236}">
                <a16:creationId xmlns:a16="http://schemas.microsoft.com/office/drawing/2014/main" id="{58C03BE8-EEE0-4316-B633-2207206B49FE}"/>
              </a:ext>
            </a:extLst>
          </p:cNvPr>
          <p:cNvSpPr/>
          <p:nvPr/>
        </p:nvSpPr>
        <p:spPr>
          <a:xfrm>
            <a:off x="5877272" y="2769534"/>
            <a:ext cx="50405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I4-I5</a:t>
            </a:r>
          </a:p>
        </p:txBody>
      </p:sp>
      <p:sp>
        <p:nvSpPr>
          <p:cNvPr id="41" name="Rectangle arrodonit 26"/>
          <p:cNvSpPr/>
          <p:nvPr/>
        </p:nvSpPr>
        <p:spPr>
          <a:xfrm>
            <a:off x="5985284" y="3627219"/>
            <a:ext cx="28803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I5</a:t>
            </a:r>
          </a:p>
        </p:txBody>
      </p:sp>
      <p:grpSp>
        <p:nvGrpSpPr>
          <p:cNvPr id="30" name="Agrupa 51">
            <a:extLst>
              <a:ext uri="{FF2B5EF4-FFF2-40B4-BE49-F238E27FC236}">
                <a16:creationId xmlns:a16="http://schemas.microsoft.com/office/drawing/2014/main" id="{A7F2C152-2E8E-32A5-5CE4-891016401809}"/>
              </a:ext>
            </a:extLst>
          </p:cNvPr>
          <p:cNvGrpSpPr/>
          <p:nvPr/>
        </p:nvGrpSpPr>
        <p:grpSpPr>
          <a:xfrm>
            <a:off x="359350" y="4775812"/>
            <a:ext cx="6048672" cy="1081875"/>
            <a:chOff x="476672" y="8151865"/>
            <a:chExt cx="6048672" cy="724586"/>
          </a:xfrm>
        </p:grpSpPr>
        <p:sp>
          <p:nvSpPr>
            <p:cNvPr id="42" name="Rectangle arrodonit 52">
              <a:extLst>
                <a:ext uri="{FF2B5EF4-FFF2-40B4-BE49-F238E27FC236}">
                  <a16:creationId xmlns:a16="http://schemas.microsoft.com/office/drawing/2014/main" id="{109607CC-4B95-C2CE-C150-53811FEB154E}"/>
                </a:ext>
              </a:extLst>
            </p:cNvPr>
            <p:cNvSpPr/>
            <p:nvPr/>
          </p:nvSpPr>
          <p:spPr>
            <a:xfrm>
              <a:off x="476672" y="8265368"/>
              <a:ext cx="6048672" cy="611083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endParaRPr lang="ca-ES" sz="1100" dirty="0"/>
            </a:p>
          </p:txBody>
        </p:sp>
        <p:sp>
          <p:nvSpPr>
            <p:cNvPr id="44" name="Rectangle 53">
              <a:extLst>
                <a:ext uri="{FF2B5EF4-FFF2-40B4-BE49-F238E27FC236}">
                  <a16:creationId xmlns:a16="http://schemas.microsoft.com/office/drawing/2014/main" id="{FFD8C55A-A59A-A2A1-4ABD-A90D1038DFD3}"/>
                </a:ext>
              </a:extLst>
            </p:cNvPr>
            <p:cNvSpPr/>
            <p:nvPr/>
          </p:nvSpPr>
          <p:spPr>
            <a:xfrm>
              <a:off x="651119" y="8151865"/>
              <a:ext cx="982367" cy="2061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KIDS &amp; US</a:t>
              </a:r>
            </a:p>
          </p:txBody>
        </p:sp>
      </p:grpSp>
      <p:pic>
        <p:nvPicPr>
          <p:cNvPr id="46" name="Imagen 45">
            <a:extLst>
              <a:ext uri="{FF2B5EF4-FFF2-40B4-BE49-F238E27FC236}">
                <a16:creationId xmlns:a16="http://schemas.microsoft.com/office/drawing/2014/main" id="{49352F50-DD7F-71FF-0218-2B8BC03B7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600" y="5065519"/>
            <a:ext cx="6120914" cy="743776"/>
          </a:xfrm>
          <a:prstGeom prst="rect">
            <a:avLst/>
          </a:prstGeom>
        </p:spPr>
      </p:pic>
      <p:sp>
        <p:nvSpPr>
          <p:cNvPr id="49" name="Rectangle arrodonit 43">
            <a:extLst>
              <a:ext uri="{FF2B5EF4-FFF2-40B4-BE49-F238E27FC236}">
                <a16:creationId xmlns:a16="http://schemas.microsoft.com/office/drawing/2014/main" id="{CCE03959-FD11-0F8A-55DA-2AE6BDD68D08}"/>
              </a:ext>
            </a:extLst>
          </p:cNvPr>
          <p:cNvSpPr/>
          <p:nvPr/>
        </p:nvSpPr>
        <p:spPr>
          <a:xfrm>
            <a:off x="5659774" y="4769744"/>
            <a:ext cx="50405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I4-I5</a:t>
            </a:r>
          </a:p>
        </p:txBody>
      </p:sp>
      <p:sp>
        <p:nvSpPr>
          <p:cNvPr id="2" name="Ona 29">
            <a:extLst>
              <a:ext uri="{FF2B5EF4-FFF2-40B4-BE49-F238E27FC236}">
                <a16:creationId xmlns:a16="http://schemas.microsoft.com/office/drawing/2014/main" id="{098A78DC-4399-1251-DF0A-87E5B308E9B3}"/>
              </a:ext>
            </a:extLst>
          </p:cNvPr>
          <p:cNvSpPr/>
          <p:nvPr/>
        </p:nvSpPr>
        <p:spPr>
          <a:xfrm>
            <a:off x="2327614" y="4769744"/>
            <a:ext cx="1080120" cy="283777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/>
              <a:t>MIGDIA </a:t>
            </a:r>
          </a:p>
        </p:txBody>
      </p:sp>
      <p:sp>
        <p:nvSpPr>
          <p:cNvPr id="3" name="Rectangle arrodonit 60">
            <a:extLst>
              <a:ext uri="{FF2B5EF4-FFF2-40B4-BE49-F238E27FC236}">
                <a16:creationId xmlns:a16="http://schemas.microsoft.com/office/drawing/2014/main" id="{A5FFB3A4-38AA-1D6F-33FD-61C3608EF8C7}"/>
              </a:ext>
            </a:extLst>
          </p:cNvPr>
          <p:cNvSpPr/>
          <p:nvPr/>
        </p:nvSpPr>
        <p:spPr>
          <a:xfrm>
            <a:off x="377591" y="6339307"/>
            <a:ext cx="6048672" cy="83837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ca-ES" sz="1100" dirty="0"/>
          </a:p>
          <a:p>
            <a:r>
              <a:rPr lang="ca-ES" sz="1100" dirty="0"/>
              <a:t>Vine a aprendre aquesta art marcial mil·lenària practicada pels antics samurais japonesos.</a:t>
            </a:r>
          </a:p>
          <a:p>
            <a:r>
              <a:rPr lang="ca-ES" sz="1100" dirty="0"/>
              <a:t>El Judo ha estat declarat per la UNESCO com a esport ideal per al desenvolupament de nens i nens entre 4 i 12 anys. Activitat organitzada per Alfonso de  Diego seleccionador espanyol paralímpic i Laia Talarn 8 cops campiona d’Espanya i premi Dona i Esport de l’Ajuntament de </a:t>
            </a:r>
            <a:r>
              <a:rPr lang="ca-ES" sz="1100" dirty="0" err="1"/>
              <a:t>Barccelona</a:t>
            </a:r>
            <a:r>
              <a:rPr lang="ca-ES" sz="1100" dirty="0"/>
              <a:t> (any 2016)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97A54CE-96C9-EF1A-24F8-7483AF98F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11" y="6170805"/>
            <a:ext cx="999831" cy="37798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477B3F-6D6F-53D8-B018-C516F0D22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0085" y="6170805"/>
            <a:ext cx="530398" cy="3475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QuadreDeText 30"/>
          <p:cNvSpPr txBox="1"/>
          <p:nvPr/>
        </p:nvSpPr>
        <p:spPr>
          <a:xfrm>
            <a:off x="506122" y="106560"/>
            <a:ext cx="5371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Calendari resum d’activitats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2" descr="H:\logo nou naifa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15" y="4940512"/>
            <a:ext cx="1025177" cy="84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arrodonit 56"/>
          <p:cNvSpPr/>
          <p:nvPr/>
        </p:nvSpPr>
        <p:spPr>
          <a:xfrm>
            <a:off x="194826" y="4946400"/>
            <a:ext cx="6474534" cy="2958927"/>
          </a:xfrm>
          <a:prstGeom prst="round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37"/>
          <p:cNvSpPr/>
          <p:nvPr/>
        </p:nvSpPr>
        <p:spPr>
          <a:xfrm>
            <a:off x="1196752" y="4989167"/>
            <a:ext cx="4902744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SOM?</a:t>
            </a:r>
            <a:endParaRPr kumimoji="0" lang="ca-E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Naifar</a:t>
            </a:r>
            <a:r>
              <a:rPr kumimoji="0" lang="ca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a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Sccl</a:t>
            </a:r>
            <a:r>
              <a:rPr kumimoji="0" lang="ca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és una cooperativa de mestres que neix  l’any 1999 per tal de donar suport educatiu a l’escola a través de les activitats extraescolars.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És per aquest motiu que l’objectiu principal de Naifar </a:t>
            </a:r>
            <a:r>
              <a:rPr kumimoji="0" lang="ca-E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Sccl</a:t>
            </a: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és educar a través de les diferents activitats que es realitzen a l’escola fora de l’horari lectiu, intentant adaptar els seus objectius als de la mateixa escola.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Coordinador d’extraescolars : </a:t>
            </a:r>
            <a:r>
              <a:rPr kumimoji="0" lang="ca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Ruben</a:t>
            </a:r>
            <a:r>
              <a:rPr kumimoji="0" lang="ca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(tel. 654 566 657)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</a:t>
            </a:r>
            <a:r>
              <a:rPr kumimoji="0" lang="ca-E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Naifar</a:t>
            </a: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a-E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sccl</a:t>
            </a:r>
            <a:endParaRPr kumimoji="0" lang="ca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</a:t>
            </a:r>
            <a:r>
              <a:rPr kumimoji="0" lang="ca-E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Naifarlleure</a:t>
            </a:r>
            <a:endParaRPr kumimoji="0" lang="ca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</a:t>
            </a: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francescmacia@naifarlleure.es</a:t>
            </a: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</a:p>
        </p:txBody>
      </p:sp>
      <p:pic>
        <p:nvPicPr>
          <p:cNvPr id="2054" name="Picture 6" descr="Medios sociales facebook logo iconos de computadora, icono de ...">
            <a:extLst>
              <a:ext uri="{FF2B5EF4-FFF2-40B4-BE49-F238E27FC236}">
                <a16:creationId xmlns:a16="http://schemas.microsoft.com/office/drawing/2014/main" id="{070E9754-33C4-4A35-8620-F53BA42BC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112" y="7185248"/>
            <a:ext cx="154288" cy="15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nstagram is an app where you get followers and share memories ...">
            <a:extLst>
              <a:ext uri="{FF2B5EF4-FFF2-40B4-BE49-F238E27FC236}">
                <a16:creationId xmlns:a16="http://schemas.microsoft.com/office/drawing/2014/main" id="{38E38E07-C46B-4034-91A9-11416B0D6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69" y="7382303"/>
            <a:ext cx="154288" cy="15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ail Logo – Venta de Aceros y Perfiles en Monterrey DIAMACERO">
            <a:extLst>
              <a:ext uri="{FF2B5EF4-FFF2-40B4-BE49-F238E27FC236}">
                <a16:creationId xmlns:a16="http://schemas.microsoft.com/office/drawing/2014/main" id="{F0528965-A75F-45E6-A5EE-63732B40B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180" y="7579358"/>
            <a:ext cx="206152" cy="20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76130CB4-FFAE-4F9A-9DD7-10BBB30C7E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218807"/>
              </p:ext>
            </p:extLst>
          </p:nvPr>
        </p:nvGraphicFramePr>
        <p:xfrm>
          <a:off x="506122" y="911850"/>
          <a:ext cx="6000790" cy="3528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1935499493"/>
                    </a:ext>
                  </a:extLst>
                </a:gridCol>
                <a:gridCol w="962975">
                  <a:extLst>
                    <a:ext uri="{9D8B030D-6E8A-4147-A177-3AD203B41FA5}">
                      <a16:colId xmlns:a16="http://schemas.microsoft.com/office/drawing/2014/main" val="25310907"/>
                    </a:ext>
                  </a:extLst>
                </a:gridCol>
                <a:gridCol w="1174719">
                  <a:extLst>
                    <a:ext uri="{9D8B030D-6E8A-4147-A177-3AD203B41FA5}">
                      <a16:colId xmlns:a16="http://schemas.microsoft.com/office/drawing/2014/main" val="204996715"/>
                    </a:ext>
                  </a:extLst>
                </a:gridCol>
                <a:gridCol w="1081328">
                  <a:extLst>
                    <a:ext uri="{9D8B030D-6E8A-4147-A177-3AD203B41FA5}">
                      <a16:colId xmlns:a16="http://schemas.microsoft.com/office/drawing/2014/main" val="1995865983"/>
                    </a:ext>
                  </a:extLst>
                </a:gridCol>
                <a:gridCol w="1153420">
                  <a:extLst>
                    <a:ext uri="{9D8B030D-6E8A-4147-A177-3AD203B41FA5}">
                      <a16:colId xmlns:a16="http://schemas.microsoft.com/office/drawing/2014/main" val="3304942888"/>
                    </a:ext>
                  </a:extLst>
                </a:gridCol>
                <a:gridCol w="1052284">
                  <a:extLst>
                    <a:ext uri="{9D8B030D-6E8A-4147-A177-3AD203B41FA5}">
                      <a16:colId xmlns:a16="http://schemas.microsoft.com/office/drawing/2014/main" val="3388351400"/>
                    </a:ext>
                  </a:extLst>
                </a:gridCol>
              </a:tblGrid>
              <a:tr h="315443"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DILLUNS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DIMARTS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DIMECRES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DIJOUS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DIVENDRES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699803"/>
                  </a:ext>
                </a:extLst>
              </a:tr>
              <a:tr h="315443"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INFANTIL TARDES</a:t>
                      </a:r>
                    </a:p>
                  </a:txBody>
                  <a:tcPr vert="vert27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LUDIESPAI</a:t>
                      </a:r>
                    </a:p>
                    <a:p>
                      <a:pPr algn="ctr"/>
                      <a:r>
                        <a:rPr lang="es-ES" sz="800" dirty="0"/>
                        <a:t>(I3 A I5)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LUDIESPAI</a:t>
                      </a:r>
                    </a:p>
                    <a:p>
                      <a:pPr algn="ctr"/>
                      <a:r>
                        <a:rPr lang="es-ES" sz="800" dirty="0"/>
                        <a:t>(I3 A I5)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LUDIESPAI</a:t>
                      </a:r>
                    </a:p>
                    <a:p>
                      <a:pPr algn="ctr"/>
                      <a:r>
                        <a:rPr lang="es-ES" sz="800" dirty="0"/>
                        <a:t>(I3 A I5)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LUDIESPAI</a:t>
                      </a:r>
                    </a:p>
                    <a:p>
                      <a:pPr algn="ctr"/>
                      <a:r>
                        <a:rPr lang="es-ES" sz="800" dirty="0"/>
                        <a:t>(I3 A I5)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LUDIESPAI</a:t>
                      </a:r>
                    </a:p>
                    <a:p>
                      <a:pPr algn="ctr"/>
                      <a:r>
                        <a:rPr lang="es-ES" sz="800" dirty="0"/>
                        <a:t>(I3 A I5)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753043"/>
                  </a:ext>
                </a:extLst>
              </a:tr>
              <a:tr h="54485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BALLS MODERNS</a:t>
                      </a:r>
                    </a:p>
                    <a:p>
                      <a:pPr algn="ctr"/>
                      <a:r>
                        <a:rPr lang="es-ES" sz="800" dirty="0"/>
                        <a:t>(I3 A I5)</a:t>
                      </a:r>
                    </a:p>
                    <a:p>
                      <a:pPr algn="ctr"/>
                      <a:r>
                        <a:rPr lang="es-ES" sz="800" dirty="0"/>
                        <a:t>PREU 26€/MES</a:t>
                      </a:r>
                      <a:endParaRPr lang="es-E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s-ES" sz="800" baseline="0" dirty="0"/>
                    </a:p>
                    <a:p>
                      <a:pPr algn="ctr"/>
                      <a:r>
                        <a:rPr lang="es-ES" sz="800" dirty="0"/>
                        <a:t>CUINA CREATIVA </a:t>
                      </a:r>
                    </a:p>
                    <a:p>
                      <a:pPr algn="ctr"/>
                      <a:r>
                        <a:rPr lang="es-ES" sz="800" dirty="0"/>
                        <a:t>SENSE FOC </a:t>
                      </a:r>
                    </a:p>
                    <a:p>
                      <a:pPr algn="ctr"/>
                      <a:r>
                        <a:rPr lang="es-ES" sz="800" dirty="0"/>
                        <a:t>(I3 A I5)</a:t>
                      </a:r>
                    </a:p>
                    <a:p>
                      <a:pPr algn="ctr"/>
                      <a:r>
                        <a:rPr lang="es-ES" sz="800" dirty="0"/>
                        <a:t>(PREU 33€/MES)</a:t>
                      </a:r>
                    </a:p>
                    <a:p>
                      <a:pPr algn="ctr"/>
                      <a:endParaRPr lang="es-ES" sz="800" baseline="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PRE-ESPORT</a:t>
                      </a:r>
                    </a:p>
                    <a:p>
                      <a:pPr algn="ctr"/>
                      <a:r>
                        <a:rPr lang="es-ES" sz="800" dirty="0"/>
                        <a:t>(I3 A I5)</a:t>
                      </a:r>
                    </a:p>
                    <a:p>
                      <a:pPr algn="ctr"/>
                      <a:r>
                        <a:rPr lang="es-ES" sz="800" dirty="0"/>
                        <a:t>PREU 26€/MES</a:t>
                      </a:r>
                    </a:p>
                    <a:p>
                      <a:pPr algn="ctr"/>
                      <a:endParaRPr lang="es-ES" sz="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baseline="0" dirty="0"/>
                        <a:t>LA FÀBRICA DEL CONTE </a:t>
                      </a:r>
                    </a:p>
                    <a:p>
                      <a:pPr algn="ctr"/>
                      <a:r>
                        <a:rPr lang="es-ES" sz="800" dirty="0"/>
                        <a:t>(I3 A I5)</a:t>
                      </a:r>
                    </a:p>
                    <a:p>
                      <a:pPr algn="ctr"/>
                      <a:r>
                        <a:rPr lang="es-ES" sz="800" dirty="0"/>
                        <a:t>PREU 27€/MES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/>
                      <a:endParaRPr lang="es-ES" sz="1000" dirty="0" err="1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008679"/>
                  </a:ext>
                </a:extLst>
              </a:tr>
              <a:tr h="180653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800" b="0" i="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INICIACIÓ</a:t>
                      </a:r>
                      <a:r>
                        <a:rPr lang="es-ES" sz="800" baseline="0" dirty="0"/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aseline="0" dirty="0"/>
                        <a:t>HOQUEI EN LÍNIA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aseline="0" dirty="0"/>
                        <a:t>(I5)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aseline="0" dirty="0"/>
                        <a:t>PREU 28€/MES</a:t>
                      </a:r>
                      <a:endParaRPr lang="es-ES" sz="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289573"/>
                  </a:ext>
                </a:extLst>
              </a:tr>
              <a:tr h="14794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TAEKWONDO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(I4 I I5)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00393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TAEKWONDO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(I4 I I5)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800" b="0" i="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TAEKWONDO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(P4 I P5)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53339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JUDO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(I4-I5)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PREU 28€/MES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042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FUTBOL  SALA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(I4-I5)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08347"/>
                  </a:ext>
                </a:extLst>
              </a:tr>
              <a:tr h="47578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FUTBOL SALA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(I4-I5)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942315"/>
                  </a:ext>
                </a:extLst>
              </a:tr>
              <a:tr h="95954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chemeClr val="tx1"/>
                          </a:solidFill>
                        </a:rPr>
                        <a:t>INFANTIL </a:t>
                      </a:r>
                    </a:p>
                    <a:p>
                      <a:pPr algn="ctr"/>
                      <a:r>
                        <a:rPr lang="es-ES" sz="1600" dirty="0">
                          <a:solidFill>
                            <a:schemeClr val="tx1"/>
                          </a:solidFill>
                        </a:rPr>
                        <a:t>MIGDIA</a:t>
                      </a:r>
                    </a:p>
                  </a:txBody>
                  <a:tcPr vert="vert27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ACTIVE ENGLISH </a:t>
                      </a:r>
                    </a:p>
                    <a:p>
                      <a:pPr algn="ctr"/>
                      <a:r>
                        <a:rPr lang="es-ES" sz="800" dirty="0"/>
                        <a:t>(I4 I I5)</a:t>
                      </a:r>
                    </a:p>
                    <a:p>
                      <a:pPr algn="ctr"/>
                      <a:r>
                        <a:rPr lang="es-ES" sz="800" dirty="0"/>
                        <a:t>PREU 46€/MES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KIDS &amp; US</a:t>
                      </a:r>
                    </a:p>
                    <a:p>
                      <a:pPr algn="ctr"/>
                      <a:r>
                        <a:rPr lang="es-ES" sz="800" dirty="0"/>
                        <a:t>(I4-I5)</a:t>
                      </a:r>
                    </a:p>
                    <a:p>
                      <a:pPr algn="ctr"/>
                      <a:r>
                        <a:rPr lang="es-ES" sz="800" dirty="0"/>
                        <a:t>PREU 75/MES</a:t>
                      </a:r>
                    </a:p>
                    <a:p>
                      <a:pPr algn="ctr"/>
                      <a:r>
                        <a:rPr lang="es-ES" sz="800" dirty="0"/>
                        <a:t> + 97€  MATERIAL ANUAL + 39,5€ MATRÍCULA</a:t>
                      </a:r>
                    </a:p>
                    <a:p>
                      <a:pPr algn="ctr"/>
                      <a:endParaRPr lang="es-ES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1709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QuadreDeText 59">
            <a:extLst>
              <a:ext uri="{FF2B5EF4-FFF2-40B4-BE49-F238E27FC236}">
                <a16:creationId xmlns:a16="http://schemas.microsoft.com/office/drawing/2014/main" id="{1D9B189A-4B4E-4726-8B08-0CFA2B346843}"/>
              </a:ext>
            </a:extLst>
          </p:cNvPr>
          <p:cNvSpPr txBox="1"/>
          <p:nvPr/>
        </p:nvSpPr>
        <p:spPr>
          <a:xfrm>
            <a:off x="1305930" y="61600"/>
            <a:ext cx="3487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400" b="1" dirty="0"/>
              <a:t>Seccions esportives</a:t>
            </a:r>
            <a:endParaRPr lang="ca-ES" sz="1400" b="1" dirty="0"/>
          </a:p>
        </p:txBody>
      </p:sp>
      <p:sp>
        <p:nvSpPr>
          <p:cNvPr id="10" name="Rectangle arrodonit 56">
            <a:extLst>
              <a:ext uri="{FF2B5EF4-FFF2-40B4-BE49-F238E27FC236}">
                <a16:creationId xmlns:a16="http://schemas.microsoft.com/office/drawing/2014/main" id="{D1847078-CA7E-43B7-BB30-164A6030620F}"/>
              </a:ext>
            </a:extLst>
          </p:cNvPr>
          <p:cNvSpPr/>
          <p:nvPr/>
        </p:nvSpPr>
        <p:spPr>
          <a:xfrm>
            <a:off x="231504" y="481193"/>
            <a:ext cx="6504844" cy="1025748"/>
          </a:xfrm>
          <a:prstGeom prst="round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ca-ES" sz="1100" dirty="0"/>
          </a:p>
        </p:txBody>
      </p:sp>
      <p:sp>
        <p:nvSpPr>
          <p:cNvPr id="11" name="Rectangle 48">
            <a:extLst>
              <a:ext uri="{FF2B5EF4-FFF2-40B4-BE49-F238E27FC236}">
                <a16:creationId xmlns:a16="http://schemas.microsoft.com/office/drawing/2014/main" id="{015B85F6-979C-411C-90F3-5FA6E6A738D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0688" y="573429"/>
            <a:ext cx="5143704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Vine a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aprendre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Taekwondo de la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mà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 Francesc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Pannon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i de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Gimdantae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del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Grup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Crazy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Jumpers.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Desenvoluparàs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totes les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capacitats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del cos: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força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elacticitat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resistencia, integración,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adaptació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amb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disciplina i autocontrol.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1050" dirty="0" err="1">
                <a:latin typeface="+mj-lt"/>
                <a:cs typeface="Arial" pitchFamily="34" charset="0"/>
              </a:rPr>
              <a:t>Podeu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 err="1">
                <a:latin typeface="+mj-lt"/>
                <a:cs typeface="Arial" pitchFamily="34" charset="0"/>
              </a:rPr>
              <a:t>fer</a:t>
            </a:r>
            <a:r>
              <a:rPr lang="es-ES" sz="1050" dirty="0">
                <a:latin typeface="+mj-lt"/>
                <a:cs typeface="Arial" pitchFamily="34" charset="0"/>
              </a:rPr>
              <a:t> la </a:t>
            </a:r>
            <a:r>
              <a:rPr lang="es-ES" sz="1050" dirty="0" err="1">
                <a:latin typeface="+mj-lt"/>
                <a:cs typeface="Arial" pitchFamily="34" charset="0"/>
              </a:rPr>
              <a:t>vostra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 err="1">
                <a:latin typeface="+mj-lt"/>
                <a:cs typeface="Arial" pitchFamily="34" charset="0"/>
              </a:rPr>
              <a:t>inscripció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 err="1">
                <a:latin typeface="+mj-lt"/>
                <a:cs typeface="Arial" pitchFamily="34" charset="0"/>
              </a:rPr>
              <a:t>dirigint</a:t>
            </a:r>
            <a:r>
              <a:rPr lang="es-ES" sz="1050" dirty="0">
                <a:latin typeface="+mj-lt"/>
                <a:cs typeface="Arial" pitchFamily="34" charset="0"/>
              </a:rPr>
              <a:t>-vos al </a:t>
            </a:r>
            <a:r>
              <a:rPr lang="es-ES" sz="1050" dirty="0" err="1">
                <a:latin typeface="+mj-lt"/>
                <a:cs typeface="Arial" pitchFamily="34" charset="0"/>
              </a:rPr>
              <a:t>telèfon</a:t>
            </a:r>
            <a:r>
              <a:rPr lang="es-ES" sz="1050" dirty="0">
                <a:latin typeface="+mj-lt"/>
                <a:cs typeface="Arial" pitchFamily="34" charset="0"/>
              </a:rPr>
              <a:t> 605755415.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1050" dirty="0">
                <a:latin typeface="+mj-lt"/>
                <a:cs typeface="Arial" pitchFamily="34" charset="0"/>
              </a:rPr>
              <a:t>ACTIVITAT FEDERADA DE I3 A 6È. </a:t>
            </a:r>
          </a:p>
        </p:txBody>
      </p:sp>
      <p:pic>
        <p:nvPicPr>
          <p:cNvPr id="1026" name="Picture 2" descr="TAEKWONDO - Extraescolar 2016 - 2017 - AMPA">
            <a:extLst>
              <a:ext uri="{FF2B5EF4-FFF2-40B4-BE49-F238E27FC236}">
                <a16:creationId xmlns:a16="http://schemas.microsoft.com/office/drawing/2014/main" id="{F82EE950-6944-4FF9-9195-4C7524C20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567" y="759706"/>
            <a:ext cx="878144" cy="64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0">
            <a:extLst>
              <a:ext uri="{FF2B5EF4-FFF2-40B4-BE49-F238E27FC236}">
                <a16:creationId xmlns:a16="http://schemas.microsoft.com/office/drawing/2014/main" id="{12728EB8-79A5-46D7-A725-A9F10601CC35}"/>
              </a:ext>
            </a:extLst>
          </p:cNvPr>
          <p:cNvSpPr/>
          <p:nvPr/>
        </p:nvSpPr>
        <p:spPr>
          <a:xfrm>
            <a:off x="531284" y="3660724"/>
            <a:ext cx="626469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b="1" dirty="0"/>
              <a:t>    CONTACTE AFA:  </a:t>
            </a:r>
          </a:p>
          <a:p>
            <a:r>
              <a:rPr lang="ca-ES" sz="1400" b="1" dirty="0">
                <a:hlinkClick r:id="rId3"/>
              </a:rPr>
              <a:t>info@afafrancescmacia.cat</a:t>
            </a:r>
            <a:endParaRPr lang="ca-ES" b="1" dirty="0"/>
          </a:p>
          <a:p>
            <a:endParaRPr lang="ca-ES" sz="1400" b="1" dirty="0"/>
          </a:p>
          <a:p>
            <a:r>
              <a:rPr lang="ca-ES" sz="1400" b="1" dirty="0"/>
              <a:t>      @afafrancescmacia</a:t>
            </a:r>
          </a:p>
          <a:p>
            <a:r>
              <a:rPr lang="ca-ES" sz="1400" b="1" dirty="0"/>
              <a:t>      </a:t>
            </a:r>
            <a:endParaRPr lang="ca-ES" b="1" dirty="0"/>
          </a:p>
        </p:txBody>
      </p:sp>
      <p:sp>
        <p:nvSpPr>
          <p:cNvPr id="18" name="Rectangle arrodonit 12">
            <a:extLst>
              <a:ext uri="{FF2B5EF4-FFF2-40B4-BE49-F238E27FC236}">
                <a16:creationId xmlns:a16="http://schemas.microsoft.com/office/drawing/2014/main" id="{B5D31352-6689-40BF-AAD5-85F698A254DB}"/>
              </a:ext>
            </a:extLst>
          </p:cNvPr>
          <p:cNvSpPr/>
          <p:nvPr/>
        </p:nvSpPr>
        <p:spPr>
          <a:xfrm>
            <a:off x="255628" y="4936316"/>
            <a:ext cx="6480720" cy="474381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ca-ES" sz="1100" dirty="0"/>
          </a:p>
        </p:txBody>
      </p:sp>
      <p:graphicFrame>
        <p:nvGraphicFramePr>
          <p:cNvPr id="20" name="Taula 11">
            <a:extLst>
              <a:ext uri="{FF2B5EF4-FFF2-40B4-BE49-F238E27FC236}">
                <a16:creationId xmlns:a16="http://schemas.microsoft.com/office/drawing/2014/main" id="{CE49F4CF-0B76-49C8-87BC-7270D7B27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922149"/>
              </p:ext>
            </p:extLst>
          </p:nvPr>
        </p:nvGraphicFramePr>
        <p:xfrm>
          <a:off x="826056" y="5578293"/>
          <a:ext cx="2664297" cy="2373261"/>
        </p:xfrm>
        <a:graphic>
          <a:graphicData uri="http://schemas.openxmlformats.org/drawingml/2006/table">
            <a:tbl>
              <a:tblPr/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5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ACTIVITAT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PREUS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(soci AFA)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PREUS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(no soci)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Acollida 1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18,45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23,45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Acollida 2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26,35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31,35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Acollida 3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32,15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37,15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Acollida 4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37,50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42,50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Acollida 5dia/set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42,65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47,65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7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latin typeface="+mj-lt"/>
                          <a:ea typeface="Times New Roman"/>
                          <a:cs typeface="Times New Roman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 1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19,65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24,65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latin typeface="+mj-lt"/>
                          <a:ea typeface="Times New Roman"/>
                          <a:cs typeface="Times New Roman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 2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27,50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32,50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latin typeface="+mj-lt"/>
                          <a:ea typeface="Times New Roman"/>
                          <a:cs typeface="Times New Roman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 3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33,30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38,30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latin typeface="+mj-lt"/>
                          <a:ea typeface="Times New Roman"/>
                          <a:cs typeface="Times New Roman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 4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38,80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43,80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latin typeface="+mj-lt"/>
                          <a:ea typeface="Times New Roman"/>
                          <a:cs typeface="Times New Roman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 5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44,50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49,50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40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Arial"/>
                        </a:rPr>
                        <a:t>Esporàdics (</a:t>
                      </a:r>
                      <a:r>
                        <a:rPr lang="ca-ES" sz="1100" dirty="0" err="1">
                          <a:latin typeface="+mj-lt"/>
                          <a:ea typeface="Times New Roman"/>
                          <a:cs typeface="Arial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Arial"/>
                        </a:rPr>
                        <a:t> o acollida)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Arial"/>
                        </a:rPr>
                        <a:t>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Arial"/>
                        </a:rPr>
                        <a:t>10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1" name="Rectangle 1">
            <a:extLst>
              <a:ext uri="{FF2B5EF4-FFF2-40B4-BE49-F238E27FC236}">
                <a16:creationId xmlns:a16="http://schemas.microsoft.com/office/drawing/2014/main" id="{F763B34B-9013-41DE-BF57-F568D49C9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1705" y="5496819"/>
            <a:ext cx="304719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1450" marR="0" lvl="0" indent="-1714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ca-ES" sz="1050" b="1" i="1" dirty="0">
                <a:latin typeface="+mj-lt"/>
                <a:ea typeface="Times New Roman" pitchFamily="18" charset="0"/>
                <a:cs typeface="Arial" pitchFamily="34" charset="0"/>
              </a:rPr>
              <a:t>La matrícula a les activitats de </a:t>
            </a:r>
            <a:r>
              <a:rPr lang="ca-ES" sz="1050" b="1" i="1" dirty="0" err="1">
                <a:latin typeface="+mj-lt"/>
                <a:ea typeface="Times New Roman" pitchFamily="18" charset="0"/>
                <a:cs typeface="Arial" pitchFamily="34" charset="0"/>
              </a:rPr>
              <a:t>Naïfar</a:t>
            </a:r>
            <a:r>
              <a:rPr lang="ca-ES" sz="1050" b="1" i="1" dirty="0">
                <a:latin typeface="+mj-lt"/>
                <a:ea typeface="Times New Roman" pitchFamily="18" charset="0"/>
                <a:cs typeface="Arial" pitchFamily="34" charset="0"/>
              </a:rPr>
              <a:t> és de 8€ anuals per nen/a (sense considerar quantes  activitats fan).</a:t>
            </a:r>
            <a:endParaRPr kumimoji="0" lang="ca-ES" sz="105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ca-ES" sz="1050" b="1" i="1" dirty="0"/>
              <a:t>Activitats subjectes a canvi a l’inici de curs. Inici d’activitats subjecte a un mínim de demanda. </a:t>
            </a:r>
            <a:endParaRPr lang="ca-ES" sz="1050" dirty="0">
              <a:latin typeface="+mj-lt"/>
              <a:cs typeface="Arial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ca-ES" sz="1050" b="1" i="1" dirty="0">
                <a:latin typeface="+mj-lt"/>
                <a:cs typeface="Arial" pitchFamily="34" charset="0"/>
              </a:rPr>
              <a:t>Els preus de les activitats són per SOCIS de </a:t>
            </a:r>
            <a:r>
              <a:rPr lang="ca-ES" sz="1050" b="1" i="1" dirty="0" err="1">
                <a:latin typeface="+mj-lt"/>
                <a:cs typeface="Arial" pitchFamily="34" charset="0"/>
              </a:rPr>
              <a:t>l’Afa</a:t>
            </a:r>
            <a:r>
              <a:rPr lang="ca-ES" sz="1050" b="1" i="1" dirty="0">
                <a:latin typeface="+mj-lt"/>
                <a:cs typeface="Arial" pitchFamily="34" charset="0"/>
              </a:rPr>
              <a:t>. En cas de NO ser SOCIS el preu s’incrementarà en 5€ més mensuals. </a:t>
            </a:r>
            <a:endParaRPr lang="ca-ES" sz="1050" b="1" i="1" dirty="0"/>
          </a:p>
        </p:txBody>
      </p:sp>
      <p:pic>
        <p:nvPicPr>
          <p:cNvPr id="22" name="Picture 2" descr="H:\logo nou naifar.jpg">
            <a:extLst>
              <a:ext uri="{FF2B5EF4-FFF2-40B4-BE49-F238E27FC236}">
                <a16:creationId xmlns:a16="http://schemas.microsoft.com/office/drawing/2014/main" id="{B2E64C14-9A53-42C7-B009-B7CD6D03A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2" y="8647150"/>
            <a:ext cx="883044" cy="73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1">
            <a:extLst>
              <a:ext uri="{FF2B5EF4-FFF2-40B4-BE49-F238E27FC236}">
                <a16:creationId xmlns:a16="http://schemas.microsoft.com/office/drawing/2014/main" id="{CC819AAD-CD63-4AE9-A85E-82B93BD98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704" y="5086010"/>
            <a:ext cx="5184576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PREUS ACOLLIDA I LUDIESPAI CURS 2025-2026</a:t>
            </a:r>
            <a:endParaRPr kumimoji="0" lang="ca-E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a-E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4" name="Rectangle arrodonit 56">
            <a:extLst>
              <a:ext uri="{FF2B5EF4-FFF2-40B4-BE49-F238E27FC236}">
                <a16:creationId xmlns:a16="http://schemas.microsoft.com/office/drawing/2014/main" id="{A63E7339-7D4B-4E42-9A80-6FD35B2CA979}"/>
              </a:ext>
            </a:extLst>
          </p:cNvPr>
          <p:cNvSpPr/>
          <p:nvPr/>
        </p:nvSpPr>
        <p:spPr>
          <a:xfrm>
            <a:off x="231504" y="3360937"/>
            <a:ext cx="6504844" cy="1475051"/>
          </a:xfrm>
          <a:prstGeom prst="round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ca-ES" sz="11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FFFCF6B-BA7A-B7CE-AADA-605B379988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300" y="3376822"/>
            <a:ext cx="1393342" cy="139334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654D7C5-8A3E-52CF-F02C-1F197264DE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8563763"/>
            <a:ext cx="813640" cy="81364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956C2E0-5381-6608-74C2-4ADBCFAD70DB}"/>
              </a:ext>
            </a:extLst>
          </p:cNvPr>
          <p:cNvSpPr txBox="1"/>
          <p:nvPr/>
        </p:nvSpPr>
        <p:spPr>
          <a:xfrm>
            <a:off x="1628800" y="8224605"/>
            <a:ext cx="40207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Link per </a:t>
            </a:r>
            <a:r>
              <a:rPr lang="es-ES" b="1" dirty="0" err="1"/>
              <a:t>fer</a:t>
            </a:r>
            <a:r>
              <a:rPr lang="es-ES" b="1" dirty="0"/>
              <a:t> la </a:t>
            </a:r>
            <a:r>
              <a:rPr lang="es-ES" b="1" dirty="0" err="1"/>
              <a:t>inscripció</a:t>
            </a:r>
            <a:r>
              <a:rPr lang="es-ES" b="1" dirty="0"/>
              <a:t>:</a:t>
            </a:r>
          </a:p>
          <a:p>
            <a:endParaRPr lang="es-ES" dirty="0"/>
          </a:p>
          <a:p>
            <a:r>
              <a:rPr lang="es-ES" dirty="0"/>
              <a:t>https://forms.gle/Us2QMpDyJQv3p2mS6</a:t>
            </a:r>
          </a:p>
          <a:p>
            <a:endParaRPr lang="es-ES" b="1" dirty="0"/>
          </a:p>
          <a:p>
            <a:endParaRPr lang="es-ES" dirty="0"/>
          </a:p>
        </p:txBody>
      </p:sp>
      <p:pic>
        <p:nvPicPr>
          <p:cNvPr id="6" name="Picture 8" descr="Instagram is an app where you get followers and share memories ...">
            <a:extLst>
              <a:ext uri="{FF2B5EF4-FFF2-40B4-BE49-F238E27FC236}">
                <a16:creationId xmlns:a16="http://schemas.microsoft.com/office/drawing/2014/main" id="{4A9302DE-B4AF-59DF-7E08-F69F684D9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46" y="4409828"/>
            <a:ext cx="223758" cy="22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8">
            <a:extLst>
              <a:ext uri="{FF2B5EF4-FFF2-40B4-BE49-F238E27FC236}">
                <a16:creationId xmlns:a16="http://schemas.microsoft.com/office/drawing/2014/main" id="{0AD8E5A5-C7E6-1842-31B2-470EAC0A071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8018" y="1803630"/>
            <a:ext cx="5143704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El Club Atlètic Català F.S.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disposa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tot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el material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adequat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per a la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pràctica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del futbol sala,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així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com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monitors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titulats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requerits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que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garanteixen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un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òptim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desenvolupament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 la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iniciació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a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aquest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esport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1050" dirty="0" err="1">
                <a:latin typeface="+mj-lt"/>
                <a:cs typeface="Arial" pitchFamily="34" charset="0"/>
              </a:rPr>
              <a:t>Tothom</a:t>
            </a:r>
            <a:r>
              <a:rPr lang="es-ES" sz="1050" dirty="0">
                <a:latin typeface="+mj-lt"/>
                <a:cs typeface="Arial" pitchFamily="34" charset="0"/>
              </a:rPr>
              <a:t> que </a:t>
            </a:r>
            <a:r>
              <a:rPr lang="es-ES" sz="1050" dirty="0" err="1">
                <a:latin typeface="+mj-lt"/>
                <a:cs typeface="Arial" pitchFamily="34" charset="0"/>
              </a:rPr>
              <a:t>estigui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 err="1">
                <a:latin typeface="+mj-lt"/>
                <a:cs typeface="Arial" pitchFamily="34" charset="0"/>
              </a:rPr>
              <a:t>interessat</a:t>
            </a:r>
            <a:r>
              <a:rPr lang="es-ES" sz="1050" dirty="0">
                <a:latin typeface="+mj-lt"/>
                <a:cs typeface="Arial" pitchFamily="34" charset="0"/>
              </a:rPr>
              <a:t> por trucar a la Secretaria del Club </a:t>
            </a:r>
            <a:r>
              <a:rPr lang="es-ES" sz="1050" dirty="0" err="1">
                <a:latin typeface="+mj-lt"/>
                <a:cs typeface="Arial" pitchFamily="34" charset="0"/>
              </a:rPr>
              <a:t>Atlétic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 err="1">
                <a:latin typeface="+mj-lt"/>
                <a:cs typeface="Arial" pitchFamily="34" charset="0"/>
              </a:rPr>
              <a:t>Català</a:t>
            </a:r>
            <a:r>
              <a:rPr lang="es-ES" sz="1050" dirty="0">
                <a:latin typeface="+mj-lt"/>
                <a:cs typeface="Arial" pitchFamily="34" charset="0"/>
              </a:rPr>
              <a:t>. Tel. 937508242 o </a:t>
            </a:r>
            <a:r>
              <a:rPr lang="es-ES" sz="1050" dirty="0" err="1">
                <a:latin typeface="+mj-lt"/>
                <a:cs typeface="Arial" pitchFamily="34" charset="0"/>
              </a:rPr>
              <a:t>bé</a:t>
            </a:r>
            <a:r>
              <a:rPr lang="es-ES" sz="1050" dirty="0">
                <a:latin typeface="+mj-lt"/>
                <a:cs typeface="Arial" pitchFamily="34" charset="0"/>
              </a:rPr>
              <a:t> per mail </a:t>
            </a:r>
            <a:r>
              <a:rPr lang="es-ES" sz="1050" dirty="0">
                <a:latin typeface="+mj-lt"/>
                <a:cs typeface="Arial" pitchFamily="34" charset="0"/>
                <a:hlinkClick r:id="rId8"/>
              </a:rPr>
              <a:t>club@atleticcatala.com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>
                <a:latin typeface="+mj-lt"/>
                <a:cs typeface="Arial" pitchFamily="34" charset="0"/>
                <a:hlinkClick r:id="rId9"/>
              </a:rPr>
              <a:t>secretaria@atleticcatala.com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Activitat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no federada.</a:t>
            </a:r>
          </a:p>
        </p:txBody>
      </p:sp>
      <p:sp>
        <p:nvSpPr>
          <p:cNvPr id="8" name="Rectangle arrodonit 56">
            <a:extLst>
              <a:ext uri="{FF2B5EF4-FFF2-40B4-BE49-F238E27FC236}">
                <a16:creationId xmlns:a16="http://schemas.microsoft.com/office/drawing/2014/main" id="{9C82E927-C540-F4EB-A2F2-B9BD4ED9C2AE}"/>
              </a:ext>
            </a:extLst>
          </p:cNvPr>
          <p:cNvSpPr/>
          <p:nvPr/>
        </p:nvSpPr>
        <p:spPr>
          <a:xfrm>
            <a:off x="255628" y="1684703"/>
            <a:ext cx="6504844" cy="1515663"/>
          </a:xfrm>
          <a:prstGeom prst="round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ca-ES" sz="1100" dirty="0"/>
          </a:p>
        </p:txBody>
      </p:sp>
      <p:pic>
        <p:nvPicPr>
          <p:cNvPr id="9" name="Picture 3" descr="Atlètic Català">
            <a:extLst>
              <a:ext uri="{FF2B5EF4-FFF2-40B4-BE49-F238E27FC236}">
                <a16:creationId xmlns:a16="http://schemas.microsoft.com/office/drawing/2014/main" id="{72DCB39A-E255-191A-9733-EB5C3618A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 r="79026"/>
          <a:stretch>
            <a:fillRect/>
          </a:stretch>
        </p:blipFill>
        <p:spPr bwMode="auto">
          <a:xfrm>
            <a:off x="5723045" y="1828069"/>
            <a:ext cx="936104" cy="8775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92462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25411</TotalTime>
  <Words>1082</Words>
  <Application>Microsoft Office PowerPoint</Application>
  <PresentationFormat>A4 (210 x 297 mm)</PresentationFormat>
  <Paragraphs>178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Calibri</vt:lpstr>
      <vt:lpstr>Stencil</vt:lpstr>
      <vt:lpstr>Stencil Std</vt:lpstr>
      <vt:lpstr>Wingdings</vt:lpstr>
      <vt:lpstr>Tema de l'Office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Rosquer</dc:creator>
  <cp:lastModifiedBy>ruben marti</cp:lastModifiedBy>
  <cp:revision>197</cp:revision>
  <cp:lastPrinted>2020-06-05T10:08:41Z</cp:lastPrinted>
  <dcterms:created xsi:type="dcterms:W3CDTF">2015-06-04T11:12:26Z</dcterms:created>
  <dcterms:modified xsi:type="dcterms:W3CDTF">2026-07-10T07:31:05Z</dcterms:modified>
</cp:coreProperties>
</file>