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embeddedFontLst>
    <p:embeddedFont>
      <p:font typeface="Raleway"/>
      <p:regular r:id="rId8"/>
      <p:bold r:id="rId9"/>
      <p:italic r:id="rId10"/>
      <p:boldItalic r:id="rId11"/>
    </p:embeddedFont>
    <p:embeddedFont>
      <p:font typeface="Lato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aleway-boldItalic.fntdata"/><Relationship Id="rId10" Type="http://schemas.openxmlformats.org/officeDocument/2006/relationships/font" Target="fonts/Raleway-italic.fntdata"/><Relationship Id="rId13" Type="http://schemas.openxmlformats.org/officeDocument/2006/relationships/font" Target="fonts/Lato-bold.fntdata"/><Relationship Id="rId12" Type="http://schemas.openxmlformats.org/officeDocument/2006/relationships/font" Target="fonts/La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aleway-bold.fntdata"/><Relationship Id="rId15" Type="http://schemas.openxmlformats.org/officeDocument/2006/relationships/font" Target="fonts/Lato-boldItalic.fntdata"/><Relationship Id="rId14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Ralew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93b26f51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93b26f51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93b26f510_2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93b26f510_2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B2F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/>
          <p:nvPr/>
        </p:nvSpPr>
        <p:spPr>
          <a:xfrm>
            <a:off x="-3075" y="-6125"/>
            <a:ext cx="5981700" cy="5159131"/>
          </a:xfrm>
          <a:custGeom>
            <a:rect b="b" l="l" r="r" t="t"/>
            <a:pathLst>
              <a:path extrusionOk="0" h="205359" w="239268">
                <a:moveTo>
                  <a:pt x="0" y="0"/>
                </a:moveTo>
                <a:lnTo>
                  <a:pt x="0" y="205359"/>
                </a:lnTo>
                <a:lnTo>
                  <a:pt x="239268" y="205359"/>
                </a:lnTo>
                <a:lnTo>
                  <a:pt x="103632" y="0"/>
                </a:lnTo>
                <a:close/>
              </a:path>
            </a:pathLst>
          </a:custGeom>
          <a:solidFill>
            <a:srgbClr val="FBDFDC"/>
          </a:solidFill>
          <a:ln>
            <a:noFill/>
          </a:ln>
        </p:spPr>
      </p:sp>
      <p:sp>
        <p:nvSpPr>
          <p:cNvPr id="73" name="Google Shape;73;p13"/>
          <p:cNvSpPr/>
          <p:nvPr/>
        </p:nvSpPr>
        <p:spPr>
          <a:xfrm>
            <a:off x="3353675" y="0"/>
            <a:ext cx="2287500" cy="2759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4" name="Google Shape;74;p13"/>
          <p:cNvGrpSpPr/>
          <p:nvPr/>
        </p:nvGrpSpPr>
        <p:grpSpPr>
          <a:xfrm>
            <a:off x="7767371" y="8226"/>
            <a:ext cx="930320" cy="2560506"/>
            <a:chOff x="-1435027" y="1362018"/>
            <a:chExt cx="944104" cy="2598443"/>
          </a:xfrm>
        </p:grpSpPr>
        <p:sp>
          <p:nvSpPr>
            <p:cNvPr id="75" name="Google Shape;75;p13"/>
            <p:cNvSpPr/>
            <p:nvPr/>
          </p:nvSpPr>
          <p:spPr>
            <a:xfrm>
              <a:off x="-1079594" y="1663708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-1079594" y="1962964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-1079594" y="2262219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-1079594" y="2561474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-1079594" y="2860730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-1079594" y="3159985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-1079594" y="3459240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-1435012" y="1962429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-1435012" y="2261684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-1435012" y="2560940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-1435012" y="2860195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-1435012" y="3159450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-1435012" y="3458705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-1435012" y="3757961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-725224" y="1362018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-725224" y="1661273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-725224" y="1960529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-725224" y="2259784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-725224" y="2559039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-725224" y="2858295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-725224" y="3157550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-1435027" y="1663708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" name="Google Shape;97;p13"/>
          <p:cNvGrpSpPr/>
          <p:nvPr/>
        </p:nvGrpSpPr>
        <p:grpSpPr>
          <a:xfrm>
            <a:off x="2613540" y="3629703"/>
            <a:ext cx="839275" cy="1510762"/>
            <a:chOff x="-1449485" y="3330463"/>
            <a:chExt cx="839275" cy="1510762"/>
          </a:xfrm>
        </p:grpSpPr>
        <p:sp>
          <p:nvSpPr>
            <p:cNvPr id="98" name="Google Shape;98;p13"/>
            <p:cNvSpPr/>
            <p:nvPr/>
          </p:nvSpPr>
          <p:spPr>
            <a:xfrm>
              <a:off x="-1132920" y="3598363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-1132920" y="3864102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-1132920" y="4129840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-1132920" y="4395578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-1132920" y="4661316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-1449485" y="3863627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-1449485" y="4129365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-1449485" y="4395104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-1449485" y="4660842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-818240" y="3330463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-818240" y="3596201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-818240" y="3861939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-818240" y="4127678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-818240" y="4393416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-818240" y="4659154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13" name="Google Shape;113;p13"/>
          <p:cNvPicPr preferRelativeResize="0"/>
          <p:nvPr/>
        </p:nvPicPr>
        <p:blipFill rotWithShape="1">
          <a:blip r:embed="rId3">
            <a:alphaModFix/>
          </a:blip>
          <a:srcRect b="0" l="16234" r="16234" t="0"/>
          <a:stretch/>
        </p:blipFill>
        <p:spPr>
          <a:xfrm>
            <a:off x="3451025" y="0"/>
            <a:ext cx="2087798" cy="206063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3"/>
          <p:cNvSpPr/>
          <p:nvPr/>
        </p:nvSpPr>
        <p:spPr>
          <a:xfrm rot="-3326">
            <a:off x="6104949" y="875329"/>
            <a:ext cx="2480701" cy="342450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13"/>
          <p:cNvPicPr preferRelativeResize="0"/>
          <p:nvPr/>
        </p:nvPicPr>
        <p:blipFill rotWithShape="1">
          <a:blip r:embed="rId4">
            <a:alphaModFix/>
          </a:blip>
          <a:srcRect b="11756" l="0" r="0" t="11756"/>
          <a:stretch/>
        </p:blipFill>
        <p:spPr>
          <a:xfrm>
            <a:off x="6212037" y="983502"/>
            <a:ext cx="2265921" cy="2598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3"/>
          <p:cNvSpPr txBox="1"/>
          <p:nvPr>
            <p:ph idx="4294967295" type="title"/>
          </p:nvPr>
        </p:nvSpPr>
        <p:spPr>
          <a:xfrm>
            <a:off x="142375" y="120600"/>
            <a:ext cx="2749500" cy="151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11323B"/>
                </a:solidFill>
              </a:rPr>
              <a:t>Hello! </a:t>
            </a:r>
            <a:endParaRPr sz="3600">
              <a:solidFill>
                <a:srgbClr val="11323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11323B"/>
                </a:solidFill>
              </a:rPr>
              <a:t>My name is Simone. </a:t>
            </a:r>
            <a:endParaRPr sz="3600">
              <a:solidFill>
                <a:srgbClr val="11323B"/>
              </a:solidFill>
            </a:endParaRPr>
          </a:p>
        </p:txBody>
      </p:sp>
      <p:sp>
        <p:nvSpPr>
          <p:cNvPr id="117" name="Google Shape;117;p13"/>
          <p:cNvSpPr txBox="1"/>
          <p:nvPr/>
        </p:nvSpPr>
        <p:spPr>
          <a:xfrm>
            <a:off x="142375" y="1705700"/>
            <a:ext cx="3308700" cy="33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11323B"/>
                </a:solidFill>
                <a:latin typeface="Raleway"/>
                <a:ea typeface="Raleway"/>
                <a:cs typeface="Raleway"/>
                <a:sym typeface="Raleway"/>
              </a:rPr>
              <a:t>I am 23 years old and grew up in Miami, FL. Throughout my life, I have experienced a variety of educational settings: a dual-language elementary school, homeschooling, an arts charter school, a community college, and most recently Yale University (where I graduated with a B.A. in Sociology and Education). </a:t>
            </a:r>
            <a:r>
              <a:rPr lang="en">
                <a:solidFill>
                  <a:srgbClr val="11323B"/>
                </a:solidFill>
                <a:latin typeface="Raleway"/>
                <a:ea typeface="Raleway"/>
                <a:cs typeface="Raleway"/>
                <a:sym typeface="Raleway"/>
              </a:rPr>
              <a:t>These experiences led me to become passionate about providing high-quality education to students of all backgrounds. </a:t>
            </a:r>
            <a:endParaRPr sz="2000">
              <a:solidFill>
                <a:srgbClr val="1132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B2F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4"/>
          <p:cNvSpPr/>
          <p:nvPr/>
        </p:nvSpPr>
        <p:spPr>
          <a:xfrm rot="10800000">
            <a:off x="3162300" y="-6125"/>
            <a:ext cx="5981700" cy="5159131"/>
          </a:xfrm>
          <a:custGeom>
            <a:rect b="b" l="l" r="r" t="t"/>
            <a:pathLst>
              <a:path extrusionOk="0" h="205359" w="239268">
                <a:moveTo>
                  <a:pt x="0" y="0"/>
                </a:moveTo>
                <a:lnTo>
                  <a:pt x="0" y="205359"/>
                </a:lnTo>
                <a:lnTo>
                  <a:pt x="239268" y="205359"/>
                </a:lnTo>
                <a:lnTo>
                  <a:pt x="103632" y="0"/>
                </a:lnTo>
                <a:close/>
              </a:path>
            </a:pathLst>
          </a:custGeom>
          <a:solidFill>
            <a:srgbClr val="FBDFDC"/>
          </a:solidFill>
          <a:ln>
            <a:noFill/>
          </a:ln>
        </p:spPr>
      </p:sp>
      <p:sp>
        <p:nvSpPr>
          <p:cNvPr id="123" name="Google Shape;123;p14"/>
          <p:cNvSpPr/>
          <p:nvPr/>
        </p:nvSpPr>
        <p:spPr>
          <a:xfrm rot="-2944">
            <a:off x="-7451" y="81"/>
            <a:ext cx="3852901" cy="247470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14"/>
          <p:cNvPicPr preferRelativeResize="0"/>
          <p:nvPr/>
        </p:nvPicPr>
        <p:blipFill rotWithShape="1">
          <a:blip r:embed="rId3">
            <a:alphaModFix/>
          </a:blip>
          <a:srcRect b="2829" l="0" r="0" t="2839"/>
          <a:stretch/>
        </p:blipFill>
        <p:spPr>
          <a:xfrm>
            <a:off x="-6700" y="725"/>
            <a:ext cx="3750702" cy="2358102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4"/>
          <p:cNvSpPr/>
          <p:nvPr/>
        </p:nvSpPr>
        <p:spPr>
          <a:xfrm rot="-2914">
            <a:off x="-151" y="2819899"/>
            <a:ext cx="4600502" cy="232410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14"/>
          <p:cNvPicPr preferRelativeResize="0"/>
          <p:nvPr/>
        </p:nvPicPr>
        <p:blipFill rotWithShape="1">
          <a:blip r:embed="rId4">
            <a:alphaModFix/>
          </a:blip>
          <a:srcRect b="17045" l="0" r="0" t="17039"/>
          <a:stretch/>
        </p:blipFill>
        <p:spPr>
          <a:xfrm>
            <a:off x="0" y="2923400"/>
            <a:ext cx="4499149" cy="2220102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4"/>
          <p:cNvSpPr txBox="1"/>
          <p:nvPr/>
        </p:nvSpPr>
        <p:spPr>
          <a:xfrm>
            <a:off x="5738500" y="421325"/>
            <a:ext cx="33189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E2B2F"/>
                </a:solidFill>
                <a:latin typeface="Raleway"/>
                <a:ea typeface="Raleway"/>
                <a:cs typeface="Raleway"/>
                <a:sym typeface="Raleway"/>
              </a:rPr>
              <a:t>On a personal note, I am Brazilian-American and Portuguese is my first language. I have a big family and grew up taking care of my younger cousins. My hobbies include reading, singing, and visual arts. I am also a competitive jump roper and have ranked top 10 in both national and international competitions. </a:t>
            </a:r>
            <a:endParaRPr sz="1500">
              <a:solidFill>
                <a:srgbClr val="0E2B2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E2B2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E2B2F"/>
                </a:solidFill>
                <a:latin typeface="Raleway"/>
                <a:ea typeface="Raleway"/>
                <a:cs typeface="Raleway"/>
                <a:sym typeface="Raleway"/>
              </a:rPr>
              <a:t>I am excited to meet all of you at Escola Flama! Gracías por la opportunidad! </a:t>
            </a:r>
            <a:endParaRPr sz="1900">
              <a:solidFill>
                <a:srgbClr val="0E2B2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