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325" r:id="rId3"/>
    <p:sldId id="334" r:id="rId4"/>
    <p:sldId id="333" r:id="rId5"/>
    <p:sldId id="330" r:id="rId6"/>
    <p:sldId id="335" r:id="rId7"/>
    <p:sldId id="331" r:id="rId8"/>
    <p:sldId id="327" r:id="rId9"/>
    <p:sldId id="347" r:id="rId10"/>
    <p:sldId id="345" r:id="rId11"/>
    <p:sldId id="346" r:id="rId12"/>
    <p:sldId id="328" r:id="rId13"/>
    <p:sldId id="262" r:id="rId14"/>
    <p:sldId id="337" r:id="rId15"/>
    <p:sldId id="342" r:id="rId16"/>
    <p:sldId id="343" r:id="rId17"/>
    <p:sldId id="344" r:id="rId18"/>
    <p:sldId id="348" r:id="rId19"/>
    <p:sldId id="315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2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2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2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2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2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EAF3C"/>
    <a:srgbClr val="BFAD41"/>
    <a:srgbClr val="FFFFCC"/>
    <a:srgbClr val="A6805A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 autoAdjust="0"/>
    <p:restoredTop sz="94660"/>
  </p:normalViewPr>
  <p:slideViewPr>
    <p:cSldViewPr>
      <p:cViewPr>
        <p:scale>
          <a:sx n="76" d="100"/>
          <a:sy n="76" d="100"/>
        </p:scale>
        <p:origin x="-1338" y="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03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xmlns="" val="37203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0B76-1A33-464C-A060-FD8AF8FEFF5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FC526-9E81-4096-91C8-F6864F3A3BE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325A2-7258-40B8-8D0A-88AEC46A87E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77F3-F575-4E11-867F-4D6F2347CFD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FE0F-AF12-4ECB-9802-F0DA41ECD78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DF28-A66C-4336-AF6B-BCB2A58C7B5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8EEC-F697-41B5-9AB6-5C257C829C7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B175-1AAC-4762-8BC2-38D1DBBD0A0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9679-0D13-4111-BEAB-D2255620128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1DDFF-CA97-4868-9769-2C12C56642E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8676-9EDE-4F29-A450-C8857C0819F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2E3C0-AE77-4B74-945B-45E445EE59F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del títol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 l'esquema</a:t>
            </a:r>
          </a:p>
          <a:p>
            <a:pPr lvl="1"/>
            <a:r>
              <a:rPr lang="en-GB" smtClean="0"/>
              <a:t>Segon nivell d'esquema</a:t>
            </a:r>
          </a:p>
          <a:p>
            <a:pPr lvl="2"/>
            <a:r>
              <a:rPr lang="en-GB" smtClean="0"/>
              <a:t>Tercer nivell d'esquema</a:t>
            </a:r>
          </a:p>
          <a:p>
            <a:pPr lvl="3"/>
            <a:r>
              <a:rPr lang="en-GB" smtClean="0"/>
              <a:t>Quart nivell d'esquema</a:t>
            </a:r>
          </a:p>
          <a:p>
            <a:pPr lvl="4"/>
            <a:r>
              <a:rPr lang="en-GB" smtClean="0"/>
              <a:t>Cinquè nivell d'esquema</a:t>
            </a:r>
          </a:p>
          <a:p>
            <a:pPr lvl="4"/>
            <a:r>
              <a:rPr lang="en-GB" smtClean="0"/>
              <a:t>Sisè nivell d'esquema</a:t>
            </a:r>
          </a:p>
          <a:p>
            <a:pPr lvl="4"/>
            <a:r>
              <a:rPr lang="en-GB" smtClean="0"/>
              <a:t>Setè nivell d'esquema</a:t>
            </a:r>
          </a:p>
          <a:p>
            <a:pPr lvl="4"/>
            <a:r>
              <a:rPr lang="en-GB" smtClean="0"/>
              <a:t>Vuitè nivell d'esquema</a:t>
            </a:r>
          </a:p>
          <a:p>
            <a:pPr lvl="4"/>
            <a:r>
              <a:rPr lang="en-GB" smtClean="0"/>
              <a:t>Novè nivell d'esquema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2249C31-E24A-4C00-B1C6-C031A876C11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000000"/>
          </a:solidFill>
          <a:latin typeface="+mj-lt"/>
          <a:ea typeface="Arial Unicode MS" pitchFamily="-112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000000"/>
          </a:solidFill>
          <a:latin typeface="Calibri" pitchFamily="32" charset="0"/>
          <a:ea typeface="Arial Unicode MS" pitchFamily="-11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000000"/>
          </a:solidFill>
          <a:latin typeface="Calibri" pitchFamily="32" charset="0"/>
          <a:ea typeface="Arial Unicode MS" pitchFamily="-11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000000"/>
          </a:solidFill>
          <a:latin typeface="Calibri" pitchFamily="32" charset="0"/>
          <a:ea typeface="Arial Unicode MS" pitchFamily="-11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000000"/>
          </a:solidFill>
          <a:latin typeface="Calibri" pitchFamily="32" charset="0"/>
          <a:ea typeface="Arial Unicode MS" pitchFamily="-11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buChar char="•"/>
        <a:defRPr sz="3200">
          <a:solidFill>
            <a:srgbClr val="000000"/>
          </a:solidFill>
          <a:latin typeface="+mn-lt"/>
          <a:ea typeface="Arial Unicode MS" pitchFamily="-112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buChar char="–"/>
        <a:defRPr sz="2800">
          <a:solidFill>
            <a:srgbClr val="000000"/>
          </a:solidFill>
          <a:latin typeface="+mn-lt"/>
          <a:ea typeface="Arial Unicode MS" pitchFamily="-112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buChar char="•"/>
        <a:defRPr sz="2400">
          <a:solidFill>
            <a:srgbClr val="000000"/>
          </a:solidFill>
          <a:latin typeface="+mn-lt"/>
          <a:ea typeface="Arial Unicode MS" pitchFamily="-112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buChar char="–"/>
        <a:defRPr sz="2000">
          <a:solidFill>
            <a:srgbClr val="000000"/>
          </a:solidFill>
          <a:latin typeface="+mn-lt"/>
          <a:ea typeface="Arial Unicode MS" pitchFamily="-112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buChar char="»"/>
        <a:defRPr sz="2000">
          <a:solidFill>
            <a:srgbClr val="000000"/>
          </a:solidFill>
          <a:latin typeface="+mn-lt"/>
          <a:ea typeface="Arial Unicode MS" pitchFamily="-112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237288"/>
            <a:ext cx="9180513" cy="6207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47700" y="1916832"/>
            <a:ext cx="7775575" cy="412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5400" b="1" dirty="0" smtClean="0">
                <a:solidFill>
                  <a:srgbClr val="FF6600"/>
                </a:solidFill>
                <a:latin typeface="Calibri" pitchFamily="-112" charset="0"/>
              </a:rPr>
              <a:t>Bona tarda.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9600" b="1" dirty="0" smtClean="0">
                <a:solidFill>
                  <a:srgbClr val="FF6600"/>
                </a:solidFill>
                <a:latin typeface="Calibri" pitchFamily="-112" charset="0"/>
              </a:rPr>
              <a:t>BENVINGUTS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800" b="1" dirty="0" smtClean="0">
              <a:solidFill>
                <a:srgbClr val="FF6600"/>
              </a:solidFill>
              <a:latin typeface="Calibri" pitchFamily="-112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800" b="1" dirty="0">
              <a:solidFill>
                <a:srgbClr val="FF6600"/>
              </a:solidFill>
              <a:latin typeface="Calibri" pitchFamily="-112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800" b="1" dirty="0" smtClean="0">
              <a:solidFill>
                <a:srgbClr val="FF6600"/>
              </a:solidFill>
              <a:latin typeface="Calibri" pitchFamily="-112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err="1" smtClean="0">
                <a:solidFill>
                  <a:srgbClr val="FF6600"/>
                </a:solidFill>
                <a:latin typeface="Calibri" pitchFamily="-112" charset="0"/>
              </a:rPr>
              <a:t>Fructuós</a:t>
            </a:r>
            <a:r>
              <a:rPr lang="es-ES" sz="2800" b="1" dirty="0" smtClean="0">
                <a:solidFill>
                  <a:srgbClr val="FF6600"/>
                </a:solidFill>
                <a:latin typeface="Calibri" pitchFamily="-112" charset="0"/>
              </a:rPr>
              <a:t> </a:t>
            </a:r>
            <a:r>
              <a:rPr lang="es-ES" sz="2800" b="1" dirty="0" err="1" smtClean="0">
                <a:solidFill>
                  <a:srgbClr val="FF6600"/>
                </a:solidFill>
                <a:latin typeface="Calibri" pitchFamily="-112" charset="0"/>
              </a:rPr>
              <a:t>Gelabert</a:t>
            </a:r>
            <a:r>
              <a:rPr lang="es-ES" sz="2800" b="1" dirty="0" smtClean="0">
                <a:solidFill>
                  <a:srgbClr val="FF6600"/>
                </a:solidFill>
                <a:latin typeface="Calibri" pitchFamily="-112" charset="0"/>
              </a:rPr>
              <a:t> - </a:t>
            </a:r>
            <a:r>
              <a:rPr lang="es-ES" sz="2800" b="1" dirty="0" err="1" smtClean="0">
                <a:solidFill>
                  <a:srgbClr val="FF6600"/>
                </a:solidFill>
                <a:latin typeface="Calibri" pitchFamily="-112" charset="0"/>
              </a:rPr>
              <a:t>Curs</a:t>
            </a:r>
            <a:r>
              <a:rPr lang="es-ES" sz="2800" b="1" dirty="0" smtClean="0">
                <a:solidFill>
                  <a:srgbClr val="FF6600"/>
                </a:solidFill>
                <a:latin typeface="Calibri" pitchFamily="-112" charset="0"/>
              </a:rPr>
              <a:t> 2018/2019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315616" y="1628800"/>
            <a:ext cx="64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115616" y="980728"/>
            <a:ext cx="6818470" cy="4239185"/>
            <a:chOff x="945591" y="1059413"/>
            <a:chExt cx="6818470" cy="1626597"/>
          </a:xfrm>
        </p:grpSpPr>
        <p:sp>
          <p:nvSpPr>
            <p:cNvPr id="5" name="4 CuadroTexto"/>
            <p:cNvSpPr txBox="1"/>
            <p:nvPr/>
          </p:nvSpPr>
          <p:spPr>
            <a:xfrm>
              <a:off x="945591" y="1059413"/>
              <a:ext cx="6818470" cy="177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rgbClr val="FF6600"/>
                  </a:solidFill>
                  <a:latin typeface="+mj-lt"/>
                </a:rPr>
                <a:t>FUNCIONAMENT AL·LERGIES I INTOLERANCIES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315156" y="1363341"/>
              <a:ext cx="6192688" cy="13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dirty="0" smtClean="0">
                  <a:solidFill>
                    <a:schemeClr val="tx1"/>
                  </a:solidFill>
                  <a:latin typeface="Patchwork Stitchlings Color" panose="03000600000000000000" pitchFamily="66" charset="0"/>
                </a:rPr>
                <a:t>CUINA  </a:t>
              </a:r>
            </a:p>
            <a:p>
              <a:pPr algn="ctr"/>
              <a:endParaRPr lang="es-ES" dirty="0" smtClean="0">
                <a:solidFill>
                  <a:schemeClr val="tx1"/>
                </a:solidFill>
                <a:latin typeface="Patchwork Stitchlings Color" panose="03000600000000000000" pitchFamily="66" charset="0"/>
              </a:endParaRPr>
            </a:p>
            <a:p>
              <a:pPr algn="ctr"/>
              <a:endParaRPr lang="es-ES" dirty="0" smtClean="0">
                <a:solidFill>
                  <a:schemeClr val="tx1"/>
                </a:solidFill>
                <a:latin typeface="Patchwork Stitchlings Color" panose="03000600000000000000" pitchFamily="66" charset="0"/>
              </a:endParaRPr>
            </a:p>
            <a:p>
              <a:pPr algn="ctr"/>
              <a:endParaRPr lang="es-ES" dirty="0">
                <a:solidFill>
                  <a:schemeClr val="tx1"/>
                </a:solidFill>
                <a:latin typeface="Patchwork Stitchlings Color" panose="03000600000000000000" pitchFamily="66" charset="0"/>
              </a:endParaRPr>
            </a:p>
            <a:p>
              <a:pPr algn="ctr"/>
              <a:endParaRPr lang="es-ES" dirty="0" smtClean="0">
                <a:solidFill>
                  <a:schemeClr val="tx1"/>
                </a:solidFill>
                <a:latin typeface="Patchwork Stitchlings Color" panose="03000600000000000000" pitchFamily="66" charset="0"/>
              </a:endParaRPr>
            </a:p>
            <a:p>
              <a:pPr algn="ctr"/>
              <a:r>
                <a:rPr lang="es-ES" dirty="0" smtClean="0">
                  <a:solidFill>
                    <a:schemeClr val="tx1"/>
                  </a:solidFill>
                  <a:latin typeface="Patchwork Stitchlings Color" panose="03000600000000000000" pitchFamily="66" charset="0"/>
                </a:rPr>
                <a:t>COORDINACIO</a:t>
              </a:r>
            </a:p>
            <a:p>
              <a:pPr algn="ctr"/>
              <a:endParaRPr lang="es-ES" dirty="0">
                <a:solidFill>
                  <a:schemeClr val="tx1"/>
                </a:solidFill>
                <a:latin typeface="Patchwork Stitchlings Color" panose="03000600000000000000" pitchFamily="66" charset="0"/>
              </a:endParaRPr>
            </a:p>
            <a:p>
              <a:pPr algn="ctr"/>
              <a:r>
                <a:rPr lang="es-ES" dirty="0" smtClean="0">
                  <a:solidFill>
                    <a:schemeClr val="tx1"/>
                  </a:solidFill>
                  <a:latin typeface="Patchwork Stitchlings Color" panose="03000600000000000000" pitchFamily="66" charset="0"/>
                </a:rPr>
                <a:t> </a:t>
              </a:r>
            </a:p>
            <a:p>
              <a:pPr algn="ctr"/>
              <a:endParaRPr lang="es-ES" dirty="0">
                <a:solidFill>
                  <a:schemeClr val="tx1"/>
                </a:solidFill>
                <a:latin typeface="Patchwork Stitchlings Color" panose="03000600000000000000" pitchFamily="66" charset="0"/>
              </a:endParaRPr>
            </a:p>
            <a:p>
              <a:pPr algn="ctr"/>
              <a:endParaRPr lang="es-ES" dirty="0" smtClean="0">
                <a:solidFill>
                  <a:schemeClr val="tx1"/>
                </a:solidFill>
                <a:latin typeface="Patchwork Stitchlings Color" panose="03000600000000000000" pitchFamily="66" charset="0"/>
              </a:endParaRPr>
            </a:p>
            <a:p>
              <a:pPr algn="ctr"/>
              <a:r>
                <a:rPr lang="es-ES" dirty="0" smtClean="0">
                  <a:solidFill>
                    <a:schemeClr val="tx1"/>
                  </a:solidFill>
                  <a:latin typeface="Patchwork Stitchlings Color" panose="03000600000000000000" pitchFamily="66" charset="0"/>
                </a:rPr>
                <a:t>MONITORATGE</a:t>
              </a:r>
              <a:endParaRPr lang="ca-ES" dirty="0">
                <a:solidFill>
                  <a:schemeClr val="tx1"/>
                </a:solidFill>
                <a:latin typeface="Patchwork Stitchlings Color" panose="03000600000000000000" pitchFamily="66" charset="0"/>
              </a:endParaRPr>
            </a:p>
          </p:txBody>
        </p:sp>
      </p:grpSp>
      <p:sp>
        <p:nvSpPr>
          <p:cNvPr id="2" name="1 Flecha abajo"/>
          <p:cNvSpPr/>
          <p:nvPr/>
        </p:nvSpPr>
        <p:spPr bwMode="auto">
          <a:xfrm>
            <a:off x="4438441" y="2615719"/>
            <a:ext cx="349581" cy="525249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15 Flecha abajo"/>
          <p:cNvSpPr/>
          <p:nvPr/>
        </p:nvSpPr>
        <p:spPr bwMode="auto">
          <a:xfrm>
            <a:off x="4400496" y="4007017"/>
            <a:ext cx="362057" cy="57215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950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315616" y="1628800"/>
            <a:ext cx="64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091328" y="980729"/>
            <a:ext cx="6818470" cy="4248471"/>
            <a:chOff x="945591" y="1059413"/>
            <a:chExt cx="6818470" cy="445643"/>
          </a:xfrm>
        </p:grpSpPr>
        <p:sp>
          <p:nvSpPr>
            <p:cNvPr id="5" name="4 CuadroTexto"/>
            <p:cNvSpPr txBox="1"/>
            <p:nvPr/>
          </p:nvSpPr>
          <p:spPr>
            <a:xfrm>
              <a:off x="945591" y="1059413"/>
              <a:ext cx="6818470" cy="177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rgbClr val="FF6600"/>
                  </a:solidFill>
                  <a:latin typeface="+mj-lt"/>
                </a:rPr>
                <a:t>FUNCIONAMENT AL·LERGIES I INTOLERANCIES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315156" y="1363341"/>
              <a:ext cx="6192688" cy="14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ca-ES" dirty="0">
                <a:solidFill>
                  <a:schemeClr val="tx1"/>
                </a:solidFill>
                <a:latin typeface="Patchwork Stitchlings Color" panose="03000600000000000000" pitchFamily="66" charset="0"/>
              </a:endParaRPr>
            </a:p>
          </p:txBody>
        </p:sp>
      </p:grp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597135"/>
            <a:ext cx="3135635" cy="22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077072"/>
            <a:ext cx="5904656" cy="1728192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4791418" y="2697415"/>
            <a:ext cx="311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+mj-lt"/>
              </a:rPr>
              <a:t>FUNCIONAMENT P3-P4-P5</a:t>
            </a:r>
            <a:endParaRPr lang="ca-E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092280" y="4859868"/>
            <a:ext cx="1952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+mj-lt"/>
              </a:rPr>
              <a:t>FUNCIONAMENT 1er/ 2on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+mj-lt"/>
              </a:rPr>
              <a:t>3er a 6è</a:t>
            </a:r>
            <a:endParaRPr lang="ca-ES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591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315616" y="1628800"/>
            <a:ext cx="64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337" name="14336 Grupo"/>
          <p:cNvGrpSpPr/>
          <p:nvPr/>
        </p:nvGrpSpPr>
        <p:grpSpPr>
          <a:xfrm>
            <a:off x="971600" y="1052736"/>
            <a:ext cx="6768752" cy="1656184"/>
            <a:chOff x="971600" y="1052736"/>
            <a:chExt cx="6768752" cy="1656184"/>
          </a:xfrm>
        </p:grpSpPr>
        <p:cxnSp>
          <p:nvCxnSpPr>
            <p:cNvPr id="30" name="29 Conector recto"/>
            <p:cNvCxnSpPr/>
            <p:nvPr/>
          </p:nvCxnSpPr>
          <p:spPr bwMode="auto">
            <a:xfrm>
              <a:off x="971600" y="2388659"/>
              <a:ext cx="6768752" cy="0"/>
            </a:xfrm>
            <a:prstGeom prst="line">
              <a:avLst/>
            </a:prstGeom>
            <a:solidFill>
              <a:srgbClr val="00B8FF"/>
            </a:solidFill>
            <a:ln w="444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27 Grupo"/>
            <p:cNvGrpSpPr/>
            <p:nvPr/>
          </p:nvGrpSpPr>
          <p:grpSpPr>
            <a:xfrm>
              <a:off x="2627312" y="1052736"/>
              <a:ext cx="3528739" cy="1656184"/>
              <a:chOff x="2627313" y="1052736"/>
              <a:chExt cx="3528739" cy="1656184"/>
            </a:xfrm>
          </p:grpSpPr>
          <p:sp>
            <p:nvSpPr>
              <p:cNvPr id="12" name="11 Elipse"/>
              <p:cNvSpPr/>
              <p:nvPr/>
            </p:nvSpPr>
            <p:spPr bwMode="auto">
              <a:xfrm>
                <a:off x="2627313" y="1052736"/>
                <a:ext cx="3528739" cy="1656184"/>
              </a:xfrm>
              <a:prstGeom prst="ellipse">
                <a:avLst/>
              </a:prstGeom>
              <a:solidFill>
                <a:schemeClr val="bg1"/>
              </a:solidFill>
              <a:ln w="63500" cap="flat" cmpd="sng" algn="ctr">
                <a:solidFill>
                  <a:srgbClr val="FF66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ca-E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3144499" y="1372996"/>
                <a:ext cx="25922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000" b="1" dirty="0" smtClean="0">
                    <a:solidFill>
                      <a:srgbClr val="FF6600"/>
                    </a:solidFill>
                    <a:latin typeface="+mj-lt"/>
                  </a:rPr>
                  <a:t>LLEURE</a:t>
                </a:r>
                <a:endParaRPr lang="ca-ES" sz="6000" b="1" dirty="0">
                  <a:solidFill>
                    <a:srgbClr val="FF6600"/>
                  </a:solidFill>
                  <a:latin typeface="+mj-lt"/>
                </a:endParaRPr>
              </a:p>
            </p:txBody>
          </p:sp>
        </p:grpSp>
      </p:grpSp>
      <p:sp>
        <p:nvSpPr>
          <p:cNvPr id="14344" name="14343 Estrella de 24 puntas"/>
          <p:cNvSpPr/>
          <p:nvPr/>
        </p:nvSpPr>
        <p:spPr bwMode="auto">
          <a:xfrm>
            <a:off x="820949" y="2924944"/>
            <a:ext cx="2952328" cy="2664272"/>
          </a:xfrm>
          <a:prstGeom prst="star24">
            <a:avLst/>
          </a:prstGeom>
          <a:solidFill>
            <a:srgbClr val="FEAF3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46" name="14345 CuadroTexto"/>
          <p:cNvSpPr txBox="1"/>
          <p:nvPr/>
        </p:nvSpPr>
        <p:spPr>
          <a:xfrm>
            <a:off x="1403648" y="3645024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latin typeface="+mj-lt"/>
              </a:rPr>
              <a:t>ESPAIS DE LLEURE</a:t>
            </a:r>
            <a:endParaRPr lang="ca-ES" sz="3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353" name="14352 Grupo"/>
          <p:cNvGrpSpPr/>
          <p:nvPr/>
        </p:nvGrpSpPr>
        <p:grpSpPr>
          <a:xfrm>
            <a:off x="4355975" y="2989548"/>
            <a:ext cx="1031159" cy="960204"/>
            <a:chOff x="4355975" y="2989548"/>
            <a:chExt cx="1031159" cy="960204"/>
          </a:xfrm>
        </p:grpSpPr>
        <p:sp>
          <p:nvSpPr>
            <p:cNvPr id="14349" name="14348 Elipse"/>
            <p:cNvSpPr/>
            <p:nvPr/>
          </p:nvSpPr>
          <p:spPr bwMode="auto">
            <a:xfrm>
              <a:off x="4355975" y="2989548"/>
              <a:ext cx="1031159" cy="960204"/>
            </a:xfrm>
            <a:prstGeom prst="ellipse">
              <a:avLst/>
            </a:prstGeom>
            <a:solidFill>
              <a:srgbClr val="FEAF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ca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50" name="14349 CuadroTexto"/>
            <p:cNvSpPr txBox="1"/>
            <p:nvPr/>
          </p:nvSpPr>
          <p:spPr>
            <a:xfrm>
              <a:off x="4373827" y="3146484"/>
              <a:ext cx="995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P4-P5</a:t>
              </a:r>
            </a:p>
            <a:p>
              <a:pPr algn="ctr"/>
              <a:endParaRPr lang="ca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354" name="14353 Grupo"/>
          <p:cNvGrpSpPr/>
          <p:nvPr/>
        </p:nvGrpSpPr>
        <p:grpSpPr>
          <a:xfrm>
            <a:off x="4336954" y="4653136"/>
            <a:ext cx="1293130" cy="936080"/>
            <a:chOff x="4336954" y="4653136"/>
            <a:chExt cx="1293130" cy="936080"/>
          </a:xfrm>
        </p:grpSpPr>
        <p:sp>
          <p:nvSpPr>
            <p:cNvPr id="50" name="49 Elipse"/>
            <p:cNvSpPr/>
            <p:nvPr/>
          </p:nvSpPr>
          <p:spPr bwMode="auto">
            <a:xfrm>
              <a:off x="4346465" y="4653136"/>
              <a:ext cx="1040670" cy="936080"/>
            </a:xfrm>
            <a:prstGeom prst="ellipse">
              <a:avLst/>
            </a:prstGeom>
            <a:solidFill>
              <a:srgbClr val="FEAF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ca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51" name="14350 CuadroTexto"/>
            <p:cNvSpPr txBox="1"/>
            <p:nvPr/>
          </p:nvSpPr>
          <p:spPr>
            <a:xfrm>
              <a:off x="4336954" y="4936510"/>
              <a:ext cx="1293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tx1"/>
                  </a:solidFill>
                </a:rPr>
                <a:t>1er a 6è</a:t>
              </a:r>
              <a:endParaRPr lang="ca-ES" dirty="0">
                <a:solidFill>
                  <a:schemeClr val="tx1"/>
                </a:solidFill>
              </a:endParaRPr>
            </a:p>
          </p:txBody>
        </p:sp>
      </p:grpSp>
      <p:sp>
        <p:nvSpPr>
          <p:cNvPr id="14355" name="14354 CuadroTexto"/>
          <p:cNvSpPr txBox="1"/>
          <p:nvPr/>
        </p:nvSpPr>
        <p:spPr>
          <a:xfrm>
            <a:off x="5488815" y="3026422"/>
            <a:ext cx="311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+mj-lt"/>
              </a:rPr>
              <a:t>GUIXOS I CORDES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+mj-lt"/>
              </a:rPr>
              <a:t>ACTIVITATS AULA</a:t>
            </a:r>
            <a:endParaRPr lang="ca-E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5488815" y="4643844"/>
            <a:ext cx="3118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+mj-lt"/>
              </a:rPr>
              <a:t>OFERTA ESPORTIVA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+mj-lt"/>
              </a:rPr>
              <a:t>BIBLIOTECA/LUDOTECA</a:t>
            </a:r>
            <a:endParaRPr lang="es-ES" b="1" dirty="0">
              <a:solidFill>
                <a:schemeClr val="tx1"/>
              </a:solidFill>
              <a:latin typeface="+mj-lt"/>
            </a:endParaRPr>
          </a:p>
          <a:p>
            <a:r>
              <a:rPr lang="es-ES" b="1" dirty="0" smtClean="0">
                <a:solidFill>
                  <a:schemeClr val="tx1"/>
                </a:solidFill>
                <a:latin typeface="+mj-lt"/>
              </a:rPr>
              <a:t>ACTIVITATS MENSUALS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+mj-lt"/>
              </a:rPr>
              <a:t>AULA POLIVALENT</a:t>
            </a:r>
          </a:p>
          <a:p>
            <a:endParaRPr lang="es-ES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825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07950" y="1260475"/>
            <a:ext cx="8712200" cy="304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a-ES" sz="4800" b="1" dirty="0">
              <a:solidFill>
                <a:srgbClr val="FF6600"/>
              </a:solidFill>
              <a:latin typeface="Calibri" pitchFamily="-11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4800" b="1" dirty="0">
                <a:solidFill>
                  <a:srgbClr val="FF6600"/>
                </a:solidFill>
                <a:latin typeface="Calibri" pitchFamily="-112" charset="0"/>
              </a:rPr>
              <a:t>Funcionament diari.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4800" b="1" dirty="0">
                <a:solidFill>
                  <a:srgbClr val="FF6600"/>
                </a:solidFill>
                <a:latin typeface="Calibri" pitchFamily="-112" charset="0"/>
              </a:rPr>
              <a:t>Rutina P-3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a-ES" sz="4800" b="1" dirty="0">
              <a:solidFill>
                <a:srgbClr val="FF6600"/>
              </a:solidFill>
              <a:latin typeface="Calibri" pitchFamily="-112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514698" y="1484784"/>
            <a:ext cx="8280400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187624" y="119675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En primer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lloc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, les monitores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ens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recullen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a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classe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.</a:t>
            </a:r>
          </a:p>
          <a:p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Ens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rentem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les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mans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i…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anem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a dinar!</a:t>
            </a:r>
            <a:endParaRPr lang="ca-ES" sz="24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755576" y="1556792"/>
            <a:ext cx="216024" cy="21602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755576" y="2564904"/>
            <a:ext cx="216024" cy="21602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229342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Aquí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és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on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dinem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. Ja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estem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prou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adaptats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!!!</a:t>
            </a:r>
            <a:endParaRPr lang="ca-ES" sz="2400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07385">
            <a:off x="4624076" y="2806715"/>
            <a:ext cx="4126438" cy="30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220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187624" y="119675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Després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de dinar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ens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tornem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a rentar les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mans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i la boca,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aprofitem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per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anar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al lavabo i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ens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preparem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per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anar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a dormir.</a:t>
            </a:r>
            <a:endParaRPr lang="ca-ES" sz="24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755576" y="1556792"/>
            <a:ext cx="216024" cy="21602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313" y="2132856"/>
            <a:ext cx="5109758" cy="3429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97113" y="5733256"/>
            <a:ext cx="673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6600"/>
                </a:solidFill>
              </a:rPr>
              <a:t>Esperem</a:t>
            </a:r>
            <a:r>
              <a:rPr lang="es-ES" dirty="0" smtClean="0">
                <a:solidFill>
                  <a:srgbClr val="FF6600"/>
                </a:solidFill>
              </a:rPr>
              <a:t> per pujar </a:t>
            </a:r>
            <a:r>
              <a:rPr lang="es-ES" dirty="0" err="1" smtClean="0">
                <a:solidFill>
                  <a:srgbClr val="FF6600"/>
                </a:solidFill>
              </a:rPr>
              <a:t>amb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els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companys</a:t>
            </a:r>
            <a:r>
              <a:rPr lang="es-ES" dirty="0" smtClean="0">
                <a:solidFill>
                  <a:srgbClr val="FF6600"/>
                </a:solidFill>
              </a:rPr>
              <a:t> i </a:t>
            </a:r>
            <a:r>
              <a:rPr lang="es-ES" dirty="0" err="1" smtClean="0">
                <a:solidFill>
                  <a:srgbClr val="FF6600"/>
                </a:solidFill>
              </a:rPr>
              <a:t>companyes</a:t>
            </a:r>
            <a:r>
              <a:rPr lang="es-ES" dirty="0" smtClean="0">
                <a:solidFill>
                  <a:srgbClr val="FF6600"/>
                </a:solidFill>
              </a:rPr>
              <a:t>… quina son</a:t>
            </a:r>
            <a:r>
              <a:rPr lang="es-ES" dirty="0">
                <a:solidFill>
                  <a:srgbClr val="FF6600"/>
                </a:solidFill>
              </a:rPr>
              <a:t>!</a:t>
            </a:r>
            <a:endParaRPr lang="ca-E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10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187624" y="119675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A les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aules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tenim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una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estona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per descansar.</a:t>
            </a:r>
          </a:p>
          <a:p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És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un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moment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tranquil i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relaxat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. </a:t>
            </a:r>
            <a:endParaRPr lang="ca-ES" sz="24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755576" y="1556792"/>
            <a:ext cx="216024" cy="21602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60649">
            <a:off x="761118" y="2372281"/>
            <a:ext cx="5002544" cy="361902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081368" y="2636912"/>
            <a:ext cx="2954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I un </a:t>
            </a:r>
            <a:r>
              <a:rPr lang="es-ES" dirty="0" err="1" smtClean="0">
                <a:solidFill>
                  <a:srgbClr val="FF6600"/>
                </a:solidFill>
              </a:rPr>
              <a:t>cop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passada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aquesta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estona</a:t>
            </a:r>
            <a:r>
              <a:rPr lang="es-ES" dirty="0" smtClean="0">
                <a:solidFill>
                  <a:srgbClr val="FF6600"/>
                </a:solidFill>
              </a:rPr>
              <a:t>…</a:t>
            </a:r>
          </a:p>
          <a:p>
            <a:endParaRPr lang="es-ES" dirty="0">
              <a:solidFill>
                <a:srgbClr val="FF6600"/>
              </a:solidFill>
            </a:endParaRPr>
          </a:p>
          <a:p>
            <a:endParaRPr lang="es-ES" dirty="0" smtClean="0">
              <a:solidFill>
                <a:srgbClr val="FF6600"/>
              </a:solidFill>
            </a:endParaRPr>
          </a:p>
          <a:p>
            <a:r>
              <a:rPr lang="es-E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llevar-se!</a:t>
            </a:r>
            <a:endParaRPr lang="ca-ES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649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187624" y="90329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Un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cop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recarregades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les piles i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després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de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tot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un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dia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al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menjador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,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esperem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amb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ganes que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arribin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 les </a:t>
            </a:r>
            <a:r>
              <a:rPr lang="es-ES" sz="2400" dirty="0" err="1" smtClean="0">
                <a:solidFill>
                  <a:srgbClr val="FF6600"/>
                </a:solidFill>
                <a:latin typeface="+mj-lt"/>
              </a:rPr>
              <a:t>mestres</a:t>
            </a:r>
            <a:r>
              <a:rPr lang="es-ES" sz="2400" dirty="0" smtClean="0">
                <a:solidFill>
                  <a:srgbClr val="FF6600"/>
                </a:solidFill>
                <a:latin typeface="+mj-lt"/>
              </a:rPr>
              <a:t>.</a:t>
            </a:r>
            <a:endParaRPr lang="ca-ES" sz="24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755576" y="1210784"/>
            <a:ext cx="216024" cy="21602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1434">
            <a:off x="1017757" y="2179268"/>
            <a:ext cx="4946248" cy="370968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321656" y="4941168"/>
            <a:ext cx="235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Quina </a:t>
            </a:r>
            <a:r>
              <a:rPr lang="es-ES" dirty="0" err="1" smtClean="0">
                <a:solidFill>
                  <a:srgbClr val="FF6600"/>
                </a:solidFill>
              </a:rPr>
              <a:t>sort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tenim</a:t>
            </a:r>
            <a:r>
              <a:rPr lang="es-ES" dirty="0" smtClean="0">
                <a:solidFill>
                  <a:srgbClr val="FF6600"/>
                </a:solidFill>
              </a:rPr>
              <a:t>, cada </a:t>
            </a:r>
            <a:r>
              <a:rPr lang="es-ES" dirty="0" err="1" smtClean="0">
                <a:solidFill>
                  <a:srgbClr val="FF6600"/>
                </a:solidFill>
              </a:rPr>
              <a:t>dia</a:t>
            </a:r>
            <a:r>
              <a:rPr lang="es-ES" dirty="0" smtClean="0">
                <a:solidFill>
                  <a:srgbClr val="FF6600"/>
                </a:solidFill>
              </a:rPr>
              <a:t>  </a:t>
            </a:r>
            <a:r>
              <a:rPr lang="es-ES" dirty="0" err="1" smtClean="0">
                <a:solidFill>
                  <a:srgbClr val="FF6600"/>
                </a:solidFill>
              </a:rPr>
              <a:t>venen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els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grans</a:t>
            </a:r>
            <a:r>
              <a:rPr lang="es-ES" dirty="0" smtClean="0">
                <a:solidFill>
                  <a:srgbClr val="FF6600"/>
                </a:solidFill>
              </a:rPr>
              <a:t> a explicar-nos un </a:t>
            </a:r>
            <a:r>
              <a:rPr lang="es-ES" dirty="0" err="1" smtClean="0">
                <a:solidFill>
                  <a:srgbClr val="FF6600"/>
                </a:solidFill>
              </a:rPr>
              <a:t>conte</a:t>
            </a:r>
            <a:r>
              <a:rPr lang="es-ES" dirty="0">
                <a:solidFill>
                  <a:srgbClr val="FF6600"/>
                </a:solidFill>
              </a:rPr>
              <a:t>!</a:t>
            </a:r>
            <a:endParaRPr lang="ca-E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884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-108520" y="1983581"/>
            <a:ext cx="8280400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7" name="Rectangle 8"/>
          <p:cNvSpPr>
            <a:spLocks noGrp="1" noChangeArrowheads="1"/>
          </p:cNvSpPr>
          <p:nvPr>
            <p:ph type="title"/>
          </p:nvPr>
        </p:nvSpPr>
        <p:spPr>
          <a:xfrm>
            <a:off x="516731" y="1556792"/>
            <a:ext cx="8228013" cy="4536852"/>
          </a:xfrm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800" b="1" u="sng" dirty="0" smtClean="0">
                <a:solidFill>
                  <a:srgbClr val="FF6600"/>
                </a:solidFill>
              </a:rPr>
              <a:t/>
            </a:r>
            <a:br>
              <a:rPr lang="es-ES" sz="4800" b="1" u="sng" dirty="0" smtClean="0">
                <a:solidFill>
                  <a:srgbClr val="FF6600"/>
                </a:solidFill>
              </a:rPr>
            </a:br>
            <a:r>
              <a:rPr lang="es-ES" sz="4800" b="1" u="sng" dirty="0" smtClean="0">
                <a:solidFill>
                  <a:srgbClr val="FF6600"/>
                </a:solidFill>
              </a:rPr>
              <a:t>COMUNICACIONS </a:t>
            </a:r>
            <a:r>
              <a:rPr lang="es-ES" sz="4800" b="1" u="sng" dirty="0">
                <a:solidFill>
                  <a:srgbClr val="FF6600"/>
                </a:solidFill>
              </a:rPr>
              <a:t>I </a:t>
            </a:r>
            <a:r>
              <a:rPr lang="es-ES" sz="4800" b="1" u="sng" dirty="0" smtClean="0">
                <a:solidFill>
                  <a:srgbClr val="FF6600"/>
                </a:solidFill>
              </a:rPr>
              <a:t>ALTRES</a:t>
            </a:r>
            <a:br>
              <a:rPr lang="es-ES" sz="4800" b="1" u="sng" dirty="0" smtClean="0">
                <a:solidFill>
                  <a:srgbClr val="FF6600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>•	</a:t>
            </a:r>
            <a:r>
              <a:rPr lang="es-ES" sz="2400" dirty="0" smtClean="0">
                <a:solidFill>
                  <a:schemeClr val="tx1"/>
                </a:solidFill>
              </a:rPr>
              <a:t>INFORMES I FULLS D’INCIDÈNCIES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>•	</a:t>
            </a:r>
            <a:r>
              <a:rPr lang="es-ES" sz="2400" dirty="0" smtClean="0">
                <a:solidFill>
                  <a:schemeClr val="tx1"/>
                </a:solidFill>
              </a:rPr>
              <a:t>ATENCIÓ A LES FAMÍLIES: </a:t>
            </a:r>
            <a:r>
              <a:rPr lang="es-ES" sz="2400" dirty="0" err="1" smtClean="0">
                <a:solidFill>
                  <a:schemeClr val="tx1"/>
                </a:solidFill>
              </a:rPr>
              <a:t>Dilluns</a:t>
            </a:r>
            <a:r>
              <a:rPr lang="es-ES" sz="2400" dirty="0" smtClean="0">
                <a:solidFill>
                  <a:schemeClr val="tx1"/>
                </a:solidFill>
              </a:rPr>
              <a:t> a </a:t>
            </a:r>
            <a:r>
              <a:rPr lang="es-ES" sz="2400" dirty="0" err="1" smtClean="0">
                <a:solidFill>
                  <a:schemeClr val="tx1"/>
                </a:solidFill>
              </a:rPr>
              <a:t>Divendres</a:t>
            </a:r>
            <a:r>
              <a:rPr lang="es-ES" sz="2400" dirty="0" smtClean="0">
                <a:solidFill>
                  <a:schemeClr val="tx1"/>
                </a:solidFill>
              </a:rPr>
              <a:t> 8:30h/9:30h</a:t>
            </a:r>
            <a:r>
              <a:rPr lang="es-ES" sz="2400" dirty="0" smtClean="0">
                <a:solidFill>
                  <a:schemeClr val="tx1"/>
                </a:solidFill>
              </a:rPr>
              <a:t/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									</a:t>
            </a:r>
            <a:r>
              <a:rPr lang="es-ES" sz="2400" dirty="0" err="1" smtClean="0">
                <a:solidFill>
                  <a:schemeClr val="tx1"/>
                </a:solidFill>
              </a:rPr>
              <a:t>Dimarts</a:t>
            </a:r>
            <a:r>
              <a:rPr lang="es-ES" sz="2400" dirty="0" smtClean="0">
                <a:solidFill>
                  <a:schemeClr val="tx1"/>
                </a:solidFill>
              </a:rPr>
              <a:t> i </a:t>
            </a:r>
            <a:r>
              <a:rPr lang="es-ES" sz="2400" dirty="0" err="1" smtClean="0">
                <a:solidFill>
                  <a:schemeClr val="tx1"/>
                </a:solidFill>
              </a:rPr>
              <a:t>Dimecres</a:t>
            </a:r>
            <a:r>
              <a:rPr lang="es-ES" sz="2400" dirty="0" smtClean="0">
                <a:solidFill>
                  <a:schemeClr val="tx1"/>
                </a:solidFill>
              </a:rPr>
              <a:t> 16:30/17:00h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 CORREU DE CONTACTE ( </a:t>
            </a:r>
            <a:r>
              <a:rPr lang="es-ES" sz="2400" b="1" dirty="0" smtClean="0">
                <a:solidFill>
                  <a:srgbClr val="00B0F0"/>
                </a:solidFill>
              </a:rPr>
              <a:t>me.fructuosgelabert@peretarres.org </a:t>
            </a:r>
            <a:r>
              <a:rPr lang="es-ES" sz="2400" dirty="0" smtClean="0">
                <a:solidFill>
                  <a:schemeClr val="tx1"/>
                </a:solidFill>
              </a:rPr>
              <a:t>)</a:t>
            </a: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>•</a:t>
            </a:r>
            <a:r>
              <a:rPr lang="es-ES" sz="8800" b="1" dirty="0">
                <a:solidFill>
                  <a:srgbClr val="FF6600"/>
                </a:solidFill>
              </a:rPr>
              <a:t>	</a:t>
            </a:r>
            <a:r>
              <a:rPr lang="es-ES" sz="2400" dirty="0" smtClean="0">
                <a:solidFill>
                  <a:schemeClr val="tx1"/>
                </a:solidFill>
              </a:rPr>
              <a:t>FUNCIONAMENT ACOLLIDES: </a:t>
            </a:r>
            <a:r>
              <a:rPr lang="es-ES" sz="2400" dirty="0" err="1" smtClean="0">
                <a:solidFill>
                  <a:schemeClr val="tx1"/>
                </a:solidFill>
              </a:rPr>
              <a:t>Acollida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matí</a:t>
            </a:r>
            <a:r>
              <a:rPr lang="es-ES" sz="2400" dirty="0" smtClean="0">
                <a:solidFill>
                  <a:schemeClr val="tx1"/>
                </a:solidFill>
              </a:rPr>
              <a:t>: 8-9h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es-ES" sz="2400" dirty="0" err="1" smtClean="0">
                <a:solidFill>
                  <a:schemeClr val="tx1"/>
                </a:solidFill>
              </a:rPr>
              <a:t>Acollida</a:t>
            </a:r>
            <a:r>
              <a:rPr lang="es-ES" sz="2400" dirty="0" smtClean="0">
                <a:solidFill>
                  <a:schemeClr val="tx1"/>
                </a:solidFill>
              </a:rPr>
              <a:t> tarda: 16:30-17:30h</a:t>
            </a:r>
            <a:r>
              <a:rPr lang="es-ES" sz="2800" dirty="0">
                <a:solidFill>
                  <a:schemeClr val="tx1"/>
                </a:solidFill>
              </a:rPr>
              <a:t/>
            </a:r>
            <a:br>
              <a:rPr lang="es-ES" sz="2800" dirty="0">
                <a:solidFill>
                  <a:schemeClr val="tx1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/>
            </a:r>
            <a:br>
              <a:rPr lang="es-ES" sz="4800" b="1" dirty="0" smtClean="0">
                <a:solidFill>
                  <a:srgbClr val="FF6600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/>
            </a:r>
            <a:br>
              <a:rPr lang="es-ES" sz="4800" b="1" dirty="0" smtClean="0">
                <a:solidFill>
                  <a:srgbClr val="FF6600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/>
            </a:r>
            <a:br>
              <a:rPr lang="es-ES" sz="4800" b="1" dirty="0" smtClean="0">
                <a:solidFill>
                  <a:srgbClr val="FF6600"/>
                </a:solidFill>
              </a:rPr>
            </a:br>
            <a:endParaRPr lang="es-ES" sz="4800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00113"/>
            <a:ext cx="8712200" cy="228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a-ES" sz="4800" b="1">
              <a:solidFill>
                <a:srgbClr val="FF6600"/>
              </a:solidFill>
              <a:latin typeface="Calibri" pitchFamily="-11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a-ES" sz="4800" b="1">
              <a:solidFill>
                <a:srgbClr val="FF6600"/>
              </a:solidFill>
              <a:latin typeface="Calibri" pitchFamily="-11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a-ES" sz="4800" b="1">
              <a:solidFill>
                <a:srgbClr val="FF6600"/>
              </a:solidFill>
              <a:latin typeface="Calibri" pitchFamily="-112" charset="0"/>
            </a:endParaRP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360363" y="1800225"/>
            <a:ext cx="8280400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7" name="Rectangle 8"/>
          <p:cNvSpPr>
            <a:spLocks noGrp="1" noChangeArrowheads="1"/>
          </p:cNvSpPr>
          <p:nvPr>
            <p:ph type="title"/>
          </p:nvPr>
        </p:nvSpPr>
        <p:spPr>
          <a:xfrm>
            <a:off x="447675" y="1557338"/>
            <a:ext cx="8228013" cy="40322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800" b="1" dirty="0" smtClean="0">
                <a:solidFill>
                  <a:srgbClr val="FF6600"/>
                </a:solidFill>
              </a:rPr>
              <a:t/>
            </a:r>
            <a:br>
              <a:rPr lang="es-ES" sz="4800" b="1" dirty="0" smtClean="0">
                <a:solidFill>
                  <a:srgbClr val="FF6600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/>
            </a:r>
            <a:br>
              <a:rPr lang="es-ES" sz="4800" b="1" dirty="0" smtClean="0">
                <a:solidFill>
                  <a:srgbClr val="FF6600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>MOLTES GRÀCIES PER LA VOSTRA ASSISTÈNCIA</a:t>
            </a:r>
            <a:br>
              <a:rPr lang="es-ES" sz="4800" b="1" dirty="0" smtClean="0">
                <a:solidFill>
                  <a:srgbClr val="FF6600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/>
            </a:r>
            <a:br>
              <a:rPr lang="es-ES" sz="4800" b="1" dirty="0" smtClean="0">
                <a:solidFill>
                  <a:srgbClr val="FF6600"/>
                </a:solidFill>
              </a:rPr>
            </a:br>
            <a:r>
              <a:rPr lang="es-ES" sz="4800" b="1" dirty="0" smtClean="0">
                <a:solidFill>
                  <a:srgbClr val="FF6600"/>
                </a:solidFill>
              </a:rPr>
              <a:t/>
            </a:r>
            <a:br>
              <a:rPr lang="es-ES" sz="4800" b="1" dirty="0" smtClean="0">
                <a:solidFill>
                  <a:srgbClr val="FF6600"/>
                </a:solidFill>
              </a:rPr>
            </a:br>
            <a:endParaRPr lang="es-ES" sz="48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315616" y="1628800"/>
            <a:ext cx="64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3040" y="2204864"/>
            <a:ext cx="8064896" cy="1754326"/>
          </a:xfrm>
          <a:prstGeom prst="rect">
            <a:avLst/>
          </a:prstGeom>
          <a:noFill/>
          <a:ln w="34925">
            <a:solidFill>
              <a:srgbClr val="FF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6600"/>
                </a:solidFill>
                <a:latin typeface="+mj-lt"/>
              </a:rPr>
              <a:t>EQUIP DE MENJADOR</a:t>
            </a:r>
          </a:p>
          <a:p>
            <a:pPr algn="ctr"/>
            <a:r>
              <a:rPr lang="es-ES" sz="5400" b="1" dirty="0" err="1" smtClean="0">
                <a:solidFill>
                  <a:srgbClr val="FF6600"/>
                </a:solidFill>
                <a:latin typeface="+mj-lt"/>
              </a:rPr>
              <a:t>Curs</a:t>
            </a:r>
            <a:r>
              <a:rPr lang="es-ES" sz="5400" b="1" dirty="0" smtClean="0">
                <a:solidFill>
                  <a:srgbClr val="FF6600"/>
                </a:solidFill>
                <a:latin typeface="+mj-lt"/>
              </a:rPr>
              <a:t> 2018/19</a:t>
            </a:r>
            <a:endParaRPr lang="ca-ES" sz="5400" b="1" dirty="0">
              <a:solidFill>
                <a:srgbClr val="FF66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91980" y="1880829"/>
            <a:ext cx="4680519" cy="360040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483768" y="98072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3200" b="1" dirty="0">
              <a:solidFill>
                <a:srgbClr val="FF66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53153" y="661920"/>
            <a:ext cx="509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COMISSIÓ DE MENJADOR</a:t>
            </a:r>
            <a:endParaRPr lang="ca-ES" sz="32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2492896"/>
            <a:ext cx="55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 - Rosa González ( Directora </a:t>
            </a:r>
            <a:r>
              <a:rPr lang="es-ES" dirty="0" err="1" smtClean="0">
                <a:solidFill>
                  <a:schemeClr val="tx1"/>
                </a:solidFill>
              </a:rPr>
              <a:t>servei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migdia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 - </a:t>
            </a:r>
            <a:r>
              <a:rPr lang="es-ES" dirty="0" err="1" smtClean="0">
                <a:solidFill>
                  <a:schemeClr val="tx1"/>
                </a:solidFill>
              </a:rPr>
              <a:t>Àngels</a:t>
            </a:r>
            <a:r>
              <a:rPr lang="es-ES" dirty="0" smtClean="0">
                <a:solidFill>
                  <a:schemeClr val="tx1"/>
                </a:solidFill>
              </a:rPr>
              <a:t> Almagro ( </a:t>
            </a:r>
            <a:r>
              <a:rPr lang="es-ES" dirty="0" err="1" smtClean="0">
                <a:solidFill>
                  <a:schemeClr val="tx1"/>
                </a:solidFill>
              </a:rPr>
              <a:t>Suport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Coordinació</a:t>
            </a:r>
            <a:r>
              <a:rPr lang="es-ES" dirty="0" smtClean="0">
                <a:solidFill>
                  <a:schemeClr val="tx1"/>
                </a:solidFill>
              </a:rPr>
              <a:t>) 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793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2281" y="1175236"/>
            <a:ext cx="6010038" cy="4507529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203848" y="706699"/>
            <a:ext cx="509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EQUIP DE P3</a:t>
            </a:r>
            <a:endParaRPr lang="ca-ES" sz="32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27584" y="5652869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Paula – Anna – Helena – </a:t>
            </a:r>
            <a:r>
              <a:rPr lang="es-ES" dirty="0" err="1" smtClean="0">
                <a:solidFill>
                  <a:schemeClr val="tx1"/>
                </a:solidFill>
              </a:rPr>
              <a:t>Lluisa</a:t>
            </a:r>
            <a:r>
              <a:rPr lang="es-ES" dirty="0" smtClean="0">
                <a:solidFill>
                  <a:schemeClr val="tx1"/>
                </a:solidFill>
              </a:rPr>
              <a:t> – Pepa</a:t>
            </a:r>
          </a:p>
          <a:p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  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554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201443"/>
            <a:ext cx="5940152" cy="445511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699792" y="712788"/>
            <a:ext cx="312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EQUIP DE P4 I P5</a:t>
            </a:r>
            <a:endParaRPr lang="ca-ES" sz="32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3663" y="5652869"/>
            <a:ext cx="79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Laura-  Isabel  -Cristina – Elisabeth – </a:t>
            </a:r>
            <a:r>
              <a:rPr lang="es-ES" dirty="0" err="1" smtClean="0">
                <a:solidFill>
                  <a:schemeClr val="tx1"/>
                </a:solidFill>
              </a:rPr>
              <a:t>Èlia</a:t>
            </a:r>
            <a:r>
              <a:rPr lang="es-ES" dirty="0" smtClean="0">
                <a:solidFill>
                  <a:schemeClr val="tx1"/>
                </a:solidFill>
              </a:rPr>
              <a:t> - Sara 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626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1050" y="1195297"/>
            <a:ext cx="5958773" cy="446907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651079" y="692150"/>
            <a:ext cx="408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EQUIP DE 1ER -2N- 3È</a:t>
            </a:r>
            <a:endParaRPr lang="ca-ES" sz="32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80182" y="5652869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Lucía – </a:t>
            </a:r>
            <a:r>
              <a:rPr lang="es-ES" dirty="0" err="1" smtClean="0">
                <a:solidFill>
                  <a:schemeClr val="tx1"/>
                </a:solidFill>
              </a:rPr>
              <a:t>Ivet</a:t>
            </a:r>
            <a:r>
              <a:rPr lang="es-ES" dirty="0" smtClean="0">
                <a:solidFill>
                  <a:schemeClr val="tx1"/>
                </a:solidFill>
              </a:rPr>
              <a:t> – Laura F. – Mari – Lorena – Laura - Ruth 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22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5" y="1224492"/>
            <a:ext cx="5878689" cy="440901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987824" y="625232"/>
            <a:ext cx="509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EQUIP DE 4T-5È-6È</a:t>
            </a:r>
            <a:endParaRPr lang="ca-ES" sz="32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70067" y="564562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Gemma</a:t>
            </a:r>
            <a:r>
              <a:rPr lang="es-ES" dirty="0" smtClean="0">
                <a:solidFill>
                  <a:schemeClr val="tx1"/>
                </a:solidFill>
              </a:rPr>
              <a:t> S. – David G. – Carla F – Carla F – Alba - Ada 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626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315616" y="1628800"/>
            <a:ext cx="64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065898" y="1171200"/>
            <a:ext cx="6981442" cy="4264733"/>
            <a:chOff x="899592" y="908721"/>
            <a:chExt cx="6981442" cy="4264733"/>
          </a:xfrm>
        </p:grpSpPr>
        <p:sp>
          <p:nvSpPr>
            <p:cNvPr id="6" name="5 Elipse"/>
            <p:cNvSpPr/>
            <p:nvPr/>
          </p:nvSpPr>
          <p:spPr bwMode="auto">
            <a:xfrm>
              <a:off x="2382469" y="908721"/>
              <a:ext cx="3528739" cy="1656184"/>
            </a:xfrm>
            <a:prstGeom prst="ellipse">
              <a:avLst/>
            </a:prstGeom>
            <a:solidFill>
              <a:schemeClr val="bg1"/>
            </a:solidFill>
            <a:ln w="635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ca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14354" y="1059413"/>
              <a:ext cx="446496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rgbClr val="FF6600"/>
                  </a:solidFill>
                  <a:latin typeface="+mj-lt"/>
                </a:rPr>
                <a:t>2 </a:t>
              </a:r>
              <a:r>
                <a:rPr lang="es-ES" sz="2400" b="1" dirty="0" err="1" smtClean="0">
                  <a:solidFill>
                    <a:srgbClr val="FF6600"/>
                  </a:solidFill>
                  <a:latin typeface="+mj-lt"/>
                </a:rPr>
                <a:t>espais</a:t>
              </a:r>
              <a:endParaRPr lang="es-ES" sz="2400" b="1" dirty="0" smtClean="0">
                <a:solidFill>
                  <a:srgbClr val="FF6600"/>
                </a:solidFill>
                <a:latin typeface="+mj-lt"/>
              </a:endParaRPr>
            </a:p>
            <a:p>
              <a:pPr algn="ctr"/>
              <a:r>
                <a:rPr lang="es-ES" sz="4800" b="1" dirty="0" smtClean="0">
                  <a:solidFill>
                    <a:srgbClr val="FF6600"/>
                  </a:solidFill>
                  <a:latin typeface="+mj-lt"/>
                </a:rPr>
                <a:t>MENJADOR</a:t>
              </a:r>
              <a:endParaRPr lang="ca-ES" sz="4800" b="1" dirty="0">
                <a:solidFill>
                  <a:srgbClr val="FF6600"/>
                </a:solidFill>
                <a:latin typeface="+mj-lt"/>
              </a:endParaRPr>
            </a:p>
          </p:txBody>
        </p:sp>
        <p:cxnSp>
          <p:nvCxnSpPr>
            <p:cNvPr id="10" name="9 Conector recto de flecha"/>
            <p:cNvCxnSpPr/>
            <p:nvPr/>
          </p:nvCxnSpPr>
          <p:spPr bwMode="auto">
            <a:xfrm>
              <a:off x="5148064" y="2564905"/>
              <a:ext cx="864096" cy="86409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13 Conector recto de flecha"/>
            <p:cNvCxnSpPr/>
            <p:nvPr/>
          </p:nvCxnSpPr>
          <p:spPr bwMode="auto">
            <a:xfrm flipH="1">
              <a:off x="2297113" y="2564905"/>
              <a:ext cx="864096" cy="86409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14 CuadroTexto"/>
            <p:cNvSpPr txBox="1"/>
            <p:nvPr/>
          </p:nvSpPr>
          <p:spPr>
            <a:xfrm>
              <a:off x="899592" y="3573016"/>
              <a:ext cx="288032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u="sng" dirty="0" err="1" smtClean="0">
                  <a:solidFill>
                    <a:srgbClr val="FF6600"/>
                  </a:solidFill>
                </a:rPr>
                <a:t>Menjador</a:t>
              </a:r>
              <a:r>
                <a:rPr lang="es-ES" sz="2000" b="1" u="sng" dirty="0" smtClean="0">
                  <a:solidFill>
                    <a:srgbClr val="FF6600"/>
                  </a:solidFill>
                </a:rPr>
                <a:t> </a:t>
              </a:r>
              <a:r>
                <a:rPr lang="es-ES" sz="2000" b="1" u="sng" dirty="0" err="1" smtClean="0">
                  <a:solidFill>
                    <a:srgbClr val="FF6600"/>
                  </a:solidFill>
                </a:rPr>
                <a:t>Vell</a:t>
              </a:r>
              <a:endParaRPr lang="es-ES" sz="2000" b="1" u="sng" dirty="0" smtClean="0">
                <a:solidFill>
                  <a:srgbClr val="FF6600"/>
                </a:solidFill>
              </a:endParaRP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2 TORNS</a:t>
              </a: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P3 – P4 i P5</a:t>
              </a: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3er i 4t</a:t>
              </a:r>
            </a:p>
            <a:p>
              <a:pPr algn="ctr"/>
              <a:endParaRPr lang="ca-ES" dirty="0">
                <a:solidFill>
                  <a:schemeClr val="tx1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000714" y="3573016"/>
              <a:ext cx="288032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u="sng" dirty="0" err="1" smtClean="0">
                  <a:solidFill>
                    <a:srgbClr val="FF6600"/>
                  </a:solidFill>
                </a:rPr>
                <a:t>Menjador</a:t>
              </a:r>
              <a:r>
                <a:rPr lang="es-ES" sz="2000" b="1" u="sng" dirty="0">
                  <a:solidFill>
                    <a:srgbClr val="FF6600"/>
                  </a:solidFill>
                </a:rPr>
                <a:t> </a:t>
              </a:r>
              <a:r>
                <a:rPr lang="es-ES" sz="2000" b="1" u="sng" dirty="0" err="1" smtClean="0">
                  <a:solidFill>
                    <a:srgbClr val="FF6600"/>
                  </a:solidFill>
                </a:rPr>
                <a:t>Nou</a:t>
              </a:r>
              <a:r>
                <a:rPr lang="es-ES" sz="2000" b="1" u="sng" dirty="0" smtClean="0">
                  <a:solidFill>
                    <a:srgbClr val="FF6600"/>
                  </a:solidFill>
                </a:rPr>
                <a:t> </a:t>
              </a: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2 TORNS</a:t>
              </a: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1er i 2on</a:t>
              </a: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5è i 6è </a:t>
              </a:r>
            </a:p>
            <a:p>
              <a:pPr algn="ctr"/>
              <a:endParaRPr lang="ca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56825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300788"/>
            <a:ext cx="9180513" cy="55721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15888"/>
            <a:ext cx="4406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411413" y="6237288"/>
            <a:ext cx="4248150" cy="620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99200"/>
            <a:ext cx="39084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96838"/>
            <a:ext cx="4405312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315616" y="1628800"/>
            <a:ext cx="64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403648" y="940367"/>
            <a:ext cx="6643692" cy="5819005"/>
            <a:chOff x="1569532" y="677888"/>
            <a:chExt cx="6311502" cy="5819005"/>
          </a:xfrm>
        </p:grpSpPr>
        <p:sp>
          <p:nvSpPr>
            <p:cNvPr id="6" name="5 Elipse"/>
            <p:cNvSpPr/>
            <p:nvPr/>
          </p:nvSpPr>
          <p:spPr bwMode="auto">
            <a:xfrm>
              <a:off x="1864854" y="677888"/>
              <a:ext cx="4824537" cy="1656184"/>
            </a:xfrm>
            <a:prstGeom prst="ellipse">
              <a:avLst/>
            </a:prstGeom>
            <a:solidFill>
              <a:schemeClr val="bg1"/>
            </a:solidFill>
            <a:ln w="63500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ca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69532" y="1135488"/>
              <a:ext cx="54726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rgbClr val="FF6600"/>
                  </a:solidFill>
                  <a:latin typeface="+mj-lt"/>
                </a:rPr>
                <a:t>AUTOGESTIÓ DE L’ESPAI DE MENJADOR</a:t>
              </a:r>
            </a:p>
            <a:p>
              <a:pPr algn="ctr"/>
              <a:r>
                <a:rPr lang="es-ES" sz="1600" b="1" dirty="0" err="1" smtClean="0">
                  <a:solidFill>
                    <a:srgbClr val="FF6600"/>
                  </a:solidFill>
                  <a:latin typeface="+mj-lt"/>
                </a:rPr>
                <a:t>Treball</a:t>
              </a:r>
              <a:r>
                <a:rPr lang="es-ES" sz="1600" b="1" dirty="0" smtClean="0">
                  <a:solidFill>
                    <a:srgbClr val="FF6600"/>
                  </a:solidFill>
                  <a:latin typeface="+mj-lt"/>
                </a:rPr>
                <a:t> </a:t>
              </a:r>
              <a:r>
                <a:rPr lang="es-ES" sz="1600" b="1" dirty="0" err="1" smtClean="0">
                  <a:solidFill>
                    <a:srgbClr val="FF6600"/>
                  </a:solidFill>
                  <a:latin typeface="+mj-lt"/>
                </a:rPr>
                <a:t>d’autonomia</a:t>
              </a:r>
              <a:endParaRPr lang="ca-ES" sz="16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569532" y="2957463"/>
              <a:ext cx="57898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  NOU FUNCIONAMENT MENJADOR MITJANS:</a:t>
              </a: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ARA ENS SERVIM NOSALTRES</a:t>
              </a:r>
              <a:r>
                <a:rPr lang="ca-ES" dirty="0" smtClean="0">
                  <a:solidFill>
                    <a:schemeClr val="tx1"/>
                  </a:solidFill>
                </a:rPr>
                <a:t>!!</a:t>
              </a:r>
            </a:p>
            <a:p>
              <a:pPr algn="ctr"/>
              <a:endParaRPr lang="es-ES" dirty="0">
                <a:solidFill>
                  <a:schemeClr val="tx1"/>
                </a:solidFill>
              </a:endParaRPr>
            </a:p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COL·LABOREM EN EL FUNCIONAMENT DEL MENJADOR: COMISSIÓ DE GESTIÓ.</a:t>
              </a:r>
            </a:p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NOU FUNCIONAMENT MENJADOR INFANTIL:</a:t>
              </a:r>
            </a:p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ARA MENJEM AMB PLATS!!</a:t>
              </a:r>
            </a:p>
            <a:p>
              <a:endParaRPr lang="es-ES" dirty="0" smtClean="0">
                <a:solidFill>
                  <a:schemeClr val="tx1"/>
                </a:solidFill>
              </a:endParaRPr>
            </a:p>
            <a:p>
              <a:pPr algn="ctr"/>
              <a:endParaRPr lang="ca-ES" dirty="0" smtClean="0">
                <a:solidFill>
                  <a:schemeClr val="tx1"/>
                </a:solidFill>
              </a:endParaRPr>
            </a:p>
            <a:p>
              <a:pPr algn="ctr"/>
              <a:endParaRPr lang="es-E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000714" y="3543332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ca-E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15 Elipse"/>
          <p:cNvSpPr/>
          <p:nvPr/>
        </p:nvSpPr>
        <p:spPr bwMode="auto">
          <a:xfrm>
            <a:off x="1519814" y="3619471"/>
            <a:ext cx="216024" cy="21602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1547664" y="4437112"/>
            <a:ext cx="216024" cy="21602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1547664" y="5301208"/>
            <a:ext cx="216024" cy="21602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26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347</Words>
  <Application>Microsoft Office PowerPoint</Application>
  <PresentationFormat>Presentación en pantalla (4:3)</PresentationFormat>
  <Paragraphs>89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 COMUNICACIONS I ALTRES • INFORMES I FULLS D’INCIDÈNCIES • ATENCIÓ A LES FAMÍLIES: Dilluns a Divendres 8:30h/9:30h          Dimarts i Dimecres 16:30/17:00h  CORREU DE CONTACTE ( me.fructuosgelabert@peretarres.org ) • FUNCIONAMENT ACOLLIDES: Acollida matí: 8-9h                                                            Acollida tarda: 16:30-17:30h    </vt:lpstr>
      <vt:lpstr>  MOLTES GRÀCIES PER LA VOSTRA ASSISTÈNCIA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Raquel</dc:creator>
  <cp:lastModifiedBy>Usuaari</cp:lastModifiedBy>
  <cp:revision>126</cp:revision>
  <cp:lastPrinted>1601-01-01T00:00:00Z</cp:lastPrinted>
  <dcterms:created xsi:type="dcterms:W3CDTF">2012-10-16T19:20:31Z</dcterms:created>
  <dcterms:modified xsi:type="dcterms:W3CDTF">2018-10-23T18:11:57Z</dcterms:modified>
</cp:coreProperties>
</file>