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72"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5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8" name="Títo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ca-ES" smtClean="0"/>
              <a:t>Feu clic aquí per editar l'estil</a:t>
            </a:r>
            <a:endParaRPr kumimoji="0" lang="en-US"/>
          </a:p>
        </p:txBody>
      </p:sp>
      <p:sp>
        <p:nvSpPr>
          <p:cNvPr id="28" name="Contenidor de data 27"/>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17" name="Contenidor de peu de pàgina 16"/>
          <p:cNvSpPr>
            <a:spLocks noGrp="1"/>
          </p:cNvSpPr>
          <p:nvPr>
            <p:ph type="ftr" sz="quarter" idx="11"/>
          </p:nvPr>
        </p:nvSpPr>
        <p:spPr/>
        <p:txBody>
          <a:bodyPr/>
          <a:lstStyle/>
          <a:p>
            <a:endParaRPr lang="es-ES" dirty="0"/>
          </a:p>
        </p:txBody>
      </p:sp>
      <p:sp>
        <p:nvSpPr>
          <p:cNvPr id="29" name="Contenidor de número de diapositiva 28"/>
          <p:cNvSpPr>
            <a:spLocks noGrp="1"/>
          </p:cNvSpPr>
          <p:nvPr>
            <p:ph type="sldNum" sz="quarter" idx="12"/>
          </p:nvPr>
        </p:nvSpPr>
        <p:spPr/>
        <p:txBody>
          <a:bodyPr/>
          <a:lstStyle/>
          <a:p>
            <a:fld id="{4E0440E8-FBB8-4493-919D-D3F4AA75C5D4}" type="slidenum">
              <a:rPr lang="es-ES" smtClean="0"/>
              <a:t>‹#›</a:t>
            </a:fld>
            <a:endParaRPr lang="es-ES" dirty="0"/>
          </a:p>
        </p:txBody>
      </p:sp>
      <p:sp>
        <p:nvSpPr>
          <p:cNvPr id="9" name="Subtíto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a-ES" smtClean="0"/>
              <a:t>Feu clic aquí per editar l'estil de subtítols del patró.</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p:txBody>
          <a:bodyPr vert="eaVert"/>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a:xfrm>
            <a:off x="457200" y="274638"/>
            <a:ext cx="6019800" cy="5851525"/>
          </a:xfrm>
        </p:spPr>
        <p:txBody>
          <a:bodyPr vert="eaVert"/>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contingut 2"/>
          <p:cNvSpPr>
            <a:spLocks noGrp="1"/>
          </p:cNvSpPr>
          <p:nvPr>
            <p:ph idx="1"/>
          </p:nvPr>
        </p:nvSpPr>
        <p:spPr/>
        <p:txBody>
          <a:body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bg>
      <p:bgRef idx="1003">
        <a:schemeClr val="bg2"/>
      </p:bgRef>
    </p:bg>
    <p:spTree>
      <p:nvGrpSpPr>
        <p:cNvPr id="1" name=""/>
        <p:cNvGrpSpPr/>
        <p:nvPr/>
      </p:nvGrpSpPr>
      <p:grpSpPr>
        <a:xfrm>
          <a:off x="0" y="0"/>
          <a:ext cx="0" cy="0"/>
          <a:chOff x="0" y="0"/>
          <a:chExt cx="0" cy="0"/>
        </a:xfrm>
      </p:grpSpPr>
      <p:sp>
        <p:nvSpPr>
          <p:cNvPr id="2" name="Títo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ca-ES" smtClean="0"/>
              <a:t>Feu clic aquí per editar l'estil</a:t>
            </a:r>
            <a:endParaRPr kumimoji="0" lang="en-US"/>
          </a:p>
        </p:txBody>
      </p:sp>
      <p:sp>
        <p:nvSpPr>
          <p:cNvPr id="3" name="Contenidor de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a-ES" smtClean="0"/>
              <a:t>Feu clic aquí per editar estils</a:t>
            </a:r>
          </a:p>
        </p:txBody>
      </p:sp>
      <p:sp>
        <p:nvSpPr>
          <p:cNvPr id="4" name="Contenidor de data 3"/>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a:xfrm>
            <a:off x="7924800" y="6416675"/>
            <a:ext cx="762000" cy="365125"/>
          </a:xfrm>
        </p:spPr>
        <p:txBody>
          <a:bodyPr/>
          <a:lstStyle/>
          <a:p>
            <a:fld id="{4E0440E8-FBB8-4493-919D-D3F4AA75C5D4}" type="slidenum">
              <a:rPr lang="es-ES" smtClean="0"/>
              <a:t>‹#›</a:t>
            </a:fld>
            <a:endParaRPr lang="es-E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contingut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contingut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5" name="Contenidor de data 4"/>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8229600" cy="1143000"/>
          </a:xfrm>
        </p:spPr>
        <p:txBody>
          <a:bodyPr anchor="ctr"/>
          <a:lstStyle>
            <a:lvl1pPr>
              <a:defRPr/>
            </a:lvl1pPr>
          </a:lstStyle>
          <a:p>
            <a:r>
              <a:rPr kumimoji="0" lang="ca-ES" smtClean="0"/>
              <a:t>Feu clic aquí per editar l'estil</a:t>
            </a:r>
            <a:endParaRPr kumimoji="0" lang="en-US"/>
          </a:p>
        </p:txBody>
      </p:sp>
      <p:sp>
        <p:nvSpPr>
          <p:cNvPr id="3" name="Contenidor de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a-ES" smtClean="0"/>
              <a:t>Feu clic aquí per editar estils</a:t>
            </a:r>
          </a:p>
        </p:txBody>
      </p:sp>
      <p:sp>
        <p:nvSpPr>
          <p:cNvPr id="4" name="Contenidor de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a-ES" smtClean="0"/>
              <a:t>Feu clic aquí per editar estils</a:t>
            </a:r>
          </a:p>
        </p:txBody>
      </p:sp>
      <p:sp>
        <p:nvSpPr>
          <p:cNvPr id="5" name="Contenidor de contingut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6" name="Contenidor de contingut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7" name="Contenidor de data 6"/>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8" name="Contenidor de peu de pàgina 7"/>
          <p:cNvSpPr>
            <a:spLocks noGrp="1"/>
          </p:cNvSpPr>
          <p:nvPr>
            <p:ph type="ftr" sz="quarter" idx="11"/>
          </p:nvPr>
        </p:nvSpPr>
        <p:spPr/>
        <p:txBody>
          <a:bodyPr/>
          <a:lstStyle/>
          <a:p>
            <a:endParaRPr lang="es-ES" dirty="0"/>
          </a:p>
        </p:txBody>
      </p:sp>
      <p:sp>
        <p:nvSpPr>
          <p:cNvPr id="9" name="Contenidor de número de diapositiva 8"/>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data 2"/>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4" name="Contenidor de peu de pàgina 3"/>
          <p:cNvSpPr>
            <a:spLocks noGrp="1"/>
          </p:cNvSpPr>
          <p:nvPr>
            <p:ph type="ftr" sz="quarter" idx="11"/>
          </p:nvPr>
        </p:nvSpPr>
        <p:spPr/>
        <p:txBody>
          <a:bodyPr/>
          <a:lstStyle/>
          <a:p>
            <a:endParaRPr lang="es-ES" dirty="0"/>
          </a:p>
        </p:txBody>
      </p:sp>
      <p:sp>
        <p:nvSpPr>
          <p:cNvPr id="5" name="Contenidor de número de diapositiva 4"/>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3" name="Contenidor de peu de pàgina 2"/>
          <p:cNvSpPr>
            <a:spLocks noGrp="1"/>
          </p:cNvSpPr>
          <p:nvPr>
            <p:ph type="ftr" sz="quarter" idx="11"/>
          </p:nvPr>
        </p:nvSpPr>
        <p:spPr/>
        <p:txBody>
          <a:bodyPr/>
          <a:lstStyle/>
          <a:p>
            <a:endParaRPr lang="es-ES" dirty="0"/>
          </a:p>
        </p:txBody>
      </p:sp>
      <p:sp>
        <p:nvSpPr>
          <p:cNvPr id="4" name="Contenidor de número de diapositiva 3"/>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ca-ES" smtClean="0"/>
              <a:t>Feu clic aquí per editar l'estil</a:t>
            </a:r>
            <a:endParaRPr kumimoji="0" lang="en-US"/>
          </a:p>
        </p:txBody>
      </p:sp>
      <p:sp>
        <p:nvSpPr>
          <p:cNvPr id="3" name="Contenidor de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a-ES" smtClean="0"/>
              <a:t>Feu clic aquí per editar estils</a:t>
            </a:r>
          </a:p>
        </p:txBody>
      </p:sp>
      <p:sp>
        <p:nvSpPr>
          <p:cNvPr id="4" name="Contenidor de contingut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ca-ES" smtClean="0"/>
              <a:t>Feu clic aquí per editar estils</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5" name="Contenidor de data 4"/>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ca-ES" smtClean="0"/>
              <a:t>Feu clic aquí per editar l'estil</a:t>
            </a:r>
            <a:endParaRPr kumimoji="0" lang="en-US"/>
          </a:p>
        </p:txBody>
      </p:sp>
      <p:sp>
        <p:nvSpPr>
          <p:cNvPr id="3" name="Contenidor d'imat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ca-ES" smtClean="0">
                <a:solidFill>
                  <a:schemeClr val="lt1"/>
                </a:solidFill>
                <a:latin typeface="+mn-lt"/>
                <a:ea typeface="+mn-ea"/>
                <a:cs typeface="+mn-cs"/>
              </a:rPr>
              <a:t>Feu clic a la icona per afegir una imatge</a:t>
            </a:r>
            <a:endParaRPr kumimoji="0" lang="en-US" dirty="0">
              <a:solidFill>
                <a:schemeClr val="lt1"/>
              </a:solidFill>
              <a:latin typeface="+mn-lt"/>
              <a:ea typeface="+mn-ea"/>
              <a:cs typeface="+mn-cs"/>
            </a:endParaRPr>
          </a:p>
        </p:txBody>
      </p:sp>
      <p:sp>
        <p:nvSpPr>
          <p:cNvPr id="4" name="Contenidor de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ca-ES" smtClean="0"/>
              <a:t>Feu clic aquí per editar estils</a:t>
            </a:r>
          </a:p>
        </p:txBody>
      </p:sp>
      <p:sp>
        <p:nvSpPr>
          <p:cNvPr id="5" name="Contenidor de data 4"/>
          <p:cNvSpPr>
            <a:spLocks noGrp="1"/>
          </p:cNvSpPr>
          <p:nvPr>
            <p:ph type="dt" sz="half" idx="10"/>
          </p:nvPr>
        </p:nvSpPr>
        <p:spPr/>
        <p:txBody>
          <a:bodyPr/>
          <a:lstStyle/>
          <a:p>
            <a:fld id="{F15B6584-5679-402A-BD69-ADB374084CF7}" type="datetimeFigureOut">
              <a:rPr lang="es-ES" smtClean="0"/>
              <a:t>11/03/2019</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4E0440E8-FBB8-4493-919D-D3F4AA75C5D4}" type="slidenum">
              <a:rPr lang="es-ES" smtClean="0"/>
              <a:t>‹#›</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Contenidor de títol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ca-ES" smtClean="0"/>
              <a:t>Feu clic aquí per editar l'estil</a:t>
            </a:r>
            <a:endParaRPr kumimoji="0" lang="en-US"/>
          </a:p>
        </p:txBody>
      </p:sp>
      <p:sp>
        <p:nvSpPr>
          <p:cNvPr id="13" name="Contenidor de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ca-ES" smtClean="0"/>
              <a:t>Feu clic aquí per editar estils</a:t>
            </a:r>
          </a:p>
          <a:p>
            <a:pPr lvl="1" eaLnBrk="1" latinLnBrk="0" hangingPunct="1"/>
            <a:r>
              <a:rPr kumimoji="0" lang="ca-ES" smtClean="0"/>
              <a:t>Segon nivell</a:t>
            </a:r>
          </a:p>
          <a:p>
            <a:pPr lvl="2" eaLnBrk="1" latinLnBrk="0" hangingPunct="1"/>
            <a:r>
              <a:rPr kumimoji="0" lang="ca-ES" smtClean="0"/>
              <a:t>Tercer nivell</a:t>
            </a:r>
          </a:p>
          <a:p>
            <a:pPr lvl="3" eaLnBrk="1" latinLnBrk="0" hangingPunct="1"/>
            <a:r>
              <a:rPr kumimoji="0" lang="ca-ES" smtClean="0"/>
              <a:t>Quart nivell</a:t>
            </a:r>
          </a:p>
          <a:p>
            <a:pPr lvl="4" eaLnBrk="1" latinLnBrk="0" hangingPunct="1"/>
            <a:r>
              <a:rPr kumimoji="0" lang="ca-ES" smtClean="0"/>
              <a:t>Cinquè nivell</a:t>
            </a:r>
            <a:endParaRPr kumimoji="0" lang="en-US"/>
          </a:p>
        </p:txBody>
      </p:sp>
      <p:sp>
        <p:nvSpPr>
          <p:cNvPr id="14" name="Contenidor de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15B6584-5679-402A-BD69-ADB374084CF7}" type="datetimeFigureOut">
              <a:rPr lang="es-ES" smtClean="0"/>
              <a:t>11/03/2019</a:t>
            </a:fld>
            <a:endParaRPr lang="es-ES" dirty="0"/>
          </a:p>
        </p:txBody>
      </p:sp>
      <p:sp>
        <p:nvSpPr>
          <p:cNvPr id="3" name="Contenidor de peu de pà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dirty="0"/>
          </a:p>
        </p:txBody>
      </p:sp>
      <p:sp>
        <p:nvSpPr>
          <p:cNvPr id="23" name="Contenidor de número de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0440E8-FBB8-4493-919D-D3F4AA75C5D4}" type="slidenum">
              <a:rPr lang="es-ES" smtClean="0"/>
              <a:t>‹#›</a:t>
            </a:fld>
            <a:endParaRPr lang="es-E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google.com/search?safe=strict&amp;rlz=1C2CAFB_enES824ES824&amp;q=mas+gibert+data+de+creaci%C3%B3+o+fundaci%C3%B3&amp;sa=X&amp;ved=2ahUKEwiNzZzFlfLgAhW0DmMBHVRbAnMQ6BMoADASegQIBhAJ" TargetMode="External"/><Relationship Id="rId7" Type="http://schemas.openxmlformats.org/officeDocument/2006/relationships/hyperlink" Target="https://www.google.com/search?safe=strict&amp;rlz=1C2CAFB_enES824ES824&amp;q=mas+gibert+estils+arquitect%C3%B2nics&amp;stick=H4sIAAAAAAAAAOPgE-LVT9c3NExLLiksrEjJ0tLLTrbSTyxKzsgsSU0uKS1K1S8uKSoFs6yQhBNzFIpLKnNSF7Eq5iYWK6RnJqUWlSikFpdk5hQrJBYVloLVHd6Ul5lcDADv2zfnZQAAAA&amp;sa=X&amp;ved=2ahUKEwiNzZzFlfLgAhW0DmMBHVRbAnMQ6BMoADAUegQIBhAR" TargetMode="External"/><Relationship Id="rId2" Type="http://schemas.openxmlformats.org/officeDocument/2006/relationships/hyperlink" Target="https://www.google.com/search?safe=strict&amp;rlz=1C2CAFB_enES824ES824&amp;q=mas+gibert+adre%C3%A7a&amp;stick=H4sIAAAAAAAAAOPgE-LVT9c3NExLLiksrEjJ0pLNTrbSz8lPTizJzM-DM6wSU1KKUouLF7EK5SYWK6RnJqUWlSgkAsUOL08EAAgqhcRFAAAA&amp;ludocid=12318474952604959160&amp;sa=X&amp;ved=2ahUKEwiNzZzFlfLgAhW0DmMBHVRbAnMQ6BMwEXoECAYQBg" TargetMode="External"/><Relationship Id="rId1" Type="http://schemas.openxmlformats.org/officeDocument/2006/relationships/slideLayout" Target="../slideLayouts/slideLayout2.xml"/><Relationship Id="rId6" Type="http://schemas.openxmlformats.org/officeDocument/2006/relationships/hyperlink" Target="https://www.google.com/search?safe=strict&amp;rlz=1C2CAFB_enES824ES824&amp;q=Prov%C3%ADncia+de+Tarragona&amp;stick=H4sIAAAAAAAAAOPgE-LVT9c3NExLLiksrEjJUuLUz9U3MDQyrozXkstOttLPyU9OLMnMz4MzrAqK8ssy85JTF7GKBwCZh9fmJWcmKqSkKoQkFhUlpufnJQIAhVVWKlYAAAA&amp;sa=X&amp;ved=2ahUKEwiNzZzFlfLgAhW0DmMBHVRbAnMQmxMoATATegQIBhAO" TargetMode="External"/><Relationship Id="rId5" Type="http://schemas.openxmlformats.org/officeDocument/2006/relationships/hyperlink" Target="https://www.google.com/search?safe=strict&amp;rlz=1C2CAFB_enES824ES824&amp;q=mas+gibert+prov%C3%ADncia&amp;stick=H4sIAAAAAAAAAOPgE-LVT9c3NExLLiksrEjJ0pLLTrbSz8lPTizJzM-DM6wKivLLMvOSUxexiuYmFiukZyalFpUogEQPr81LzkwEAGcNkfJJAAAA&amp;sa=X&amp;ved=2ahUKEwiNzZzFlfLgAhW0DmMBHVRbAnMQ6BMoADATegQIBhAN" TargetMode="External"/><Relationship Id="rId4" Type="http://schemas.openxmlformats.org/officeDocument/2006/relationships/hyperlink" Target="https://www.google.com/search?safe=strict&amp;rlz=1C2CAFB_enES824ES824&amp;q=segle+XVI&amp;stick=H4sIAAAAAAAAAONgVuLQz9U3sEgyMl7Eylmcmp6TqhAR5gkAIUWAvRgAAAA&amp;sa=X&amp;ved=2ahUKEwiNzZzFlfLgAhW0DmMBHVRbAnMQmxMoATASegQIBhA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wikipedia.org/wiki/B%C3%A9_cultural_d'inter%C3%A8s_nacional" TargetMode="External"/><Relationship Id="rId2" Type="http://schemas.openxmlformats.org/officeDocument/2006/relationships/hyperlink" Target="http://invarquit.cultura.gencat.cat/Cerca/Fitxa?index=0&amp;consulta=&amp;codi=1443"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nvarquit.cultura.gencat.cat/Cerca/Fitxa?index=0&amp;consulta=&amp;codi=123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467544" y="332656"/>
            <a:ext cx="7772400" cy="1470025"/>
          </a:xfrm>
        </p:spPr>
        <p:txBody>
          <a:bodyPr/>
          <a:lstStyle/>
          <a:p>
            <a:r>
              <a:rPr lang="ca-ES" dirty="0" smtClean="0"/>
              <a:t>LA POBLA DE MONTORNÈS</a:t>
            </a:r>
            <a:endParaRPr lang="es-ES" dirty="0"/>
          </a:p>
        </p:txBody>
      </p:sp>
      <p:sp>
        <p:nvSpPr>
          <p:cNvPr id="3" name="Subtítol 2"/>
          <p:cNvSpPr>
            <a:spLocks noGrp="1"/>
          </p:cNvSpPr>
          <p:nvPr>
            <p:ph type="subTitle" idx="1"/>
          </p:nvPr>
        </p:nvSpPr>
        <p:spPr>
          <a:xfrm>
            <a:off x="0" y="2564904"/>
            <a:ext cx="3416424" cy="3240360"/>
          </a:xfrm>
        </p:spPr>
        <p:txBody>
          <a:bodyPr>
            <a:normAutofit/>
          </a:bodyPr>
          <a:lstStyle/>
          <a:p>
            <a:r>
              <a:rPr lang="ca-ES" dirty="0" smtClean="0"/>
              <a:t>CONDE RUIZ, CARLA</a:t>
            </a:r>
          </a:p>
          <a:p>
            <a:endParaRPr lang="ca-ES" dirty="0"/>
          </a:p>
          <a:p>
            <a:r>
              <a:rPr lang="ca-ES" dirty="0" smtClean="0"/>
              <a:t>ESCUDERO FORTUNY, ADRIÀ</a:t>
            </a:r>
          </a:p>
          <a:p>
            <a:endParaRPr lang="ca-ES" dirty="0"/>
          </a:p>
        </p:txBody>
      </p:sp>
      <p:pic>
        <p:nvPicPr>
          <p:cNvPr id="1026" name="Picture 2" descr="Resultat d'imatges de la pobla de montor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04864"/>
            <a:ext cx="5472608"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3658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MAS MERCADER</a:t>
            </a:r>
            <a:endParaRPr lang="es-ES" dirty="0"/>
          </a:p>
        </p:txBody>
      </p:sp>
      <p:sp>
        <p:nvSpPr>
          <p:cNvPr id="4" name="Contenidor de contingut 3"/>
          <p:cNvSpPr>
            <a:spLocks noGrp="1"/>
          </p:cNvSpPr>
          <p:nvPr>
            <p:ph idx="1"/>
          </p:nvPr>
        </p:nvSpPr>
        <p:spPr>
          <a:xfrm>
            <a:off x="0" y="1628800"/>
            <a:ext cx="5410944" cy="4709160"/>
          </a:xfrm>
        </p:spPr>
        <p:txBody>
          <a:bodyPr>
            <a:normAutofit lnSpcReduction="10000"/>
          </a:bodyPr>
          <a:lstStyle/>
          <a:p>
            <a:r>
              <a:rPr lang="ca-ES" dirty="0" smtClean="0"/>
              <a:t>Tipus:	Masia</a:t>
            </a:r>
          </a:p>
          <a:p>
            <a:r>
              <a:rPr lang="ca-ES" dirty="0" smtClean="0"/>
              <a:t>Període: Segle XIX</a:t>
            </a:r>
          </a:p>
          <a:p>
            <a:r>
              <a:rPr lang="ca-ES" dirty="0" smtClean="0"/>
              <a:t>Situació: Camí del Mas d'en Gibert.</a:t>
            </a:r>
          </a:p>
          <a:p>
            <a:r>
              <a:rPr lang="ca-ES" dirty="0" smtClean="0"/>
              <a:t>Tot i la seva proximitat a la Pobla de Montornès, la finca pertany en part al terme de Creixell L’edifici actual és del segle XVIII (en una llinda hi ha la data de 1722), reformat cap a la fi del XIX.</a:t>
            </a:r>
            <a:endParaRPr lang="ca-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5670651" y="2361563"/>
            <a:ext cx="3455205" cy="259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idor de contingut 3"/>
          <p:cNvSpPr txBox="1">
            <a:spLocks/>
          </p:cNvSpPr>
          <p:nvPr/>
        </p:nvSpPr>
        <p:spPr>
          <a:xfrm>
            <a:off x="539552" y="1988840"/>
            <a:ext cx="82296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es-ES"/>
          </a:p>
        </p:txBody>
      </p:sp>
    </p:spTree>
    <p:extLst>
      <p:ext uri="{BB962C8B-B14F-4D97-AF65-F5344CB8AC3E}">
        <p14:creationId xmlns:p14="http://schemas.microsoft.com/office/powerpoint/2010/main" val="125449442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MAS GIBERT</a:t>
            </a:r>
            <a:endParaRPr lang="es-ES" dirty="0"/>
          </a:p>
        </p:txBody>
      </p:sp>
      <p:sp>
        <p:nvSpPr>
          <p:cNvPr id="3" name="Contenidor de contingut 2"/>
          <p:cNvSpPr>
            <a:spLocks noGrp="1"/>
          </p:cNvSpPr>
          <p:nvPr>
            <p:ph idx="1"/>
          </p:nvPr>
        </p:nvSpPr>
        <p:spPr>
          <a:xfrm>
            <a:off x="-180528" y="1412776"/>
            <a:ext cx="3888432" cy="5285224"/>
          </a:xfrm>
        </p:spPr>
        <p:txBody>
          <a:bodyPr>
            <a:normAutofit fontScale="85000" lnSpcReduction="20000"/>
          </a:bodyPr>
          <a:lstStyle/>
          <a:p>
            <a:r>
              <a:rPr lang="es-ES" u="sng" dirty="0" smtClean="0"/>
              <a:t> </a:t>
            </a:r>
            <a:r>
              <a:rPr lang="ca-ES" dirty="0"/>
              <a:t>Mas Gibert és una masia del municipi de Creixell inclosa en l'Inventari del Patrimoni Arquitectònic de Catalunya. </a:t>
            </a:r>
            <a:r>
              <a:rPr lang="ca-ES" b="1" dirty="0" smtClean="0">
                <a:hlinkClick r:id="rId2"/>
              </a:rPr>
              <a:t>Adreça</a:t>
            </a:r>
            <a:r>
              <a:rPr lang="ca-ES" b="1" dirty="0"/>
              <a:t>: </a:t>
            </a:r>
            <a:r>
              <a:rPr lang="ca-ES" dirty="0"/>
              <a:t>43839 Creixell, Tarragona</a:t>
            </a:r>
          </a:p>
          <a:p>
            <a:r>
              <a:rPr lang="ca-ES" b="1" dirty="0">
                <a:hlinkClick r:id="rId3"/>
              </a:rPr>
              <a:t>Data de creació o fundació</a:t>
            </a:r>
            <a:r>
              <a:rPr lang="ca-ES" b="1" dirty="0"/>
              <a:t>: </a:t>
            </a:r>
            <a:r>
              <a:rPr lang="ca-ES" dirty="0">
                <a:hlinkClick r:id="rId4"/>
              </a:rPr>
              <a:t>segle XVI</a:t>
            </a:r>
            <a:endParaRPr lang="ca-ES" dirty="0"/>
          </a:p>
          <a:p>
            <a:r>
              <a:rPr lang="ca-ES" b="1" dirty="0">
                <a:hlinkClick r:id="rId5"/>
              </a:rPr>
              <a:t>Província</a:t>
            </a:r>
            <a:r>
              <a:rPr lang="ca-ES" b="1" dirty="0"/>
              <a:t>: </a:t>
            </a:r>
            <a:r>
              <a:rPr lang="ca-ES" dirty="0">
                <a:hlinkClick r:id="rId6"/>
              </a:rPr>
              <a:t>Província de Tarragona</a:t>
            </a:r>
            <a:endParaRPr lang="ca-ES" dirty="0"/>
          </a:p>
          <a:p>
            <a:r>
              <a:rPr lang="ca-ES" b="1" dirty="0" smtClean="0">
                <a:hlinkClick r:id="rId7"/>
              </a:rPr>
              <a:t>Estils arquitectònics</a:t>
            </a:r>
            <a:r>
              <a:rPr lang="ca-ES" b="1" dirty="0"/>
              <a:t>: </a:t>
            </a:r>
            <a:r>
              <a:rPr lang="ca-ES" dirty="0"/>
              <a:t>Arquitectura popular, gòtic </a:t>
            </a:r>
            <a:r>
              <a:rPr lang="ca-ES" dirty="0" smtClean="0"/>
              <a:t>tardà.</a:t>
            </a:r>
            <a:endParaRPr lang="ca-ES" dirty="0"/>
          </a:p>
          <a:p>
            <a:endParaRPr lang="es-ES"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2132856"/>
            <a:ext cx="48482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15598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67544" y="188640"/>
            <a:ext cx="8229600" cy="634082"/>
          </a:xfrm>
        </p:spPr>
        <p:txBody>
          <a:bodyPr>
            <a:normAutofit fontScale="90000"/>
          </a:bodyPr>
          <a:lstStyle/>
          <a:p>
            <a:r>
              <a:rPr lang="ca-ES" dirty="0" smtClean="0"/>
              <a:t>MAS BOADA</a:t>
            </a:r>
            <a:endParaRPr lang="ca-ES" dirty="0"/>
          </a:p>
        </p:txBody>
      </p:sp>
      <p:sp>
        <p:nvSpPr>
          <p:cNvPr id="3" name="Contenidor de contingut 2"/>
          <p:cNvSpPr>
            <a:spLocks noGrp="1"/>
          </p:cNvSpPr>
          <p:nvPr>
            <p:ph idx="1"/>
          </p:nvPr>
        </p:nvSpPr>
        <p:spPr>
          <a:xfrm>
            <a:off x="0" y="581261"/>
            <a:ext cx="3672408" cy="6453336"/>
          </a:xfrm>
        </p:spPr>
        <p:txBody>
          <a:bodyPr>
            <a:noAutofit/>
          </a:bodyPr>
          <a:lstStyle/>
          <a:p>
            <a:r>
              <a:rPr lang="ca-ES" sz="1750" dirty="0" smtClean="0"/>
              <a:t>Tipus: Masia</a:t>
            </a:r>
          </a:p>
          <a:p>
            <a:r>
              <a:rPr lang="ca-ES" sz="1750" dirty="0" smtClean="0"/>
              <a:t>Període: Segle XVI-XVII</a:t>
            </a:r>
          </a:p>
          <a:p>
            <a:r>
              <a:rPr lang="ca-ES" sz="1750" dirty="0" smtClean="0"/>
              <a:t>Estil: Gòtic</a:t>
            </a:r>
          </a:p>
          <a:p>
            <a:r>
              <a:rPr lang="ca-ES" sz="1750" dirty="0" smtClean="0"/>
              <a:t>Situació : Camí de la Nou</a:t>
            </a:r>
          </a:p>
          <a:p>
            <a:pPr marL="137160" indent="0">
              <a:buNone/>
            </a:pPr>
            <a:endParaRPr lang="ca-ES" sz="1750" dirty="0" smtClean="0"/>
          </a:p>
          <a:p>
            <a:r>
              <a:rPr lang="ca-ES" sz="1750" dirty="0" smtClean="0"/>
              <a:t>Masia documentada des de l'any 1531. La seva proximitat al castell de Montornès, propietat del monestir de Santes Creus, fa pensar que podia ser una residència temporera dels monjos. El 1698 va ser adquirit per Bernat Martí, d'Altafulla, que, en morir sense fills, originà un plet successori que va durar molts anys. dels elements arquitectònics en destaca el finestral gòtic d'arc conopial situat a la façana principal, damunt del portal de punt rodó.</a:t>
            </a:r>
            <a:endParaRPr lang="ca-ES" sz="1750" dirty="0"/>
          </a:p>
        </p:txBody>
      </p:sp>
      <p:pic>
        <p:nvPicPr>
          <p:cNvPr id="8197" name="Picture 5" descr="La Pobla de MontornÃ¨s - Mas Bo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916832"/>
            <a:ext cx="4933682" cy="378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89355"/>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96044" y="116632"/>
            <a:ext cx="8229600" cy="993217"/>
          </a:xfrm>
        </p:spPr>
        <p:txBody>
          <a:bodyPr/>
          <a:lstStyle/>
          <a:p>
            <a:r>
              <a:rPr lang="es-ES" dirty="0" smtClean="0"/>
              <a:t>MAS SOLÉ</a:t>
            </a:r>
            <a:endParaRPr lang="es-ES" dirty="0"/>
          </a:p>
        </p:txBody>
      </p:sp>
      <p:sp>
        <p:nvSpPr>
          <p:cNvPr id="3" name="Contenidor de contingut 2"/>
          <p:cNvSpPr>
            <a:spLocks noGrp="1"/>
          </p:cNvSpPr>
          <p:nvPr>
            <p:ph idx="1"/>
          </p:nvPr>
        </p:nvSpPr>
        <p:spPr>
          <a:xfrm>
            <a:off x="457200" y="1124744"/>
            <a:ext cx="3250704" cy="5400600"/>
          </a:xfrm>
        </p:spPr>
        <p:txBody>
          <a:bodyPr>
            <a:normAutofit fontScale="25000" lnSpcReduction="20000"/>
          </a:bodyPr>
          <a:lstStyle/>
          <a:p>
            <a:pPr fontAlgn="base"/>
            <a:r>
              <a:rPr lang="ca-ES" sz="6400" b="1" dirty="0" smtClean="0"/>
              <a:t>Situació</a:t>
            </a:r>
            <a:r>
              <a:rPr lang="ca-ES" sz="6400" dirty="0" smtClean="0"/>
              <a:t>: A la Urbanització “El Castell de Montornès”, en terrenys de La Pobla de Montornès, població i municipi del mateix nom, a la comarca del Tarragonès (Tarragona).</a:t>
            </a:r>
          </a:p>
          <a:p>
            <a:pPr marL="137160" indent="0" fontAlgn="base">
              <a:buNone/>
            </a:pPr>
            <a:endParaRPr lang="ca-ES" sz="6400" b="1" dirty="0" smtClean="0"/>
          </a:p>
          <a:p>
            <a:pPr fontAlgn="base"/>
            <a:r>
              <a:rPr lang="ca-ES" sz="6400" b="1" dirty="0" smtClean="0"/>
              <a:t>Època</a:t>
            </a:r>
            <a:r>
              <a:rPr lang="ca-ES" sz="6400" dirty="0" smtClean="0"/>
              <a:t>: Segle XVII - (</a:t>
            </a:r>
            <a:r>
              <a:rPr lang="ca-ES" sz="6400" dirty="0" err="1" smtClean="0">
                <a:hlinkClick r:id="rId2"/>
              </a:rPr>
              <a:t>Patrimoni.Gencat</a:t>
            </a:r>
            <a:r>
              <a:rPr lang="ca-ES" sz="6400" dirty="0" smtClean="0"/>
              <a:t>).</a:t>
            </a:r>
          </a:p>
          <a:p>
            <a:pPr marL="137160" indent="0" fontAlgn="base">
              <a:buNone/>
            </a:pPr>
            <a:endParaRPr lang="ca-ES" sz="6400" b="1" dirty="0" smtClean="0"/>
          </a:p>
          <a:p>
            <a:pPr fontAlgn="base"/>
            <a:r>
              <a:rPr lang="ca-ES" sz="6400" b="1" dirty="0" smtClean="0"/>
              <a:t>Protecció</a:t>
            </a:r>
            <a:r>
              <a:rPr lang="ca-ES" sz="6400" dirty="0" smtClean="0"/>
              <a:t>: </a:t>
            </a:r>
            <a:r>
              <a:rPr lang="ca-ES" sz="6400" dirty="0" smtClean="0">
                <a:hlinkClick r:id="rId3"/>
              </a:rPr>
              <a:t>BCIN</a:t>
            </a:r>
            <a:r>
              <a:rPr lang="ca-ES" sz="6400" dirty="0" smtClean="0"/>
              <a:t> – (</a:t>
            </a:r>
            <a:r>
              <a:rPr lang="ca-ES" sz="6400" dirty="0" err="1" smtClean="0">
                <a:hlinkClick r:id="rId2"/>
              </a:rPr>
              <a:t>Patrimoni.Gencat</a:t>
            </a:r>
            <a:r>
              <a:rPr lang="ca-ES" sz="6400" dirty="0" smtClean="0"/>
              <a:t>).</a:t>
            </a:r>
          </a:p>
          <a:p>
            <a:pPr fontAlgn="base"/>
            <a:r>
              <a:rPr lang="ca-ES" sz="6400" b="1" dirty="0" smtClean="0"/>
              <a:t>Estat</a:t>
            </a:r>
            <a:r>
              <a:rPr lang="ca-ES" sz="6400" dirty="0" smtClean="0"/>
              <a:t>: Presenta un bon aspecte. No és accessible lliurament. En l’actualitat és un equipament municipal de l’Ajuntament de La Pobla de Montornès. Un cartell situat a la porta d'entrada indica que és el Centre Cívic “Mas Solé” – (Gent Gran).</a:t>
            </a:r>
          </a:p>
          <a:p>
            <a:endParaRPr lang="ca-E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017358"/>
            <a:ext cx="4489681" cy="336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918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 dirty="0" smtClean="0"/>
              <a:t>FONT DE LA GAVATXA</a:t>
            </a:r>
            <a:endParaRPr lang="es-ES" dirty="0"/>
          </a:p>
        </p:txBody>
      </p:sp>
      <p:sp>
        <p:nvSpPr>
          <p:cNvPr id="3" name="Contenidor de contingut 2"/>
          <p:cNvSpPr>
            <a:spLocks noGrp="1"/>
          </p:cNvSpPr>
          <p:nvPr>
            <p:ph idx="1"/>
          </p:nvPr>
        </p:nvSpPr>
        <p:spPr/>
        <p:txBody>
          <a:bodyPr/>
          <a:lstStyle/>
          <a:p>
            <a:r>
              <a:rPr lang="ca-ES" i="1" dirty="0" smtClean="0"/>
              <a:t>Malgrat la seva modesta altitud, 281 metres sobre el nivell del mar, gaudeix d'àmplies perspectives sobre la comarca del Tarragonès.</a:t>
            </a:r>
            <a:endParaRPr lang="ca-E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167513"/>
            <a:ext cx="4440059" cy="333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76725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es-ES" dirty="0" smtClean="0"/>
              <a:t>PIC DE LA MOLA</a:t>
            </a:r>
            <a:endParaRPr lang="es-ES" dirty="0"/>
          </a:p>
        </p:txBody>
      </p:sp>
      <p:sp>
        <p:nvSpPr>
          <p:cNvPr id="3" name="Contenidor de contingut 2"/>
          <p:cNvSpPr>
            <a:spLocks noGrp="1"/>
          </p:cNvSpPr>
          <p:nvPr>
            <p:ph idx="1"/>
          </p:nvPr>
        </p:nvSpPr>
        <p:spPr>
          <a:xfrm>
            <a:off x="107504" y="1592796"/>
            <a:ext cx="4176464" cy="4709160"/>
          </a:xfrm>
        </p:spPr>
        <p:txBody>
          <a:bodyPr>
            <a:normAutofit fontScale="77500" lnSpcReduction="20000"/>
          </a:bodyPr>
          <a:lstStyle/>
          <a:p>
            <a:r>
              <a:rPr lang="ca-ES" dirty="0" smtClean="0"/>
              <a:t>La Mola és, amb els seus 317 metres, el sostre comarcal del Tarragonès i se situa al nord-est de la comarca, entre els termes de </a:t>
            </a:r>
            <a:r>
              <a:rPr lang="ca-ES" dirty="0"/>
              <a:t>C</a:t>
            </a:r>
            <a:r>
              <a:rPr lang="ca-ES" dirty="0" smtClean="0"/>
              <a:t>reixell, la Pobla de Montornès i Bonastre (aquest, al Baix Penedès) i es pot pujar des d'aquests dos últims. Aquí la proposta és fer-ho des de la Pobla, on es pot deixar el cotxe en un aparcament que hi ha prop de la zona esportiva. </a:t>
            </a:r>
            <a:endParaRPr lang="ca-E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363" y="1916832"/>
            <a:ext cx="4571855" cy="342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38948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36712"/>
            <a:ext cx="7344816" cy="561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a-ES" sz="7200" dirty="0" smtClean="0">
                <a:effectLst>
                  <a:glow rad="101600">
                    <a:schemeClr val="accent3">
                      <a:satMod val="175000"/>
                      <a:alpha val="40000"/>
                    </a:schemeClr>
                  </a:glow>
                </a:effectLst>
                <a:latin typeface="Batang" pitchFamily="18" charset="-127"/>
                <a:ea typeface="Batang" pitchFamily="18" charset="-127"/>
              </a:rPr>
              <a:t>ESPEREM QUE US HAGI AGRADAT!!!</a:t>
            </a:r>
            <a:endParaRPr lang="ca-ES" sz="7200" dirty="0">
              <a:effectLst>
                <a:glow rad="101600">
                  <a:schemeClr val="accent3">
                    <a:satMod val="175000"/>
                    <a:alpha val="40000"/>
                  </a:schemeClr>
                </a:glow>
              </a:effectLst>
              <a:latin typeface="Batang" pitchFamily="18" charset="-127"/>
              <a:ea typeface="Batang" pitchFamily="18" charset="-127"/>
            </a:endParaRPr>
          </a:p>
        </p:txBody>
      </p:sp>
      <p:sp>
        <p:nvSpPr>
          <p:cNvPr id="3" name="Cara somrient 2"/>
          <p:cNvSpPr/>
          <p:nvPr/>
        </p:nvSpPr>
        <p:spPr>
          <a:xfrm>
            <a:off x="4013938" y="5229200"/>
            <a:ext cx="1260140" cy="1080120"/>
          </a:xfrm>
          <a:prstGeom prst="smileyFac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5282461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Situació de La Pobla de Montornès</a:t>
            </a:r>
            <a:endParaRPr lang="es-ES" dirty="0"/>
          </a:p>
        </p:txBody>
      </p:sp>
      <p:sp>
        <p:nvSpPr>
          <p:cNvPr id="4" name="Contenidor de contingut 3"/>
          <p:cNvSpPr>
            <a:spLocks noGrp="1"/>
          </p:cNvSpPr>
          <p:nvPr>
            <p:ph idx="1"/>
          </p:nvPr>
        </p:nvSpPr>
        <p:spPr/>
        <p:txBody>
          <a:bodyPr/>
          <a:lstStyle/>
          <a:p>
            <a:r>
              <a:rPr lang="ca-ES" dirty="0" smtClean="0"/>
              <a:t>Està situada en la província de Tarragona i a la comarca del Tarragonès.</a:t>
            </a:r>
            <a:endParaRPr lang="es-ES" dirty="0"/>
          </a:p>
        </p:txBody>
      </p:sp>
      <p:pic>
        <p:nvPicPr>
          <p:cNvPr id="6" name="Picture 2" descr="Resultat d'imatges de La Pobla de MontornÃ¨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80928"/>
            <a:ext cx="7056784" cy="331899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or de fletxa recta 7"/>
          <p:cNvCxnSpPr/>
          <p:nvPr/>
        </p:nvCxnSpPr>
        <p:spPr>
          <a:xfrm>
            <a:off x="3635896" y="3645024"/>
            <a:ext cx="504056" cy="50405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78486734"/>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95536" y="7057"/>
            <a:ext cx="8229600" cy="1143000"/>
          </a:xfrm>
        </p:spPr>
        <p:txBody>
          <a:bodyPr/>
          <a:lstStyle/>
          <a:p>
            <a:r>
              <a:rPr lang="ca-ES" dirty="0" smtClean="0"/>
              <a:t>L’ AJUNTAMENT</a:t>
            </a:r>
            <a:endParaRPr lang="es-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038338"/>
            <a:ext cx="4536951"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t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268760"/>
            <a:ext cx="3600400" cy="4536504"/>
          </a:xfrm>
          <a:prstGeom prst="rect">
            <a:avLst/>
          </a:prstGeom>
        </p:spPr>
      </p:pic>
    </p:spTree>
    <p:extLst>
      <p:ext uri="{BB962C8B-B14F-4D97-AF65-F5344CB8AC3E}">
        <p14:creationId xmlns:p14="http://schemas.microsoft.com/office/powerpoint/2010/main" val="392272235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es-ES" dirty="0" smtClean="0"/>
              <a:t>POBLACIÓ DE LA POBLA DE MONTORNÈS</a:t>
            </a:r>
            <a:endParaRPr lang="es-ES" dirty="0"/>
          </a:p>
        </p:txBody>
      </p:sp>
      <p:pic>
        <p:nvPicPr>
          <p:cNvPr id="6" name="Contenidor de contingut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343" y="1600200"/>
            <a:ext cx="4543313" cy="4708525"/>
          </a:xfrm>
        </p:spPr>
      </p:pic>
    </p:spTree>
    <p:extLst>
      <p:ext uri="{BB962C8B-B14F-4D97-AF65-F5344CB8AC3E}">
        <p14:creationId xmlns:p14="http://schemas.microsoft.com/office/powerpoint/2010/main" val="6268912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07975" y="-31924"/>
            <a:ext cx="8229600" cy="994121"/>
          </a:xfrm>
        </p:spPr>
        <p:txBody>
          <a:bodyPr/>
          <a:lstStyle/>
          <a:p>
            <a:r>
              <a:rPr lang="ca-ES" dirty="0" smtClean="0"/>
              <a:t>LLOCS QUE HEM VISITAT</a:t>
            </a:r>
            <a:endParaRPr lang="es-ES" dirty="0"/>
          </a:p>
        </p:txBody>
      </p:sp>
      <p:sp>
        <p:nvSpPr>
          <p:cNvPr id="3" name="Contenidor de contingut 2"/>
          <p:cNvSpPr>
            <a:spLocks noGrp="1"/>
          </p:cNvSpPr>
          <p:nvPr>
            <p:ph idx="1"/>
          </p:nvPr>
        </p:nvSpPr>
        <p:spPr>
          <a:xfrm>
            <a:off x="26384" y="1628800"/>
            <a:ext cx="4473608" cy="4709160"/>
          </a:xfrm>
        </p:spPr>
        <p:txBody>
          <a:bodyPr/>
          <a:lstStyle/>
          <a:p>
            <a:pPr marL="137160" indent="0">
              <a:buNone/>
            </a:pPr>
            <a:r>
              <a:rPr lang="ca-ES" dirty="0" smtClean="0"/>
              <a:t>Aquesta setmana cultural hem visitat dins del poble:</a:t>
            </a:r>
          </a:p>
          <a:p>
            <a:pPr marL="137160" indent="0">
              <a:buNone/>
            </a:pPr>
            <a:r>
              <a:rPr lang="ca-ES" dirty="0"/>
              <a:t>L’ ajuntament, l’ </a:t>
            </a:r>
            <a:r>
              <a:rPr lang="ca-ES" dirty="0" smtClean="0"/>
              <a:t>església i </a:t>
            </a:r>
            <a:r>
              <a:rPr lang="ca-ES" dirty="0"/>
              <a:t>moltes </a:t>
            </a:r>
            <a:r>
              <a:rPr lang="ca-ES" dirty="0" smtClean="0"/>
              <a:t>botigues, també diferents llocs fora del poble i dins del terme municipal com: Rubials, el </a:t>
            </a:r>
            <a:r>
              <a:rPr lang="ca-ES" dirty="0"/>
              <a:t>Pic de la </a:t>
            </a:r>
            <a:r>
              <a:rPr lang="ca-ES" dirty="0" smtClean="0"/>
              <a:t>Mola. </a:t>
            </a:r>
            <a:endParaRPr lang="ca-ES" dirty="0"/>
          </a:p>
        </p:txBody>
      </p:sp>
      <p:pic>
        <p:nvPicPr>
          <p:cNvPr id="1026" name="Picture 2" descr="Resultat d'imatges de esglesia la pobla de montor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686" y="1213235"/>
            <a:ext cx="2022478" cy="242003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esultat d'imatges de diaris i queviures la pobla de montor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t d'imatges de diaris i queviures la pobla de montor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t d'imatges de diaris i queviures la pobla de montor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0" descr="Resultat d'imatges de diaris i queviures la pobla de montorn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t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789040"/>
            <a:ext cx="3168352" cy="2813895"/>
          </a:xfrm>
          <a:prstGeom prst="rect">
            <a:avLst/>
          </a:prstGeom>
        </p:spPr>
      </p:pic>
    </p:spTree>
    <p:extLst>
      <p:ext uri="{BB962C8B-B14F-4D97-AF65-F5344CB8AC3E}">
        <p14:creationId xmlns:p14="http://schemas.microsoft.com/office/powerpoint/2010/main" val="2649147677"/>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LLOCS QUE HEM VISITAT</a:t>
            </a:r>
            <a:endParaRPr lang="es-ES" dirty="0"/>
          </a:p>
        </p:txBody>
      </p:sp>
      <p:sp>
        <p:nvSpPr>
          <p:cNvPr id="3" name="Contenidor de contingut 2"/>
          <p:cNvSpPr>
            <a:spLocks noGrp="1"/>
          </p:cNvSpPr>
          <p:nvPr>
            <p:ph idx="1"/>
          </p:nvPr>
        </p:nvSpPr>
        <p:spPr>
          <a:xfrm>
            <a:off x="539552" y="1124744"/>
            <a:ext cx="3384376" cy="5521950"/>
          </a:xfrm>
        </p:spPr>
        <p:txBody>
          <a:bodyPr>
            <a:normAutofit/>
          </a:bodyPr>
          <a:lstStyle/>
          <a:p>
            <a:r>
              <a:rPr lang="ca-ES" dirty="0" smtClean="0"/>
              <a:t>Fora del poble però dins del terme municipal hem visitat:</a:t>
            </a:r>
          </a:p>
          <a:p>
            <a:pPr marL="137160" indent="0">
              <a:buNone/>
            </a:pPr>
            <a:r>
              <a:rPr lang="ca-ES" dirty="0" smtClean="0"/>
              <a:t>Mas 	Mercader, Mas Gibert, Mas Boada, Mas Soler, Font de la Gavatxa...</a:t>
            </a:r>
            <a:endParaRPr lang="es-ES" dirty="0"/>
          </a:p>
        </p:txBody>
      </p:sp>
      <p:pic>
        <p:nvPicPr>
          <p:cNvPr id="1026" name="Picture 2" descr="Resultat d'imatges de MAS MERC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040" y="1196752"/>
            <a:ext cx="4014447" cy="2535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t d'imatges de CASTELL MAS SOLÃ EL CASTELL DE MONTORNÃ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927" y="3948216"/>
            <a:ext cx="3900674" cy="269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279152"/>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RUBIALS</a:t>
            </a:r>
            <a:endParaRPr lang="es-ES" dirty="0"/>
          </a:p>
        </p:txBody>
      </p:sp>
      <p:sp>
        <p:nvSpPr>
          <p:cNvPr id="3" name="Contenidor de contingut 2"/>
          <p:cNvSpPr>
            <a:spLocks noGrp="1"/>
          </p:cNvSpPr>
          <p:nvPr>
            <p:ph idx="1"/>
          </p:nvPr>
        </p:nvSpPr>
        <p:spPr/>
        <p:txBody>
          <a:bodyPr/>
          <a:lstStyle/>
          <a:p>
            <a:pPr marL="137160" indent="0">
              <a:buNone/>
            </a:pPr>
            <a:r>
              <a:rPr lang="ca-ES" dirty="0" smtClean="0"/>
              <a:t> Rubials és un poble abandonat que està dins del terme municipal de La Pobla de Montornès: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04" y="2839244"/>
            <a:ext cx="420258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Resultat d'imatges de Rub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665" y="2780927"/>
            <a:ext cx="437964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55246"/>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09289" y="332656"/>
            <a:ext cx="8229600" cy="1143000"/>
          </a:xfrm>
        </p:spPr>
        <p:txBody>
          <a:bodyPr/>
          <a:lstStyle/>
          <a:p>
            <a:r>
              <a:rPr lang="ca-ES" dirty="0" smtClean="0"/>
              <a:t>L’ ERMITA</a:t>
            </a:r>
            <a:endParaRPr lang="es-ES" dirty="0"/>
          </a:p>
        </p:txBody>
      </p:sp>
      <p:sp>
        <p:nvSpPr>
          <p:cNvPr id="3" name="Contenidor de contingut 2"/>
          <p:cNvSpPr>
            <a:spLocks noGrp="1"/>
          </p:cNvSpPr>
          <p:nvPr>
            <p:ph idx="1"/>
          </p:nvPr>
        </p:nvSpPr>
        <p:spPr>
          <a:xfrm>
            <a:off x="457200" y="1600200"/>
            <a:ext cx="3754760" cy="4709160"/>
          </a:xfrm>
        </p:spPr>
        <p:txBody>
          <a:bodyPr>
            <a:normAutofit fontScale="85000" lnSpcReduction="20000"/>
          </a:bodyPr>
          <a:lstStyle/>
          <a:p>
            <a:pPr fontAlgn="base"/>
            <a:r>
              <a:rPr lang="ca-ES" b="1" dirty="0" smtClean="0"/>
              <a:t>Situació</a:t>
            </a:r>
            <a:r>
              <a:rPr lang="ca-ES" dirty="0" smtClean="0"/>
              <a:t>: En terrenys de La Pobla de Montornès, vila i municipi de la comarca del Tarragonès (Tarragona).</a:t>
            </a:r>
          </a:p>
          <a:p>
            <a:pPr fontAlgn="base"/>
            <a:r>
              <a:rPr lang="ca-ES" b="1" dirty="0" smtClean="0"/>
              <a:t>Època</a:t>
            </a:r>
            <a:r>
              <a:rPr lang="ca-ES" dirty="0" smtClean="0"/>
              <a:t>: Segle XII - (</a:t>
            </a:r>
            <a:r>
              <a:rPr lang="ca-ES" dirty="0" err="1" smtClean="0">
                <a:hlinkClick r:id="rId2"/>
              </a:rPr>
              <a:t>Patrimoni.Gencat</a:t>
            </a:r>
            <a:r>
              <a:rPr lang="ca-ES" dirty="0" smtClean="0"/>
              <a:t>).</a:t>
            </a:r>
          </a:p>
          <a:p>
            <a:pPr fontAlgn="base"/>
            <a:r>
              <a:rPr lang="ca-ES" b="1" dirty="0" smtClean="0"/>
              <a:t>Protecció</a:t>
            </a:r>
            <a:r>
              <a:rPr lang="ca-ES" dirty="0" smtClean="0"/>
              <a:t>: No hi consta - (</a:t>
            </a:r>
            <a:r>
              <a:rPr lang="ca-ES" dirty="0" err="1" smtClean="0">
                <a:hlinkClick r:id="rId2"/>
              </a:rPr>
              <a:t>Patrimoni.Gencat</a:t>
            </a:r>
            <a:r>
              <a:rPr lang="ca-ES" dirty="0" smtClean="0"/>
              <a:t>).</a:t>
            </a:r>
          </a:p>
          <a:p>
            <a:pPr fontAlgn="base"/>
            <a:r>
              <a:rPr lang="ca-ES" b="1" dirty="0" smtClean="0"/>
              <a:t>Estat</a:t>
            </a:r>
            <a:r>
              <a:rPr lang="ca-ES" dirty="0" smtClean="0"/>
              <a:t>: Bon estat. No és accessible lliurament.</a:t>
            </a:r>
          </a:p>
          <a:p>
            <a:endParaRPr lang="ca-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345638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66220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2267744" y="0"/>
            <a:ext cx="6228184" cy="1143000"/>
          </a:xfrm>
        </p:spPr>
        <p:txBody>
          <a:bodyPr/>
          <a:lstStyle/>
          <a:p>
            <a:r>
              <a:rPr lang="ca-ES" dirty="0" smtClean="0"/>
              <a:t>CAL MARXANT</a:t>
            </a:r>
            <a:endParaRPr lang="es-ES" dirty="0"/>
          </a:p>
        </p:txBody>
      </p:sp>
      <p:sp>
        <p:nvSpPr>
          <p:cNvPr id="3" name="Contenidor de contingut 2"/>
          <p:cNvSpPr>
            <a:spLocks noGrp="1"/>
          </p:cNvSpPr>
          <p:nvPr>
            <p:ph idx="1"/>
          </p:nvPr>
        </p:nvSpPr>
        <p:spPr>
          <a:xfrm>
            <a:off x="0" y="836712"/>
            <a:ext cx="3419872" cy="5927580"/>
          </a:xfrm>
        </p:spPr>
        <p:txBody>
          <a:bodyPr>
            <a:normAutofit fontScale="92500" lnSpcReduction="20000"/>
          </a:bodyPr>
          <a:lstStyle/>
          <a:p>
            <a:pPr marL="137160" indent="0">
              <a:buNone/>
            </a:pPr>
            <a:r>
              <a:rPr lang="ca-ES" b="1" dirty="0" smtClean="0"/>
              <a:t>Adreça Finca Horta Cal Marxant: Polígon 12, Parcel·la 3 </a:t>
            </a:r>
          </a:p>
          <a:p>
            <a:pPr marL="137160" indent="0">
              <a:buNone/>
            </a:pPr>
            <a:endParaRPr lang="ca-ES" b="1" dirty="0" smtClean="0"/>
          </a:p>
          <a:p>
            <a:pPr marL="137160" indent="0">
              <a:buNone/>
            </a:pPr>
            <a:r>
              <a:rPr lang="ca-ES" i="1" u="sng" dirty="0" smtClean="0">
                <a:latin typeface="Arial" pitchFamily="34" charset="0"/>
                <a:cs typeface="Arial" pitchFamily="34" charset="0"/>
              </a:rPr>
              <a:t>Horta Cal Marxant</a:t>
            </a:r>
            <a:r>
              <a:rPr lang="ca-ES" dirty="0" smtClean="0">
                <a:latin typeface="Arial" pitchFamily="34" charset="0"/>
                <a:cs typeface="Arial" pitchFamily="34" charset="0"/>
              </a:rPr>
              <a:t> és una iniciativa de POL MUNTÉ SEGALÀ, jove pagès del Camp de Tarragona que amb aquesta empresa agrícola familiar es dedica al cultiu sense tractaments químics.</a:t>
            </a:r>
            <a:endParaRPr lang="ca-ES" b="1" dirty="0">
              <a:latin typeface="Arial" pitchFamily="34" charset="0"/>
              <a:cs typeface="Arial" pitchFamily="34" charset="0"/>
            </a:endParaRPr>
          </a:p>
        </p:txBody>
      </p:sp>
      <p:pic>
        <p:nvPicPr>
          <p:cNvPr id="5122" name="Picture 2" descr="Resultat d'imatges de cal marxant la pobla de montor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40075"/>
            <a:ext cx="2483768" cy="17700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t d'imatges de cal marxant la pobla de montor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12776"/>
            <a:ext cx="4932040" cy="18493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t d'imatges de cal marxant la pobla de montor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070" y="3717032"/>
            <a:ext cx="2380122" cy="167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24303"/>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m">
  <a:themeElements>
    <a:clrScheme name="Cim">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im">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m">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475</Words>
  <Application>Microsoft Office PowerPoint</Application>
  <PresentationFormat>Presentació en pantalla (4:3)</PresentationFormat>
  <Paragraphs>54</Paragraphs>
  <Slides>16</Slides>
  <Notes>0</Notes>
  <HiddenSlides>0</HiddenSlides>
  <MMClips>0</MMClips>
  <ScaleCrop>false</ScaleCrop>
  <HeadingPairs>
    <vt:vector size="4" baseType="variant">
      <vt:variant>
        <vt:lpstr>Tema</vt:lpstr>
      </vt:variant>
      <vt:variant>
        <vt:i4>1</vt:i4>
      </vt:variant>
      <vt:variant>
        <vt:lpstr>Títols de les diapositives</vt:lpstr>
      </vt:variant>
      <vt:variant>
        <vt:i4>16</vt:i4>
      </vt:variant>
    </vt:vector>
  </HeadingPairs>
  <TitlesOfParts>
    <vt:vector size="17" baseType="lpstr">
      <vt:lpstr>Cim</vt:lpstr>
      <vt:lpstr>LA POBLA DE MONTORNÈS</vt:lpstr>
      <vt:lpstr>Situació de La Pobla de Montornès</vt:lpstr>
      <vt:lpstr>L’ AJUNTAMENT</vt:lpstr>
      <vt:lpstr>POBLACIÓ DE LA POBLA DE MONTORNÈS</vt:lpstr>
      <vt:lpstr>LLOCS QUE HEM VISITAT</vt:lpstr>
      <vt:lpstr>LLOCS QUE HEM VISITAT</vt:lpstr>
      <vt:lpstr>RUBIALS</vt:lpstr>
      <vt:lpstr>L’ ERMITA</vt:lpstr>
      <vt:lpstr>CAL MARXANT</vt:lpstr>
      <vt:lpstr>MAS MERCADER</vt:lpstr>
      <vt:lpstr>MAS GIBERT</vt:lpstr>
      <vt:lpstr>MAS BOADA</vt:lpstr>
      <vt:lpstr>MAS SOLÉ</vt:lpstr>
      <vt:lpstr>FONT DE LA GAVATXA</vt:lpstr>
      <vt:lpstr>PIC DE LA MOLA</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POBLA DE MONTORNÈS</dc:title>
  <dc:creator>argo</dc:creator>
  <cp:lastModifiedBy>argo</cp:lastModifiedBy>
  <cp:revision>27</cp:revision>
  <cp:lastPrinted>2019-03-11T11:04:19Z</cp:lastPrinted>
  <dcterms:created xsi:type="dcterms:W3CDTF">2019-02-25T14:14:13Z</dcterms:created>
  <dcterms:modified xsi:type="dcterms:W3CDTF">2019-03-11T11:25:03Z</dcterms:modified>
</cp:coreProperties>
</file>