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753"/>
    <a:srgbClr val="DD4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11" Type="http://schemas.openxmlformats.org/officeDocument/2006/relationships/image" Target="../media/image28.emf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804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7418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79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9887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841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94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05244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940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7467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189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572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777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751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051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031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001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118A-2DCB-4734-9428-DE14C8F31E38}" type="datetimeFigureOut">
              <a:rPr lang="ca-ES" smtClean="0"/>
              <a:t>17/5/2022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E2964F-133F-475F-9D94-F4CBB0647F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790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esmes.com/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1.jpg"/><Relationship Id="rId7" Type="http://schemas.openxmlformats.org/officeDocument/2006/relationships/image" Target="../media/image30.pn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11" Type="http://schemas.openxmlformats.org/officeDocument/2006/relationships/hyperlink" Target="https://www.instagram.com/tresmes_ecoactiva/?hl=es" TargetMode="Externa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1.png"/><Relationship Id="rId4" Type="http://schemas.openxmlformats.org/officeDocument/2006/relationships/image" Target="../media/image29.jpeg"/><Relationship Id="rId9" Type="http://schemas.openxmlformats.org/officeDocument/2006/relationships/hyperlink" Target="https://www.facebook.com/Tresmes-ecoactiva-820237588117136/?ref=ts&amp;fref=ts" TargetMode="External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sme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0AA40C-24B7-4C5C-84A5-7CC28545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" y="-53419"/>
            <a:ext cx="12175535" cy="99700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C075DF-8EC6-45E4-839B-509D8E01D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99825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s-ES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TRESMES ECOACTIVA</a:t>
            </a:r>
            <a:endParaRPr lang="ca-ES" sz="4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1300C3-DA3C-4CE6-AA46-5BC225E10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225" y="1703387"/>
            <a:ext cx="4795550" cy="47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6D16D68-EF3C-47AE-8DB7-E0D781E3A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" y="-53419"/>
            <a:ext cx="12175535" cy="99700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40DEE8-2614-494F-8F40-4EBE8347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896" y="33077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Qui </a:t>
            </a:r>
            <a:r>
              <a:rPr lang="es-ES" sz="54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som</a:t>
            </a:r>
            <a:r>
              <a:rPr lang="es-ES" sz="5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?</a:t>
            </a:r>
            <a:br>
              <a:rPr lang="ca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ca-ES" dirty="0">
              <a:solidFill>
                <a:srgbClr val="00B050"/>
              </a:solidFill>
              <a:latin typeface=" din alternate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12ACDB-A5B8-4726-AB2A-3E67C8C4D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21680"/>
            <a:ext cx="11089794" cy="4748211"/>
          </a:xfrm>
        </p:spPr>
        <p:txBody>
          <a:bodyPr>
            <a:normAutofit/>
          </a:bodyPr>
          <a:lstStyle/>
          <a:p>
            <a:r>
              <a:rPr lang="ca-ES" sz="1600" b="1" spc="-15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TRESMES ECO ACTIVA SL </a:t>
            </a:r>
            <a:r>
              <a:rPr lang="ca-ES" sz="160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és una empresa fundada l’any 2010.  Actualment </a:t>
            </a:r>
            <a:r>
              <a:rPr lang="ca-ES" sz="1600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gestiona el servei de menjador </a:t>
            </a:r>
            <a:r>
              <a:rPr lang="ca-ES" sz="1600" dirty="0">
                <a:solidFill>
                  <a:schemeClr val="tx1"/>
                </a:solidFill>
                <a:latin typeface="DIN Alternate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diversos </a:t>
            </a:r>
            <a:r>
              <a:rPr lang="ca-ES" sz="1600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 d’Educació Infantil i Primària, Escoles Bressol i centres d’Educació Secundària (IES). </a:t>
            </a:r>
          </a:p>
          <a:p>
            <a:endParaRPr lang="ca-ES" sz="1600" dirty="0">
              <a:solidFill>
                <a:schemeClr val="tx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a-ES" sz="1600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També realitzem tota una sèrie de serveis addicionals (acollides de matí i tarda, cantines, etc...). </a:t>
            </a:r>
          </a:p>
          <a:p>
            <a:endParaRPr lang="ca-ES" sz="1600" dirty="0">
              <a:solidFill>
                <a:schemeClr val="tx1"/>
              </a:solidFill>
              <a:effectLst/>
              <a:latin typeface="DIN Alternate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a-ES" sz="160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nostra seu social es troba a Granollers.</a:t>
            </a:r>
          </a:p>
          <a:p>
            <a:endParaRPr lang="ca-ES" sz="1600" dirty="0">
              <a:latin typeface="DIN Alternate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a-ES" sz="1600" dirty="0">
              <a:effectLst/>
              <a:latin typeface="DIN Alternate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a-ES" sz="1600" b="1" spc="-15" dirty="0">
              <a:solidFill>
                <a:srgbClr val="44546A"/>
              </a:solidFill>
              <a:effectLst/>
              <a:latin typeface="DIN Alternate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a-ES" sz="1600" b="1" spc="-15" dirty="0">
              <a:solidFill>
                <a:srgbClr val="44546A"/>
              </a:solidFill>
              <a:latin typeface="DIN Alternate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a-ES" sz="1600" b="1" spc="-15" dirty="0">
              <a:solidFill>
                <a:srgbClr val="44546A"/>
              </a:solidFill>
              <a:effectLst/>
              <a:latin typeface="DIN Alternate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a-ES" sz="1600" b="1" spc="-15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TRESMES</a:t>
            </a:r>
            <a:r>
              <a:rPr lang="ca-ES" sz="1600" b="1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60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està cuinant actualment més de 20.000 menús a la setmana, és a dir, que anualment elaborem i servim uns 700.000 menús. </a:t>
            </a:r>
            <a:endParaRPr lang="ca-ES" sz="1600" dirty="0">
              <a:solidFill>
                <a:schemeClr val="tx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a-ES" sz="1800" spc="-15" dirty="0">
              <a:solidFill>
                <a:srgbClr val="414751"/>
              </a:solidFill>
              <a:latin typeface="DIN Alternate" pitchFamily="50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a-ES" sz="1800" dirty="0">
              <a:solidFill>
                <a:srgbClr val="414751"/>
              </a:solidFill>
              <a:latin typeface="DIN Alternate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a-ES" sz="1800" dirty="0">
              <a:solidFill>
                <a:srgbClr val="41475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a-ES" sz="1800" dirty="0">
              <a:solidFill>
                <a:srgbClr val="414751"/>
              </a:solidFill>
              <a:latin typeface="DIN Alternate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a-ES" sz="1800" dirty="0">
              <a:solidFill>
                <a:srgbClr val="41475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a-ES" sz="1800" dirty="0">
              <a:solidFill>
                <a:srgbClr val="41475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a-ES" sz="1800" dirty="0">
              <a:solidFill>
                <a:srgbClr val="414751"/>
              </a:solidFill>
              <a:latin typeface="DIN Alternate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a-ES" sz="1800" dirty="0">
              <a:solidFill>
                <a:srgbClr val="41475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a-ES" sz="1800" dirty="0">
              <a:solidFill>
                <a:srgbClr val="414751"/>
              </a:solidFill>
              <a:latin typeface="DIN Alternate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a-ES" sz="1800" dirty="0">
              <a:solidFill>
                <a:srgbClr val="41475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a-ES" sz="1800" dirty="0">
              <a:solidFill>
                <a:srgbClr val="414751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endParaRPr lang="ca-ES" sz="16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AB97F2E-DBE3-4A67-9507-5C68AF45576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1268" y="3746499"/>
            <a:ext cx="2103128" cy="1320799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5E7657E-01E5-40EA-BE57-B06523EE9CB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264" y="3746499"/>
            <a:ext cx="2103127" cy="1320799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448388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EF4D499-ACA7-42D3-964D-97C93C470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" y="-53419"/>
            <a:ext cx="12175535" cy="997003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78543A-D42A-4D6B-B6A2-19B29BE6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080653"/>
            <a:ext cx="11767127" cy="6544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3200" u="sng" dirty="0">
                <a:solidFill>
                  <a:schemeClr val="tx1"/>
                </a:solidFill>
                <a:latin typeface="DIN Alternate" pitchFamily="50" charset="0"/>
              </a:rPr>
              <a:t>Àrea</a:t>
            </a:r>
            <a:r>
              <a:rPr lang="es-ES" sz="3200" u="sng" dirty="0">
                <a:solidFill>
                  <a:schemeClr val="tx1"/>
                </a:solidFill>
                <a:latin typeface="DIN Alternate" pitchFamily="50" charset="0"/>
              </a:rPr>
              <a:t> de cuina </a:t>
            </a:r>
          </a:p>
          <a:p>
            <a:pPr>
              <a:lnSpc>
                <a:spcPct val="150000"/>
              </a:lnSpc>
            </a:pPr>
            <a:endParaRPr lang="ca-ES" sz="1400" spc="-15" dirty="0">
              <a:solidFill>
                <a:schemeClr val="tx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400" spc="-15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 TRESMES hem adoptat els criteris dietètics descrits a la Guia </a:t>
            </a:r>
            <a:r>
              <a:rPr lang="ca-ES" sz="1400" u="sng" spc="-15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“Recomanacions per millorar la qualitat de les programacions de menús a l’escola”</a:t>
            </a:r>
            <a:r>
              <a:rPr lang="ca-ES" sz="1400" spc="-15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, la Guia </a:t>
            </a:r>
            <a:r>
              <a:rPr lang="ca-ES" sz="1400" u="sng" spc="-15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“Alimentació saludable en l’edat escolar”</a:t>
            </a:r>
            <a:r>
              <a:rPr lang="ca-ES" sz="1400" spc="-15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 i “</a:t>
            </a:r>
            <a:r>
              <a:rPr lang="ca-ES" sz="1400" u="sng" spc="-15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Acompanyar els àpats dels infants</a:t>
            </a:r>
            <a:r>
              <a:rPr lang="ca-ES" sz="1400" spc="-15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“ publicades per l’Agència de Salut Pública de la Generalitat de Catalunya.</a:t>
            </a:r>
            <a:endParaRPr lang="ca-ES" sz="1400" dirty="0">
              <a:solidFill>
                <a:schemeClr val="tx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ca-ES" sz="1400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Tots els menús estan supervisats per la </a:t>
            </a:r>
            <a:r>
              <a:rPr lang="ca-ES" sz="1400" b="1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Blanca Esteve</a:t>
            </a:r>
            <a:r>
              <a:rPr lang="ca-ES" sz="1400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Dietista-Nutricionista, membre de l’Associació Catalana de Dietistes, número de col·legiada CAT000276. </a:t>
            </a:r>
            <a:endParaRPr lang="ca-ES" sz="1400" dirty="0">
              <a:solidFill>
                <a:schemeClr val="tx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40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Calibri" panose="020F0502020204030204" pitchFamily="34" charset="0"/>
              </a:rPr>
              <a:t>És</a:t>
            </a:r>
            <a:r>
              <a:rPr lang="ca-ES" sz="1400" spc="-15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la responsable de la programació i composició dels menús i controlar  que els plats que s’ofereixin siguin variats i assegurin l’aportació nutricional recomanada per la OMS (Organització Mundial de la Salut).</a:t>
            </a:r>
          </a:p>
          <a:p>
            <a:pPr marL="0" indent="0">
              <a:buNone/>
            </a:pPr>
            <a:endParaRPr lang="ca-ES" sz="1600" spc="-15" dirty="0">
              <a:effectLst/>
              <a:latin typeface="DIN Alternate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a-ES" sz="1600" spc="-15" dirty="0">
              <a:effectLst/>
              <a:latin typeface="DIN Alternate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600" spc="-15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TRESMES</a:t>
            </a:r>
            <a:r>
              <a:rPr lang="ca-ES" sz="1600" b="1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60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ofereix un tipus de cuina relacionada directament amb els conceptes de </a:t>
            </a:r>
            <a:r>
              <a:rPr lang="ca-ES" sz="1600" b="1" spc="-4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PROXIMITAT</a:t>
            </a:r>
            <a:r>
              <a:rPr lang="ca-ES" sz="1600" spc="-45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ca-ES" sz="1600" spc="-185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sz="1600" b="1" spc="-2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SOSTENIBLE</a:t>
            </a:r>
            <a:r>
              <a:rPr lang="ca-ES" sz="1600" b="1" spc="-165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ca-ES" sz="160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</a:t>
            </a:r>
            <a:r>
              <a:rPr lang="ca-ES" sz="1600" spc="-18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sz="1600" b="1" spc="-3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ECOLÒGIC</a:t>
            </a:r>
            <a:r>
              <a:rPr lang="ca-ES" sz="1600" u="sng" spc="-3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600" spc="-30" dirty="0">
                <a:solidFill>
                  <a:schemeClr val="tx1"/>
                </a:solidFill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Cuina in situ i servei de càtering.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600" b="1" spc="-30" dirty="0">
                <a:solidFill>
                  <a:srgbClr val="0070C0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PÍCNICS</a:t>
            </a:r>
            <a:r>
              <a:rPr lang="ca-ES" sz="1600" b="1" spc="-30" dirty="0">
                <a:solidFill>
                  <a:srgbClr val="0070C0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a-ES" sz="1600" b="1" spc="-30" dirty="0">
              <a:solidFill>
                <a:srgbClr val="0070C0"/>
              </a:solidFill>
              <a:effectLst/>
              <a:latin typeface="DIN Alternate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2C8EBC-8A72-4F9B-92D7-56ADF18737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19" y="4884851"/>
            <a:ext cx="3953165" cy="905555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53974C1-31D7-4B26-9484-E42BB60B319E}"/>
              </a:ext>
            </a:extLst>
          </p:cNvPr>
          <p:cNvSpPr/>
          <p:nvPr/>
        </p:nvSpPr>
        <p:spPr>
          <a:xfrm>
            <a:off x="4359563" y="0"/>
            <a:ext cx="3750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u="sng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</a:rPr>
              <a:t>Què</a:t>
            </a:r>
            <a:r>
              <a:rPr lang="es-ES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s-ES" sz="5400" b="1" u="sng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</a:rPr>
              <a:t>fem</a:t>
            </a:r>
            <a:r>
              <a:rPr lang="es-ES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</a:rPr>
              <a:t>?</a:t>
            </a:r>
            <a:endParaRPr lang="ca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010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3DD85FEC-BC25-40A8-B308-192D6F631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" y="0"/>
            <a:ext cx="12175535" cy="997003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3762BE-3AC7-4209-A832-E1F68DDF1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341745"/>
            <a:ext cx="11480800" cy="58352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1600" b="1" spc="-40" dirty="0">
                <a:solidFill>
                  <a:schemeClr val="bg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PROXIMITAT</a:t>
            </a:r>
            <a:r>
              <a:rPr lang="ca-ES" sz="180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a-ES" sz="140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Fomentar l’ús de producte local i de qualitat, procedent d’un circuit de comercialització curt. </a:t>
            </a:r>
            <a:r>
              <a:rPr lang="ca-ES" sz="1400" b="1" spc="-15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TRESMES</a:t>
            </a:r>
            <a:r>
              <a:rPr lang="ca-ES" sz="1400" b="1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40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compra a proveïdors locals on no hi ha intermediaris. Es fa una compra directa als productors.</a:t>
            </a:r>
          </a:p>
          <a:p>
            <a:pPr>
              <a:lnSpc>
                <a:spcPct val="150000"/>
              </a:lnSpc>
            </a:pPr>
            <a:r>
              <a:rPr lang="ca-ES" sz="1600" b="1" spc="-20" dirty="0">
                <a:solidFill>
                  <a:srgbClr val="FFC000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ahoma" panose="020B0604030504040204" pitchFamily="34" charset="0"/>
              </a:rPr>
              <a:t>SOSTENIBLE</a:t>
            </a:r>
            <a:r>
              <a:rPr lang="ca-ES" sz="1600" dirty="0">
                <a:solidFill>
                  <a:srgbClr val="41475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ca-ES" sz="1400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ahoma" panose="020B0604030504040204" pitchFamily="34" charset="0"/>
              </a:rPr>
              <a:t>Els productes i l’elaboració dels menús que </a:t>
            </a:r>
            <a:r>
              <a:rPr lang="ca-ES" sz="1400" b="1" spc="-15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TRESMES</a:t>
            </a:r>
            <a:r>
              <a:rPr lang="ca-ES" sz="1400" b="1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400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ahoma" panose="020B0604030504040204" pitchFamily="34" charset="0"/>
              </a:rPr>
              <a:t>serveix als seus menjadors persegueixen la protecció del medi ambient, elaborant-los amb matèries primeres de productes locals i de temporada, productes que no agredeixen l’ecosistema. </a:t>
            </a:r>
            <a:endParaRPr lang="ca-ES" sz="1400" dirty="0">
              <a:solidFill>
                <a:schemeClr val="tx1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600" b="1" spc="-30" dirty="0">
                <a:solidFill>
                  <a:srgbClr val="8DC63F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ECOLÒGIC</a:t>
            </a:r>
            <a:r>
              <a:rPr lang="ca-ES" sz="1600" b="1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ca-ES" sz="160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40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Aliments d’òptima qualitat nutritiva, lliures de residus.</a:t>
            </a:r>
            <a:endParaRPr lang="ca-ES" sz="1400" dirty="0">
              <a:solidFill>
                <a:schemeClr val="tx1"/>
              </a:solidFill>
              <a:latin typeface="DIN Alternate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a-ES" sz="1800" dirty="0">
              <a:solidFill>
                <a:schemeClr val="tx1"/>
              </a:solidFill>
              <a:effectLst/>
              <a:latin typeface="DIN Alternate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a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24A9DC-3389-4515-99BF-2593B8A52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484" y="1896482"/>
            <a:ext cx="6162216" cy="334656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7ED1CD8-A314-4907-92E5-867C74BF1604}"/>
              </a:ext>
            </a:extLst>
          </p:cNvPr>
          <p:cNvSpPr txBox="1"/>
          <p:nvPr/>
        </p:nvSpPr>
        <p:spPr>
          <a:xfrm>
            <a:off x="1246909" y="2782670"/>
            <a:ext cx="36753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DIN Alternate" pitchFamily="50" charset="0"/>
              <a:buChar char="-"/>
            </a:pPr>
            <a:r>
              <a:rPr lang="ca-ES" sz="1400" spc="-15" dirty="0"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95 % DEL PEIX ÉS FRESC EN ELS NOSTRES MENÚS</a:t>
            </a:r>
            <a:endParaRPr lang="ca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76674C-1F9C-4C68-9ABB-AB4D20EA2322}"/>
              </a:ext>
            </a:extLst>
          </p:cNvPr>
          <p:cNvSpPr txBox="1"/>
          <p:nvPr/>
        </p:nvSpPr>
        <p:spPr>
          <a:xfrm>
            <a:off x="1246909" y="336093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DIN Alternate" pitchFamily="50" charset="0"/>
              <a:buChar char="-"/>
            </a:pPr>
            <a:r>
              <a:rPr lang="ca-ES" sz="1400" spc="-15" dirty="0"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95% DE LES VERDURES SÓN FRESQUES, DE TEMPORADA, DE PROXIMITAT I ECOLÒGIQUES </a:t>
            </a:r>
            <a:endParaRPr lang="ca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3838E87-A7A8-4352-AC2B-0583926A7F42}"/>
              </a:ext>
            </a:extLst>
          </p:cNvPr>
          <p:cNvSpPr txBox="1"/>
          <p:nvPr/>
        </p:nvSpPr>
        <p:spPr>
          <a:xfrm>
            <a:off x="1246909" y="3939192"/>
            <a:ext cx="6096000" cy="372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DIN Alternate" pitchFamily="50" charset="0"/>
              <a:buChar char="-"/>
            </a:pPr>
            <a:r>
              <a:rPr lang="ca-ES" sz="1400" spc="-15" dirty="0"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95% DELS PRODUCTES PRECUINATS SÓN FRESCS </a:t>
            </a:r>
            <a:endParaRPr lang="ca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B8AB4B-97BC-41D5-951D-7B89886030E3}"/>
              </a:ext>
            </a:extLst>
          </p:cNvPr>
          <p:cNvSpPr txBox="1"/>
          <p:nvPr/>
        </p:nvSpPr>
        <p:spPr>
          <a:xfrm>
            <a:off x="1246909" y="452745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DIN Alternate" pitchFamily="50" charset="0"/>
              <a:buChar char="-"/>
            </a:pPr>
            <a:r>
              <a:rPr lang="ca-ES" sz="1400" spc="-15" dirty="0">
                <a:effectLst/>
                <a:latin typeface="DIN Alternate" pitchFamily="50" charset="0"/>
                <a:ea typeface="Calibri" panose="020F0502020204030204" pitchFamily="34" charset="0"/>
                <a:cs typeface="Arial" panose="020B0604020202020204" pitchFamily="34" charset="0"/>
              </a:rPr>
              <a:t>MENOR PERCENTATGE DE PRODUCTES CONGELATS</a:t>
            </a:r>
            <a:endParaRPr lang="ca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28DA987-91E4-49B5-93FD-3804CB88D12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1" y="2686234"/>
            <a:ext cx="1002578" cy="61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1614C5F-B596-4C56-9561-022B076735B7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59" y="3305890"/>
            <a:ext cx="1009650" cy="6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15DA038-ED8D-4697-AE78-C4E3B86EAE88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559" y="3951435"/>
            <a:ext cx="1008041" cy="58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EE63FD7-556A-4A7E-AF4A-81146D33840C}"/>
              </a:ext>
            </a:extLst>
          </p:cNvPr>
          <p:cNvSpPr txBox="1"/>
          <p:nvPr/>
        </p:nvSpPr>
        <p:spPr>
          <a:xfrm>
            <a:off x="4253657" y="5405457"/>
            <a:ext cx="3856821" cy="372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7950" algn="just">
              <a:lnSpc>
                <a:spcPct val="150000"/>
              </a:lnSpc>
            </a:pPr>
            <a:r>
              <a:rPr lang="ca-ES" sz="1400" b="1" u="sng" dirty="0"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ALGUNS DELS NOSTRESPROVEÏDORS</a:t>
            </a:r>
            <a:endParaRPr lang="ca-ES" sz="1400" u="sng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9F43848-299B-40A0-BCE7-EA66106D943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6" y="5846251"/>
            <a:ext cx="858078" cy="87258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1653631-5626-41C9-A6FD-354B9F63A56D}"/>
              </a:ext>
            </a:extLst>
          </p:cNvPr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04604" y="5908473"/>
            <a:ext cx="2426970" cy="83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3790C37-8D46-45DE-B8D0-CF83463648C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89" y="5901700"/>
            <a:ext cx="1165949" cy="83538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2831C13-0525-45C8-9A62-ABBB85095487}"/>
              </a:ext>
            </a:extLst>
          </p:cNvPr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52021" y="5898586"/>
            <a:ext cx="1260095" cy="84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78E9C36-0286-40B5-AD85-1E011B3F6528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52" y="5898586"/>
            <a:ext cx="1658497" cy="847557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1C26EB7B-5FAB-487A-B236-1D856B675977}"/>
              </a:ext>
            </a:extLst>
          </p:cNvPr>
          <p:cNvSpPr/>
          <p:nvPr/>
        </p:nvSpPr>
        <p:spPr>
          <a:xfrm>
            <a:off x="229106" y="5405456"/>
            <a:ext cx="11556494" cy="14525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6B16534B-F50A-4D49-B1B1-9901C97DC6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00" y="5907086"/>
            <a:ext cx="1852188" cy="84894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CCF3B1E-0225-40FF-9027-745DA35C1A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63" y="5959764"/>
            <a:ext cx="192468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4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5F27A17-D455-4D35-97B4-4F3868C97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" y="-53419"/>
            <a:ext cx="12175535" cy="99700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F885E3-4933-4FB6-B1F0-DE1EF4FF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458" y="278091"/>
            <a:ext cx="8596668" cy="729673"/>
          </a:xfrm>
        </p:spPr>
        <p:txBody>
          <a:bodyPr>
            <a:normAutofit/>
          </a:bodyPr>
          <a:lstStyle/>
          <a:p>
            <a:pPr algn="ctr"/>
            <a:r>
              <a:rPr lang="es-ES" sz="3200" u="sng" dirty="0">
                <a:solidFill>
                  <a:schemeClr val="tx1"/>
                </a:solidFill>
                <a:latin typeface="DIN Alternate" pitchFamily="50" charset="0"/>
              </a:rPr>
              <a:t>Pícnics</a:t>
            </a:r>
            <a:endParaRPr lang="ca-ES" sz="3200" u="sng" dirty="0">
              <a:solidFill>
                <a:schemeClr val="tx1"/>
              </a:solidFill>
              <a:latin typeface="DIN Alternate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09D61F-C376-4340-97AC-F1E905C99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78" y="944990"/>
            <a:ext cx="11406908" cy="57494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1600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ahoma" panose="020B0604030504040204" pitchFamily="34" charset="0"/>
              </a:rPr>
              <a:t>A la inscripció via web es pot marcar el servei de PÍCNIC. Si es vol modificar el que s’hagi posat a la inscripció cal fer-ho com a mínim </a:t>
            </a:r>
            <a:r>
              <a:rPr lang="ca-ES" sz="1600" u="sng" dirty="0">
                <a:solidFill>
                  <a:schemeClr val="bg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ahoma" panose="020B0604030504040204" pitchFamily="34" charset="0"/>
              </a:rPr>
              <a:t>3 dies abans </a:t>
            </a:r>
            <a:r>
              <a:rPr lang="ca-ES" sz="1600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ahoma" panose="020B0604030504040204" pitchFamily="34" charset="0"/>
              </a:rPr>
              <a:t>de la sortida a Coordinació de menjador. 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DIN Alternate" pitchFamily="50" charset="0"/>
              </a:rPr>
              <a:t>Aquest servei també està obert a la resta de famílies de l’escola, encara que no siguin usuàries del menjador. Per oferir un bon servei, s’haurà d’avisar </a:t>
            </a:r>
            <a:r>
              <a:rPr lang="ca-ES" sz="1600" u="sng" dirty="0">
                <a:solidFill>
                  <a:srgbClr val="FF0000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DIN Alternate" pitchFamily="50" charset="0"/>
              </a:rPr>
              <a:t>3 dies abans </a:t>
            </a:r>
            <a:r>
              <a:rPr lang="ca-ES" sz="160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DIN Alternate" pitchFamily="50" charset="0"/>
              </a:rPr>
              <a:t>de la sortida a la coordinadora.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solidFill>
                  <a:schemeClr val="tx1"/>
                </a:solidFill>
                <a:effectLst/>
                <a:latin typeface="DIN Alternate" pitchFamily="50" charset="0"/>
                <a:ea typeface="Calibri" panose="020F0502020204030204" pitchFamily="34" charset="0"/>
                <a:cs typeface="DIN Alternate" pitchFamily="50" charset="0"/>
              </a:rPr>
              <a:t>Els usuaris que són fixes dies alterns, també tindran el pícnic, sempre que coincideixi la sortida amb el dia que teniu marcat a la butlleta d’inscripció.</a:t>
            </a:r>
          </a:p>
          <a:p>
            <a:endParaRPr lang="ca-ES" sz="1600" dirty="0">
              <a:solidFill>
                <a:srgbClr val="41475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ca-ES" sz="2000" u="sng" dirty="0">
                <a:solidFill>
                  <a:schemeClr val="tx1"/>
                </a:solidFill>
                <a:latin typeface="DIN Alternate" pitchFamily="50" charset="0"/>
                <a:ea typeface="Times New Roman" panose="02020603050405020304" pitchFamily="18" charset="0"/>
                <a:cs typeface="Tahoma" panose="020B0604030504040204" pitchFamily="34" charset="0"/>
              </a:rPr>
              <a:t>El pícnic consta:</a:t>
            </a:r>
          </a:p>
          <a:p>
            <a:pPr marL="0" indent="0">
              <a:buNone/>
            </a:pPr>
            <a:endParaRPr lang="ca-ES" sz="1600" dirty="0">
              <a:solidFill>
                <a:srgbClr val="41475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endParaRPr lang="ca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815562-00EA-4DC4-8874-FA09BBCD59B3}"/>
              </a:ext>
            </a:extLst>
          </p:cNvPr>
          <p:cNvSpPr txBox="1"/>
          <p:nvPr/>
        </p:nvSpPr>
        <p:spPr>
          <a:xfrm>
            <a:off x="671361" y="4469400"/>
            <a:ext cx="4956848" cy="120032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err="1"/>
              <a:t>Carmanyola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amanida</a:t>
            </a:r>
            <a:r>
              <a:rPr lang="es-ES" dirty="0"/>
              <a:t> de pasta.</a:t>
            </a:r>
          </a:p>
          <a:p>
            <a:pPr marL="285750" indent="-285750">
              <a:buFontTx/>
              <a:buChar char="-"/>
            </a:pPr>
            <a:r>
              <a:rPr lang="es-ES" dirty="0"/>
              <a:t>Nuggets o </a:t>
            </a:r>
            <a:r>
              <a:rPr lang="es-ES" dirty="0" err="1"/>
              <a:t>croquetes</a:t>
            </a:r>
            <a:r>
              <a:rPr lang="es-ES" dirty="0"/>
              <a:t>.</a:t>
            </a:r>
          </a:p>
          <a:p>
            <a:pPr marL="285750" indent="-285750">
              <a:buFontTx/>
              <a:buChar char="-"/>
            </a:pPr>
            <a:r>
              <a:rPr lang="es-ES" dirty="0"/>
              <a:t>Una </a:t>
            </a:r>
            <a:r>
              <a:rPr lang="es-ES" dirty="0" err="1"/>
              <a:t>peça</a:t>
            </a:r>
            <a:r>
              <a:rPr lang="es-ES" dirty="0"/>
              <a:t> de </a:t>
            </a:r>
            <a:r>
              <a:rPr lang="es-ES" dirty="0" err="1"/>
              <a:t>fruita</a:t>
            </a:r>
            <a:r>
              <a:rPr lang="es-ES" dirty="0"/>
              <a:t>.</a:t>
            </a:r>
          </a:p>
          <a:p>
            <a:pPr marL="285750" indent="-285750">
              <a:buFontTx/>
              <a:buChar char="-"/>
            </a:pPr>
            <a:r>
              <a:rPr lang="es-ES" dirty="0"/>
              <a:t>Ampolla </a:t>
            </a:r>
            <a:r>
              <a:rPr lang="es-ES" dirty="0" err="1"/>
              <a:t>d’aigua</a:t>
            </a:r>
            <a:r>
              <a:rPr lang="es-ES" dirty="0"/>
              <a:t>, </a:t>
            </a:r>
            <a:r>
              <a:rPr lang="es-ES" dirty="0" err="1"/>
              <a:t>tovallons</a:t>
            </a:r>
            <a:r>
              <a:rPr lang="es-ES" dirty="0"/>
              <a:t> i </a:t>
            </a:r>
            <a:r>
              <a:rPr lang="es-ES" dirty="0" err="1"/>
              <a:t>cuberts</a:t>
            </a:r>
            <a:r>
              <a:rPr lang="es-ES" dirty="0"/>
              <a:t>.</a:t>
            </a:r>
            <a:endParaRPr lang="ca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19907DE-D554-4170-A839-714E5BF3B4B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680" y="4572460"/>
            <a:ext cx="1318055" cy="99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2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1A1722F-ECFF-4D5C-A8CB-812DADFD2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" y="-53419"/>
            <a:ext cx="12175535" cy="99700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E621C5-E01D-4E3A-A216-5D0126C9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30" y="349095"/>
            <a:ext cx="10895830" cy="600363"/>
          </a:xfrm>
        </p:spPr>
        <p:txBody>
          <a:bodyPr>
            <a:normAutofit fontScale="90000"/>
          </a:bodyPr>
          <a:lstStyle/>
          <a:p>
            <a:pPr algn="ctr"/>
            <a:r>
              <a:rPr lang="ca-ES" u="sng" dirty="0">
                <a:solidFill>
                  <a:schemeClr val="tx1"/>
                </a:solidFill>
                <a:latin typeface="DIN Alternate" pitchFamily="50" charset="0"/>
              </a:rPr>
              <a:t>Àrea de monitoratge</a:t>
            </a:r>
            <a:br>
              <a:rPr lang="es-ES" sz="3600" u="sng" dirty="0">
                <a:latin typeface="DIN Alternate" pitchFamily="50" charset="0"/>
              </a:rPr>
            </a:br>
            <a:br>
              <a:rPr lang="es-ES" sz="3600" u="sng" dirty="0"/>
            </a:b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63B6EE-D129-4DB3-B68A-EC2B8F3A8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19" y="1339848"/>
            <a:ext cx="11730182" cy="5011881"/>
          </a:xfrm>
        </p:spPr>
        <p:txBody>
          <a:bodyPr>
            <a:normAutofit/>
          </a:bodyPr>
          <a:lstStyle/>
          <a:p>
            <a:pPr marR="66675" algn="just">
              <a:lnSpc>
                <a:spcPct val="150000"/>
              </a:lnSpc>
              <a:spcAft>
                <a:spcPts val="600"/>
              </a:spcAft>
            </a:pPr>
            <a:r>
              <a:rPr lang="ca-ES" sz="1400" b="1" u="sng" spc="-15" dirty="0">
                <a:solidFill>
                  <a:schemeClr val="tx1"/>
                </a:solidFill>
                <a:latin typeface="DIN Alternate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 EDUCATIU</a:t>
            </a:r>
            <a:r>
              <a:rPr lang="ca-ES" sz="1400" b="1" u="sng" dirty="0">
                <a:solidFill>
                  <a:schemeClr val="tx1"/>
                </a:solidFill>
                <a:latin typeface="DIN Alternate" pitchFamily="50" charset="0"/>
                <a:ea typeface="Times New Roman" panose="02020603050405020304" pitchFamily="18" charset="0"/>
                <a:cs typeface="Tahoma" panose="020B0604030504040204" pitchFamily="34" charset="0"/>
              </a:rPr>
              <a:t>:</a:t>
            </a:r>
            <a:r>
              <a:rPr lang="ca-ES" sz="1400" b="1" dirty="0">
                <a:solidFill>
                  <a:schemeClr val="tx1"/>
                </a:solidFill>
                <a:latin typeface="DIN Alternate" pitchFamily="50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ca-ES" sz="1400" spc="-15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L’equip de monitoratge està dirigit per un coordinador/a que vetlla per la bona entesa dels monitors/es i l’assoliment dels objectius educatius. </a:t>
            </a:r>
          </a:p>
          <a:p>
            <a:pPr marL="0" marR="66675" indent="0">
              <a:spcAft>
                <a:spcPts val="600"/>
              </a:spcAft>
              <a:buNone/>
            </a:pPr>
            <a:r>
              <a:rPr lang="ca-ES" sz="1400" spc="-15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ca-ES" sz="1400" b="1" spc="-15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TRESMES</a:t>
            </a:r>
            <a:r>
              <a:rPr lang="ca-ES" sz="1400" spc="-15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 concebem el temps del migdia com un </a:t>
            </a:r>
            <a:r>
              <a:rPr lang="ca-ES" sz="1400" b="1" u="sng" spc="-15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moment educatiu</a:t>
            </a:r>
            <a:r>
              <a:rPr lang="ca-ES" sz="1400" spc="-15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marR="66675" indent="0" algn="ctr">
              <a:spcAft>
                <a:spcPts val="600"/>
              </a:spcAft>
              <a:buNone/>
            </a:pPr>
            <a:r>
              <a:rPr lang="ca-ES" b="1" u="sng" spc="-15" dirty="0">
                <a:solidFill>
                  <a:schemeClr val="accent4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PROJECTE EDUCATIU</a:t>
            </a:r>
          </a:p>
          <a:p>
            <a:pPr marR="66675" algn="just">
              <a:spcAft>
                <a:spcPts val="600"/>
              </a:spcAft>
            </a:pPr>
            <a:endParaRPr lang="ca-ES" sz="1400" spc="-15" dirty="0">
              <a:solidFill>
                <a:srgbClr val="41475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66675" algn="just">
              <a:spcAft>
                <a:spcPts val="600"/>
              </a:spcAft>
            </a:pPr>
            <a:endParaRPr lang="ca-ES" sz="1400" spc="-15" dirty="0">
              <a:solidFill>
                <a:srgbClr val="414751"/>
              </a:solidFill>
              <a:latin typeface="DIN Alternate" pitchFamily="50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66675" algn="just">
              <a:spcAft>
                <a:spcPts val="600"/>
              </a:spcAft>
            </a:pPr>
            <a:endParaRPr lang="ca-ES" sz="1400" spc="-15" dirty="0">
              <a:solidFill>
                <a:srgbClr val="41475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66675" indent="0" algn="just">
              <a:spcAft>
                <a:spcPts val="600"/>
              </a:spcAft>
              <a:buNone/>
            </a:pPr>
            <a:endParaRPr lang="ca-ES" sz="1400" b="1" u="sng" dirty="0">
              <a:solidFill>
                <a:srgbClr val="414751"/>
              </a:solidFill>
              <a:latin typeface="DIN Alternate" pitchFamily="50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66675" indent="0" algn="just">
              <a:spcAft>
                <a:spcPts val="600"/>
              </a:spcAft>
              <a:buNone/>
            </a:pPr>
            <a:endParaRPr lang="ca-ES" sz="1400" b="1" u="sng" dirty="0">
              <a:solidFill>
                <a:srgbClr val="414751"/>
              </a:solidFill>
              <a:latin typeface="DIN Alternate" pitchFamily="50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66675" indent="0" algn="just">
              <a:spcAft>
                <a:spcPts val="600"/>
              </a:spcAft>
              <a:buNone/>
            </a:pPr>
            <a:r>
              <a:rPr lang="ca-ES" sz="1400" b="1" u="sng" dirty="0">
                <a:solidFill>
                  <a:srgbClr val="0070C0"/>
                </a:solidFill>
                <a:latin typeface="DIN Alternate" pitchFamily="50" charset="0"/>
                <a:ea typeface="Times New Roman" panose="02020603050405020304" pitchFamily="18" charset="0"/>
                <a:cs typeface="Tahoma" panose="020B060403050404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VIES DE COMUNICACIÓ</a:t>
            </a:r>
            <a:r>
              <a:rPr lang="ca-ES" sz="1400" b="1" u="sng" dirty="0">
                <a:solidFill>
                  <a:srgbClr val="0070C0"/>
                </a:solidFill>
                <a:latin typeface="DIN Alternate" pitchFamily="50" charset="0"/>
                <a:ea typeface="Times New Roman" panose="02020603050405020304" pitchFamily="18" charset="0"/>
                <a:cs typeface="Tahoma" panose="020B0604030504040204" pitchFamily="34" charset="0"/>
              </a:rPr>
              <a:t> AMB LES FAMÍLIES</a:t>
            </a:r>
          </a:p>
          <a:p>
            <a:pPr marL="0" marR="66675" indent="0" algn="just">
              <a:spcAft>
                <a:spcPts val="600"/>
              </a:spcAft>
              <a:buNone/>
            </a:pPr>
            <a:endParaRPr lang="ca-ES" sz="1400" b="1" u="sng" dirty="0">
              <a:solidFill>
                <a:srgbClr val="0070C0"/>
              </a:solidFill>
              <a:effectLst/>
              <a:latin typeface="DIN Alternate" pitchFamily="50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66675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ca-ES" sz="1200" dirty="0">
              <a:solidFill>
                <a:srgbClr val="41475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66675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ca-ES" sz="1200" dirty="0">
              <a:solidFill>
                <a:srgbClr val="41475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66675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ca-ES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BE85CCA-FFC5-4932-8AF2-C0FD5C777092}"/>
              </a:ext>
            </a:extLst>
          </p:cNvPr>
          <p:cNvSpPr/>
          <p:nvPr/>
        </p:nvSpPr>
        <p:spPr>
          <a:xfrm>
            <a:off x="1321908" y="3663570"/>
            <a:ext cx="1788543" cy="81972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CENTRE D’INTERÈS</a:t>
            </a:r>
            <a:endParaRPr lang="ca-E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49F3611-9375-4E36-B65B-06E19EFBA248}"/>
              </a:ext>
            </a:extLst>
          </p:cNvPr>
          <p:cNvSpPr/>
          <p:nvPr/>
        </p:nvSpPr>
        <p:spPr>
          <a:xfrm>
            <a:off x="8057964" y="3677521"/>
            <a:ext cx="2346031" cy="9190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FESTES I ESDEVENIMENTS</a:t>
            </a:r>
            <a:endParaRPr lang="ca-ES" sz="1600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A94E033-E407-4C6F-98C3-8673A829A494}"/>
              </a:ext>
            </a:extLst>
          </p:cNvPr>
          <p:cNvSpPr/>
          <p:nvPr/>
        </p:nvSpPr>
        <p:spPr>
          <a:xfrm>
            <a:off x="4900867" y="3933369"/>
            <a:ext cx="2346032" cy="9190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ACOMPANYAMENT DURANT L’ESTONA DE L’ÀPAT</a:t>
            </a:r>
            <a:endParaRPr lang="ca-ES" sz="1400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91118C3-B9E0-47E9-A6C3-54A607A688C8}"/>
              </a:ext>
            </a:extLst>
          </p:cNvPr>
          <p:cNvCxnSpPr>
            <a:cxnSpLocks/>
          </p:cNvCxnSpPr>
          <p:nvPr/>
        </p:nvCxnSpPr>
        <p:spPr>
          <a:xfrm flipH="1">
            <a:off x="2961020" y="3107177"/>
            <a:ext cx="2037232" cy="57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052257F-7864-4A9F-A8B6-C40828FBCF21}"/>
              </a:ext>
            </a:extLst>
          </p:cNvPr>
          <p:cNvCxnSpPr>
            <a:cxnSpLocks/>
          </p:cNvCxnSpPr>
          <p:nvPr/>
        </p:nvCxnSpPr>
        <p:spPr>
          <a:xfrm>
            <a:off x="6073883" y="3192314"/>
            <a:ext cx="0" cy="653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69F8893-1754-4739-8D91-5211D2E74735}"/>
              </a:ext>
            </a:extLst>
          </p:cNvPr>
          <p:cNvCxnSpPr/>
          <p:nvPr/>
        </p:nvCxnSpPr>
        <p:spPr>
          <a:xfrm>
            <a:off x="6976362" y="3100653"/>
            <a:ext cx="1671782" cy="49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15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FA742BF1-2CA9-4692-B42F-D70252098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" y="-53419"/>
            <a:ext cx="12175535" cy="997003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0B71A-2C88-4AAE-B9F9-E0168EE0C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31" y="162062"/>
            <a:ext cx="11692296" cy="6419272"/>
          </a:xfrm>
        </p:spPr>
        <p:txBody>
          <a:bodyPr>
            <a:normAutofit/>
          </a:bodyPr>
          <a:lstStyle/>
          <a:p>
            <a:endParaRPr lang="ca-ES" sz="1200" b="1" dirty="0">
              <a:solidFill>
                <a:srgbClr val="41475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a-ES" sz="1200" b="1" dirty="0">
              <a:solidFill>
                <a:srgbClr val="414751"/>
              </a:solidFill>
              <a:latin typeface="DIN Alternate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200" b="1" dirty="0">
                <a:solidFill>
                  <a:srgbClr val="41475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ca-ES" sz="1200" b="1" u="sng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ATENCIÓ A FAMÍLIES MATINAL (COORDINACIÓ)</a:t>
            </a:r>
          </a:p>
          <a:p>
            <a:pPr marL="228600" indent="-228600">
              <a:buAutoNum type="arabicPeriod"/>
            </a:pPr>
            <a:r>
              <a:rPr lang="ca-ES" sz="1200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Canvi de dies.</a:t>
            </a:r>
          </a:p>
          <a:p>
            <a:pPr marL="228600" indent="-228600">
              <a:buAutoNum type="arabicPeriod"/>
            </a:pPr>
            <a:r>
              <a:rPr lang="ca-ES" sz="1200" dirty="0">
                <a:solidFill>
                  <a:schemeClr val="tx1"/>
                </a:solidFill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Consultes/incidències.</a:t>
            </a:r>
          </a:p>
          <a:p>
            <a:pPr marL="228600" indent="-228600">
              <a:buAutoNum type="arabicPeriod"/>
            </a:pPr>
            <a:r>
              <a:rPr lang="ca-ES" sz="1200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Baixes del servei.</a:t>
            </a:r>
          </a:p>
          <a:p>
            <a:pPr marL="228600" indent="-228600">
              <a:buAutoNum type="arabicPeriod"/>
            </a:pPr>
            <a:r>
              <a:rPr lang="ca-ES" sz="1200" dirty="0">
                <a:solidFill>
                  <a:schemeClr val="tx1"/>
                </a:solidFill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Dietes astringents.</a:t>
            </a:r>
            <a:endParaRPr lang="ca-ES" sz="1200" dirty="0">
              <a:solidFill>
                <a:schemeClr val="tx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ca-ES" sz="1200" b="1" dirty="0">
              <a:solidFill>
                <a:srgbClr val="414751"/>
              </a:solidFill>
              <a:effectLst/>
              <a:latin typeface="DIN Alternate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a-ES" sz="1200" b="1" u="sng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INFORMES DE SEGUIMENT</a:t>
            </a:r>
          </a:p>
          <a:p>
            <a:pPr marL="0" indent="0">
              <a:buNone/>
            </a:pPr>
            <a:r>
              <a:rPr lang="ca-ES" sz="1200" b="1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  <a:r>
              <a:rPr lang="ca-ES" sz="1100" b="1" dirty="0">
                <a:solidFill>
                  <a:schemeClr val="tx1"/>
                </a:solidFill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INFORME </a:t>
            </a:r>
            <a:r>
              <a:rPr lang="ca-ES" sz="1100" b="1" dirty="0">
                <a:solidFill>
                  <a:schemeClr val="tx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DIARI PER A P3</a:t>
            </a:r>
          </a:p>
          <a:p>
            <a:pPr marL="0" indent="0">
              <a:buNone/>
            </a:pPr>
            <a:endParaRPr lang="ca-ES" sz="1100" b="1" dirty="0">
              <a:solidFill>
                <a:srgbClr val="414751"/>
              </a:solidFill>
              <a:latin typeface="DIN Alternate" pitchFamily="50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100" b="1" dirty="0">
              <a:solidFill>
                <a:srgbClr val="414751"/>
              </a:solidFill>
              <a:latin typeface="DIN Alternate" pitchFamily="50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100" b="1" dirty="0">
              <a:solidFill>
                <a:srgbClr val="414751"/>
              </a:solidFill>
              <a:latin typeface="DIN Alternate" pitchFamily="50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100" b="1" dirty="0">
              <a:solidFill>
                <a:srgbClr val="414751"/>
              </a:solidFill>
              <a:latin typeface="DIN Alternate" pitchFamily="50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100" b="1" dirty="0">
              <a:solidFill>
                <a:srgbClr val="414751"/>
              </a:solidFill>
              <a:latin typeface="DIN Alternate" pitchFamily="50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100" b="1" dirty="0">
              <a:solidFill>
                <a:srgbClr val="414751"/>
              </a:solidFill>
              <a:latin typeface="DIN Alternate" pitchFamily="50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100" b="1" dirty="0">
              <a:solidFill>
                <a:srgbClr val="414751"/>
              </a:solidFill>
              <a:latin typeface="DIN Alternate" pitchFamily="50" charset="0"/>
              <a:cs typeface="Arial" panose="020B0604020202020204" pitchFamily="34" charset="0"/>
            </a:endParaRPr>
          </a:p>
          <a:p>
            <a:r>
              <a:rPr lang="ca-ES" sz="1200" b="1" u="sng" dirty="0">
                <a:solidFill>
                  <a:schemeClr val="tx1"/>
                </a:solidFill>
                <a:latin typeface="DIN Alternate" pitchFamily="50" charset="0"/>
              </a:rPr>
              <a:t>XARXES SOCIALS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ED2152-4E96-4935-AAB2-C40BF201CC8B}"/>
              </a:ext>
            </a:extLst>
          </p:cNvPr>
          <p:cNvSpPr txBox="1"/>
          <p:nvPr/>
        </p:nvSpPr>
        <p:spPr>
          <a:xfrm>
            <a:off x="4735639" y="2985398"/>
            <a:ext cx="3029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rgbClr val="414751"/>
                </a:solidFill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a-ES" sz="1100" b="1" dirty="0"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INFORMES MENSUALS PER A P4 I P5 </a:t>
            </a:r>
            <a:endParaRPr lang="ca-ES" sz="11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1A5C55-29AD-400D-B30B-6E4970A4A2A4}"/>
              </a:ext>
            </a:extLst>
          </p:cNvPr>
          <p:cNvSpPr txBox="1"/>
          <p:nvPr/>
        </p:nvSpPr>
        <p:spPr>
          <a:xfrm>
            <a:off x="8614288" y="2943786"/>
            <a:ext cx="3139310" cy="312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66675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ca-ES" sz="1100" b="1" dirty="0">
                <a:effectLst/>
                <a:latin typeface="DIN Alternate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INFORMES TRIMESTRALS PER A PRIMÀRIA</a:t>
            </a:r>
            <a:endParaRPr lang="ca-ES" sz="1100" dirty="0">
              <a:effectLst/>
              <a:latin typeface="DIN Alternate" pitchFamily="50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0CFAFF6-210E-44AD-A5D3-1A1764B5464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319" y="3262397"/>
            <a:ext cx="1654569" cy="198485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E5F66D3-B5BC-4F36-B22F-3D098885092A}"/>
              </a:ext>
            </a:extLst>
          </p:cNvPr>
          <p:cNvSpPr/>
          <p:nvPr/>
        </p:nvSpPr>
        <p:spPr>
          <a:xfrm>
            <a:off x="321562" y="658934"/>
            <a:ext cx="3639127" cy="1782618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A7C9E57-14CF-4153-BEB6-025E997EA5FB}"/>
              </a:ext>
            </a:extLst>
          </p:cNvPr>
          <p:cNvSpPr/>
          <p:nvPr/>
        </p:nvSpPr>
        <p:spPr>
          <a:xfrm>
            <a:off x="4356948" y="658934"/>
            <a:ext cx="4184072" cy="1782618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526E900-6B25-49AF-80B4-96A0CFBBEB60}"/>
              </a:ext>
            </a:extLst>
          </p:cNvPr>
          <p:cNvSpPr txBox="1"/>
          <p:nvPr/>
        </p:nvSpPr>
        <p:spPr>
          <a:xfrm>
            <a:off x="5682366" y="719538"/>
            <a:ext cx="1533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u="sng" dirty="0">
                <a:latin typeface="DIN Alternate" pitchFamily="50" charset="0"/>
              </a:rPr>
              <a:t>MENJA-NOTICIES</a:t>
            </a:r>
            <a:endParaRPr lang="ca-ES" sz="1200" b="1" u="sng" dirty="0">
              <a:latin typeface="DIN Alternate" pitchFamily="50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EFCBD8D-28E8-4601-A35C-FE7185B35353}"/>
              </a:ext>
            </a:extLst>
          </p:cNvPr>
          <p:cNvSpPr txBox="1"/>
          <p:nvPr/>
        </p:nvSpPr>
        <p:spPr>
          <a:xfrm>
            <a:off x="4356948" y="948786"/>
            <a:ext cx="3395385" cy="1442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200" dirty="0">
                <a:effectLst/>
                <a:latin typeface="DIN Alternate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final de cada trimestre us farem arribar, via correu electrònic, la revista del menjador on us informarem d’hàbits saludables, receptes, articles d’interès relacionats amb l’alimentació i notícies variades.</a:t>
            </a:r>
            <a:endParaRPr lang="ca-ES" sz="1200" dirty="0"/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D4646477-6867-45C5-9E18-086D05D39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165689"/>
              </p:ext>
            </p:extLst>
          </p:nvPr>
        </p:nvGraphicFramePr>
        <p:xfrm>
          <a:off x="7667748" y="1181513"/>
          <a:ext cx="873272" cy="123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5" imgW="5667363" imgH="8020022" progId="AcroExch.Document.DC">
                  <p:embed/>
                </p:oleObj>
              </mc:Choice>
              <mc:Fallback>
                <p:oleObj name="Acrobat Document" r:id="rId5" imgW="5667363" imgH="8020022" progId="AcroExch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748" y="1181513"/>
                        <a:ext cx="873272" cy="123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6AC9534F-FB9C-429F-8DB1-1A5572ACB830}"/>
              </a:ext>
            </a:extLst>
          </p:cNvPr>
          <p:cNvSpPr/>
          <p:nvPr/>
        </p:nvSpPr>
        <p:spPr>
          <a:xfrm>
            <a:off x="9037168" y="667751"/>
            <a:ext cx="2716430" cy="1782618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078" name="Picture 6" descr="Como Dibujar de Teléfono Celular de Arco Iris 🎨 Para Niños - YouTube">
            <a:extLst>
              <a:ext uri="{FF2B5EF4-FFF2-40B4-BE49-F238E27FC236}">
                <a16:creationId xmlns:a16="http://schemas.microsoft.com/office/drawing/2014/main" id="{F729D25D-395F-4F19-8110-3E21E0EAB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2" r="31958"/>
          <a:stretch/>
        </p:blipFill>
        <p:spPr bwMode="auto">
          <a:xfrm>
            <a:off x="3045826" y="1330178"/>
            <a:ext cx="522435" cy="7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7C0660E-F565-4052-8842-3433611FA76B}"/>
              </a:ext>
            </a:extLst>
          </p:cNvPr>
          <p:cNvSpPr txBox="1"/>
          <p:nvPr/>
        </p:nvSpPr>
        <p:spPr>
          <a:xfrm>
            <a:off x="10073604" y="727456"/>
            <a:ext cx="643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u="sng" dirty="0">
                <a:latin typeface="DIN Alternate" pitchFamily="50" charset="0"/>
              </a:rPr>
              <a:t>MENÚ</a:t>
            </a:r>
            <a:endParaRPr lang="ca-ES" sz="1200" b="1" u="sng" dirty="0">
              <a:latin typeface="DIN Alternate" pitchFamily="50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B93135A-DBC3-4735-8B6C-4E90CCC1654E}"/>
              </a:ext>
            </a:extLst>
          </p:cNvPr>
          <p:cNvSpPr txBox="1"/>
          <p:nvPr/>
        </p:nvSpPr>
        <p:spPr>
          <a:xfrm>
            <a:off x="9037168" y="1004455"/>
            <a:ext cx="2620139" cy="1211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a-ES" sz="1200" dirty="0">
                <a:effectLst/>
                <a:latin typeface="DIN Alternate" pitchFamily="50" charset="0"/>
                <a:ea typeface="Times New Roman" panose="02020603050405020304" pitchFamily="18" charset="0"/>
                <a:cs typeface="Andalus"/>
              </a:rPr>
              <a:t>Cada mes trobareu el menú  penjat a la web i al taulell d’anuncis de l’escola, així com a l’apartat de menús de </a:t>
            </a:r>
            <a:r>
              <a:rPr lang="ca-ES" sz="1400" u="sng" dirty="0">
                <a:effectLst/>
                <a:latin typeface="DIN Alternate" pitchFamily="50" charset="0"/>
                <a:ea typeface="Times New Roman" panose="02020603050405020304" pitchFamily="18" charset="0"/>
                <a:cs typeface="Andalu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www.tresmes.com</a:t>
            </a:r>
            <a:endParaRPr lang="ca-E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331BB27-69C3-4C28-9EA2-A5827D765C88}"/>
              </a:ext>
            </a:extLst>
          </p:cNvPr>
          <p:cNvSpPr txBox="1"/>
          <p:nvPr/>
        </p:nvSpPr>
        <p:spPr>
          <a:xfrm>
            <a:off x="377161" y="5613689"/>
            <a:ext cx="111405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dirty="0">
                <a:effectLst/>
                <a:latin typeface="DIN Alternate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través d’aquestes aplicacions podreu estar informats dels menús diaris, de les activitats que es realitzen a les escoles i d’informació de </a:t>
            </a:r>
            <a:r>
              <a:rPr lang="ca-ES" sz="1200" u="sng" dirty="0">
                <a:effectLst/>
                <a:latin typeface="DIN Alternate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temàtica variada.</a:t>
            </a:r>
            <a:endParaRPr lang="ca-ES" sz="1200" dirty="0"/>
          </a:p>
        </p:txBody>
      </p:sp>
      <p:pic>
        <p:nvPicPr>
          <p:cNvPr id="26" name="Imagen 25">
            <a:hlinkClick r:id="rId9"/>
            <a:extLst>
              <a:ext uri="{FF2B5EF4-FFF2-40B4-BE49-F238E27FC236}">
                <a16:creationId xmlns:a16="http://schemas.microsoft.com/office/drawing/2014/main" id="{4AD7EDDB-FCDB-48FF-A86A-E288685C0D1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53" y="6044929"/>
            <a:ext cx="643100" cy="618847"/>
          </a:xfrm>
          <a:prstGeom prst="rect">
            <a:avLst/>
          </a:prstGeom>
          <a:noFill/>
        </p:spPr>
      </p:pic>
      <p:pic>
        <p:nvPicPr>
          <p:cNvPr id="27" name="Imagen 26">
            <a:hlinkClick r:id="rId11"/>
            <a:extLst>
              <a:ext uri="{FF2B5EF4-FFF2-40B4-BE49-F238E27FC236}">
                <a16:creationId xmlns:a16="http://schemas.microsoft.com/office/drawing/2014/main" id="{B5473BA1-F60C-469F-80FE-D51670A00EE6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48" y="6015371"/>
            <a:ext cx="643100" cy="642380"/>
          </a:xfrm>
          <a:prstGeom prst="rect">
            <a:avLst/>
          </a:prstGeom>
          <a:noFill/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7426FF7D-A7BD-4F33-AD56-153FF877BB4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t="22970" r="37329" b="46538"/>
          <a:stretch/>
        </p:blipFill>
        <p:spPr bwMode="auto">
          <a:xfrm>
            <a:off x="567686" y="3283764"/>
            <a:ext cx="3212148" cy="1950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ED76EB88-DF73-4AB1-8266-BE6600759F5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4396" t="29473" r="34031" b="7191"/>
          <a:stretch/>
        </p:blipFill>
        <p:spPr bwMode="auto">
          <a:xfrm>
            <a:off x="5140583" y="3248873"/>
            <a:ext cx="1828113" cy="2063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8573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E2AB512-399D-4637-BE9C-BE8ABF919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" y="-53419"/>
            <a:ext cx="12175535" cy="99700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FE1548-D824-408F-9E87-B40A04EC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23984"/>
            <a:ext cx="8596668" cy="720436"/>
          </a:xfrm>
        </p:spPr>
        <p:txBody>
          <a:bodyPr>
            <a:normAutofit/>
          </a:bodyPr>
          <a:lstStyle/>
          <a:p>
            <a:pPr algn="ctr"/>
            <a:r>
              <a:rPr lang="ca-ES" sz="3200" u="sng" dirty="0">
                <a:solidFill>
                  <a:schemeClr val="tx1"/>
                </a:solidFill>
                <a:latin typeface="DIN Alternate" pitchFamily="50" charset="0"/>
              </a:rPr>
              <a:t>Àrea</a:t>
            </a:r>
            <a:r>
              <a:rPr lang="es-ES" sz="3200" u="sng" dirty="0">
                <a:solidFill>
                  <a:schemeClr val="tx1"/>
                </a:solidFill>
                <a:latin typeface="DIN Alternate" pitchFamily="50" charset="0"/>
              </a:rPr>
              <a:t> administrativa</a:t>
            </a:r>
            <a:endParaRPr lang="ca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968B54-CE01-4218-8BC9-CEC23E876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7" y="738910"/>
            <a:ext cx="11619346" cy="5957454"/>
          </a:xfrm>
        </p:spPr>
        <p:txBody>
          <a:bodyPr/>
          <a:lstStyle/>
          <a:p>
            <a:r>
              <a:rPr lang="es-ES" dirty="0">
                <a:solidFill>
                  <a:srgbClr val="0070C0"/>
                </a:solidFill>
                <a:latin typeface="DIN Alternate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INSCRIPCIÓ</a:t>
            </a:r>
            <a:endParaRPr lang="es-ES" dirty="0">
              <a:solidFill>
                <a:srgbClr val="0070C0"/>
              </a:solidFill>
              <a:latin typeface="DIN Alternate" pitchFamily="50" charset="0"/>
            </a:endParaRPr>
          </a:p>
          <a:p>
            <a:pPr algn="ctr"/>
            <a:r>
              <a:rPr lang="es-ES" b="1" u="sng" dirty="0">
                <a:solidFill>
                  <a:schemeClr val="bg2">
                    <a:lumMod val="25000"/>
                  </a:schemeClr>
                </a:solidFill>
                <a:latin typeface="DIN Alternate" pitchFamily="50" charset="0"/>
              </a:rPr>
              <a:t>REBUTS MENJADOR</a:t>
            </a:r>
          </a:p>
          <a:p>
            <a:endParaRPr lang="es-ES" dirty="0">
              <a:solidFill>
                <a:schemeClr val="bg2">
                  <a:lumMod val="25000"/>
                </a:schemeClr>
              </a:solidFill>
              <a:latin typeface="DIN Alternate" pitchFamily="50" charset="0"/>
            </a:endParaRPr>
          </a:p>
          <a:p>
            <a:endParaRPr lang="es-ES" dirty="0">
              <a:solidFill>
                <a:schemeClr val="bg2">
                  <a:lumMod val="25000"/>
                </a:schemeClr>
              </a:solidFill>
              <a:latin typeface="DIN Alternate" pitchFamily="50" charset="0"/>
            </a:endParaRPr>
          </a:p>
          <a:p>
            <a:endParaRPr lang="es-ES" dirty="0">
              <a:solidFill>
                <a:schemeClr val="bg2">
                  <a:lumMod val="25000"/>
                </a:schemeClr>
              </a:solidFill>
              <a:latin typeface="DIN Alternate" pitchFamily="50" charset="0"/>
            </a:endParaRPr>
          </a:p>
          <a:p>
            <a:endParaRPr lang="es-ES" dirty="0">
              <a:solidFill>
                <a:schemeClr val="bg2">
                  <a:lumMod val="25000"/>
                </a:schemeClr>
              </a:solidFill>
              <a:latin typeface="DIN Alternate" pitchFamily="50" charset="0"/>
            </a:endParaRPr>
          </a:p>
          <a:p>
            <a:endParaRPr lang="es-ES" b="1" u="sng" dirty="0">
              <a:solidFill>
                <a:schemeClr val="bg2">
                  <a:lumMod val="25000"/>
                </a:schemeClr>
              </a:solidFill>
              <a:latin typeface="DIN Alternate" pitchFamily="50" charset="0"/>
            </a:endParaRPr>
          </a:p>
          <a:p>
            <a:r>
              <a:rPr lang="es-ES" b="1" u="sng" dirty="0">
                <a:solidFill>
                  <a:schemeClr val="bg2">
                    <a:lumMod val="25000"/>
                  </a:schemeClr>
                </a:solidFill>
                <a:latin typeface="DIN Alternate" pitchFamily="50" charset="0"/>
              </a:rPr>
              <a:t>DUBTES REBUTS MENJADOR</a:t>
            </a:r>
          </a:p>
          <a:p>
            <a:pPr marL="0" indent="0">
              <a:buNone/>
            </a:pPr>
            <a:r>
              <a:rPr lang="ca-ES" sz="1600" dirty="0">
                <a:solidFill>
                  <a:schemeClr val="bg2">
                    <a:lumMod val="25000"/>
                  </a:schemeClr>
                </a:solidFill>
                <a:latin typeface="DIN Alternate" pitchFamily="50" charset="0"/>
              </a:rPr>
              <a:t>Per qualsevol dubte referent al rebut generat del servei de menjador, beques o altres dubtes, cal posar-se en contacte via telefònica o WhatsApp amb el departament administratiu: </a:t>
            </a:r>
          </a:p>
          <a:p>
            <a:pPr marL="0" indent="0" algn="ctr">
              <a:buNone/>
            </a:pPr>
            <a:endParaRPr lang="es-ES" sz="1600" dirty="0">
              <a:solidFill>
                <a:schemeClr val="bg2">
                  <a:lumMod val="25000"/>
                </a:schemeClr>
              </a:solidFill>
              <a:latin typeface="DIN Alternate" pitchFamily="50" charset="0"/>
            </a:endParaRPr>
          </a:p>
          <a:p>
            <a:pPr marL="0" indent="0" algn="ctr">
              <a:buNone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DIN Alternate" pitchFamily="50" charset="0"/>
              </a:rPr>
              <a:t>De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  <a:latin typeface="DIN Alternate" pitchFamily="50" charset="0"/>
              </a:rPr>
              <a:t>9:30h a 15:00h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DIN Alternate" pitchFamily="50" charset="0"/>
              </a:rPr>
              <a:t> </a:t>
            </a:r>
          </a:p>
          <a:p>
            <a:pPr marL="0" indent="0" algn="ctr">
              <a:buNone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DIN Alternate" pitchFamily="50" charset="0"/>
              </a:rPr>
              <a:t>Miriam: 619 53 60 94 </a:t>
            </a:r>
            <a:endParaRPr lang="ca-ES" sz="20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  <a:latin typeface="DIN Alternate" pitchFamily="50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3E0BDA7-2752-40D8-AF10-E5EB959B39B5}"/>
              </a:ext>
            </a:extLst>
          </p:cNvPr>
          <p:cNvSpPr/>
          <p:nvPr/>
        </p:nvSpPr>
        <p:spPr>
          <a:xfrm>
            <a:off x="1773382" y="2018144"/>
            <a:ext cx="2253672" cy="9513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 MES VENÇUT (1-5)</a:t>
            </a:r>
            <a:endParaRPr lang="ca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27CFF4B-DAA2-410C-8DA1-1DE57B44209B}"/>
              </a:ext>
            </a:extLst>
          </p:cNvPr>
          <p:cNvSpPr/>
          <p:nvPr/>
        </p:nvSpPr>
        <p:spPr>
          <a:xfrm>
            <a:off x="5227782" y="1972722"/>
            <a:ext cx="2253672" cy="9513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REBUT RETORNAT</a:t>
            </a:r>
            <a:endParaRPr lang="ca-E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C41623E-049F-4389-9968-EDC88E2267B8}"/>
              </a:ext>
            </a:extLst>
          </p:cNvPr>
          <p:cNvSpPr/>
          <p:nvPr/>
        </p:nvSpPr>
        <p:spPr>
          <a:xfrm>
            <a:off x="8906415" y="2101648"/>
            <a:ext cx="2253672" cy="9513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REMESA EXTRA DIA 10</a:t>
            </a:r>
            <a:endParaRPr lang="ca-ES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9388A50-9D7B-4894-A86A-FD712B39A751}"/>
              </a:ext>
            </a:extLst>
          </p:cNvPr>
          <p:cNvCxnSpPr>
            <a:cxnSpLocks/>
          </p:cNvCxnSpPr>
          <p:nvPr/>
        </p:nvCxnSpPr>
        <p:spPr>
          <a:xfrm>
            <a:off x="6354618" y="1556325"/>
            <a:ext cx="0" cy="33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859EB29-8CE8-400E-AE4E-2F48B70F7745}"/>
              </a:ext>
            </a:extLst>
          </p:cNvPr>
          <p:cNvCxnSpPr>
            <a:cxnSpLocks/>
          </p:cNvCxnSpPr>
          <p:nvPr/>
        </p:nvCxnSpPr>
        <p:spPr>
          <a:xfrm flipH="1">
            <a:off x="3802821" y="1556325"/>
            <a:ext cx="1466523" cy="545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90A8EB5-A5CC-4046-8832-17F512A939AE}"/>
              </a:ext>
            </a:extLst>
          </p:cNvPr>
          <p:cNvCxnSpPr>
            <a:cxnSpLocks/>
          </p:cNvCxnSpPr>
          <p:nvPr/>
        </p:nvCxnSpPr>
        <p:spPr>
          <a:xfrm>
            <a:off x="7250545" y="1606940"/>
            <a:ext cx="1985819" cy="5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Picture 6" descr="Como Dibujar de Teléfono Celular de Arco Iris 🎨 Para Niños - YouTube">
            <a:extLst>
              <a:ext uri="{FF2B5EF4-FFF2-40B4-BE49-F238E27FC236}">
                <a16:creationId xmlns:a16="http://schemas.microsoft.com/office/drawing/2014/main" id="{FB96AAF7-E4FA-4D4A-BA95-FFE85A41A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2" r="31958"/>
          <a:stretch/>
        </p:blipFill>
        <p:spPr bwMode="auto">
          <a:xfrm rot="1083827">
            <a:off x="7562487" y="5018532"/>
            <a:ext cx="778030" cy="117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omo Dibujar de Teléfono Celular de Arco Iris 🎨 Para Niños - YouTube">
            <a:extLst>
              <a:ext uri="{FF2B5EF4-FFF2-40B4-BE49-F238E27FC236}">
                <a16:creationId xmlns:a16="http://schemas.microsoft.com/office/drawing/2014/main" id="{71EF00AC-F25A-46CF-8392-C450764EB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2" r="31958"/>
          <a:stretch/>
        </p:blipFill>
        <p:spPr bwMode="auto">
          <a:xfrm rot="20933472">
            <a:off x="3908333" y="5018533"/>
            <a:ext cx="778030" cy="117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2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B8CB20-72BD-48FB-AA9F-EF766AC1A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" y="-53419"/>
            <a:ext cx="12175535" cy="99700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831705-2F41-4006-BA26-540B05ADD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4" y="774210"/>
            <a:ext cx="5500535" cy="55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1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381</TotalTime>
  <Words>762</Words>
  <Application>Microsoft Office PowerPoint</Application>
  <PresentationFormat>Panorámica</PresentationFormat>
  <Paragraphs>110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 din alternate</vt:lpstr>
      <vt:lpstr>Arial</vt:lpstr>
      <vt:lpstr>Arial Black</vt:lpstr>
      <vt:lpstr>Calibri</vt:lpstr>
      <vt:lpstr>DIN Alternate</vt:lpstr>
      <vt:lpstr>Trebuchet MS</vt:lpstr>
      <vt:lpstr>Verdana</vt:lpstr>
      <vt:lpstr>Wingdings 3</vt:lpstr>
      <vt:lpstr>Faceta</vt:lpstr>
      <vt:lpstr>Acrobat Document</vt:lpstr>
      <vt:lpstr>TRESMES ECOACTIVA</vt:lpstr>
      <vt:lpstr>Qui som? </vt:lpstr>
      <vt:lpstr>Presentación de PowerPoint</vt:lpstr>
      <vt:lpstr>Presentación de PowerPoint</vt:lpstr>
      <vt:lpstr>Pícnics</vt:lpstr>
      <vt:lpstr>Àrea de monitoratge  </vt:lpstr>
      <vt:lpstr>Presentación de PowerPoint</vt:lpstr>
      <vt:lpstr>Àrea administrativa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TRESMES ECOACTIVA</dc:title>
  <dc:creator>PC6</dc:creator>
  <cp:lastModifiedBy>PC6</cp:lastModifiedBy>
  <cp:revision>29</cp:revision>
  <dcterms:created xsi:type="dcterms:W3CDTF">2021-06-07T12:09:25Z</dcterms:created>
  <dcterms:modified xsi:type="dcterms:W3CDTF">2022-05-17T13:00:32Z</dcterms:modified>
</cp:coreProperties>
</file>