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9575" cx="12190400"/>
  <p:notesSz cx="6858000" cy="9144000"/>
  <p:embeddedFontLst>
    <p:embeddedFont>
      <p:font typeface="Noto Sans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18" roundtripDataSignature="AMtx7mjdkNrnadrtanC8I/kPfnOqbBHP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2161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otoSans-bold.fntdata"/><Relationship Id="rId14" Type="http://schemas.openxmlformats.org/officeDocument/2006/relationships/font" Target="fonts/NotoSans-regular.fntdata"/><Relationship Id="rId17" Type="http://schemas.openxmlformats.org/officeDocument/2006/relationships/font" Target="fonts/NotoSans-boldItalic.fntdata"/><Relationship Id="rId16" Type="http://schemas.openxmlformats.org/officeDocument/2006/relationships/font" Target="fonts/NotoSans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2b612cda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" name="Google Shape;66;g2b2b612cdaf_0_1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2b612cda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" name="Google Shape;79;g2b2b612cdaf_0_6:notes"/>
          <p:cNvSpPr/>
          <p:nvPr>
            <p:ph idx="2" type="sldImg"/>
          </p:nvPr>
        </p:nvSpPr>
        <p:spPr>
          <a:xfrm>
            <a:off x="382588" y="685800"/>
            <a:ext cx="609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4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5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6:notes"/>
          <p:cNvSpPr/>
          <p:nvPr>
            <p:ph idx="2" type="sldImg"/>
          </p:nvPr>
        </p:nvSpPr>
        <p:spPr>
          <a:xfrm>
            <a:off x="382588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슬라이드">
  <p:cSld name="제목 슬라이드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0"/>
            <a:ext cx="12190410" cy="68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8"/>
          <p:cNvSpPr txBox="1"/>
          <p:nvPr>
            <p:ph idx="10" type="dt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1" type="ftr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8"/>
          <p:cNvSpPr txBox="1"/>
          <p:nvPr>
            <p:ph idx="1" type="subTitle"/>
          </p:nvPr>
        </p:nvSpPr>
        <p:spPr>
          <a:xfrm>
            <a:off x="1" y="2877623"/>
            <a:ext cx="6527253" cy="547081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Gulimche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" name="Google Shape;21;p8"/>
          <p:cNvSpPr txBox="1"/>
          <p:nvPr>
            <p:ph type="ctrTitle"/>
          </p:nvPr>
        </p:nvSpPr>
        <p:spPr>
          <a:xfrm>
            <a:off x="1" y="1062647"/>
            <a:ext cx="6527253" cy="2045207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800"/>
              <a:buFont typeface="Gulimche"/>
              <a:buNone/>
              <a:defRPr sz="5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빈 화면" type="blank">
  <p:cSld name="BLANK"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0"/>
            <a:ext cx="12190410" cy="68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9"/>
          <p:cNvSpPr txBox="1"/>
          <p:nvPr>
            <p:ph idx="10" type="dt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>
  <p:cSld name="구역 머리글">
    <p:bg>
      <p:bgPr>
        <a:solidFill>
          <a:schemeClr val="lt1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0"/>
            <a:ext cx="12190410" cy="685710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/>
          <p:nvPr>
            <p:ph idx="10" type="dt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0"/>
          <p:cNvSpPr txBox="1"/>
          <p:nvPr>
            <p:ph idx="11" type="ftr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사용자 지정 레이아웃">
  <p:cSld name="사용자 지정 레이아웃"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0"/>
            <a:ext cx="12190410" cy="685710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609521" y="1485579"/>
            <a:ext cx="10971372" cy="48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i="1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609520" y="189434"/>
            <a:ext cx="10971373" cy="79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0" type="dt"/>
          </p:nvPr>
        </p:nvSpPr>
        <p:spPr>
          <a:xfrm>
            <a:off x="609521" y="6502342"/>
            <a:ext cx="2844430" cy="220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1" type="ftr"/>
          </p:nvPr>
        </p:nvSpPr>
        <p:spPr>
          <a:xfrm>
            <a:off x="4165059" y="6502342"/>
            <a:ext cx="3860297" cy="220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2" type="sldNum"/>
          </p:nvPr>
        </p:nvSpPr>
        <p:spPr>
          <a:xfrm>
            <a:off x="8736463" y="6502342"/>
            <a:ext cx="2844430" cy="220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>
  <p:cSld name="제목 및 내용">
    <p:bg>
      <p:bgPr>
        <a:solidFill>
          <a:schemeClr val="lt1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0"/>
            <a:ext cx="12190410" cy="685710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2"/>
          <p:cNvSpPr txBox="1"/>
          <p:nvPr>
            <p:ph idx="10" type="dt"/>
          </p:nvPr>
        </p:nvSpPr>
        <p:spPr>
          <a:xfrm>
            <a:off x="609521" y="6502342"/>
            <a:ext cx="2844430" cy="220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1" type="ftr"/>
          </p:nvPr>
        </p:nvSpPr>
        <p:spPr>
          <a:xfrm>
            <a:off x="4165059" y="6502342"/>
            <a:ext cx="3860297" cy="220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8736463" y="6502342"/>
            <a:ext cx="2844430" cy="220692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12"/>
          <p:cNvSpPr txBox="1"/>
          <p:nvPr>
            <p:ph type="title"/>
          </p:nvPr>
        </p:nvSpPr>
        <p:spPr>
          <a:xfrm>
            <a:off x="609521" y="189434"/>
            <a:ext cx="10971372" cy="79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>
            <a:off x="609521" y="1485578"/>
            <a:ext cx="10971372" cy="48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i="1" sz="2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500"/>
              <a:buNone/>
              <a:defRPr sz="2500">
                <a:solidFill>
                  <a:srgbClr val="3F3F3F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사용자 지정 레이아웃">
  <p:cSld name="1_사용자 지정 레이아웃"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240"/>
            <a:ext cx="12190410" cy="685710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3"/>
          <p:cNvSpPr txBox="1"/>
          <p:nvPr>
            <p:ph idx="10" type="dt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1" type="ftr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2" type="sldNum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13"/>
          <p:cNvSpPr txBox="1"/>
          <p:nvPr>
            <p:ph type="ctrTitle"/>
          </p:nvPr>
        </p:nvSpPr>
        <p:spPr>
          <a:xfrm>
            <a:off x="4655046" y="513685"/>
            <a:ext cx="7186734" cy="18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7200"/>
              <a:buFont typeface="Gulimche"/>
              <a:buNone/>
              <a:defRPr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Malgun Gothic"/>
              <a:buNone/>
              <a:defRPr b="0" i="0" sz="3800" u="none" cap="none" strike="noStrike">
                <a:solidFill>
                  <a:srgbClr val="000000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rm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type="ctrTitle"/>
          </p:nvPr>
        </p:nvSpPr>
        <p:spPr>
          <a:xfrm>
            <a:off x="338100" y="1510800"/>
            <a:ext cx="5757900" cy="1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800"/>
              <a:buFont typeface="Gulimche"/>
              <a:buNone/>
            </a:pPr>
            <a:r>
              <a:rPr lang="en-US"/>
              <a:t>EXPERIMENTACIÓ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800"/>
              <a:buFont typeface="Gulimche"/>
              <a:buNone/>
            </a:pPr>
            <a:r>
              <a:rPr lang="en-US"/>
              <a:t>ACIDIFICACIÓ</a:t>
            </a:r>
            <a:br>
              <a:rPr lang="en-US"/>
            </a:b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/>
        </p:nvSpPr>
        <p:spPr>
          <a:xfrm>
            <a:off x="722475" y="368450"/>
            <a:ext cx="10853400" cy="6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b="0" i="0" lang="en-US" sz="255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’acidificació de l’oceà és un procés derivat de l’absorció de diòxid de carboni atmosfèric per part de mars i oceans.</a:t>
            </a:r>
            <a:endParaRPr b="0" i="0" sz="255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Això provoca canvis en la química de l’oceà, que es torna més àcid, la qual cosa afecta els organismes marins, especialment als quals tenen estructures de carbonat càlcic, com a corals, bivalves…</a:t>
            </a:r>
            <a:endParaRPr b="0" i="0" sz="25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55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crema de combustibles fòssils, com el carbó, el petroli i el gas, dispara les emissions de CO₂, que a més són la principal causa del canvi climàtic. L’oceà absorbeix part d’aquest CO₂ atmosfèric, ajudant a esmorteir l’escalfament. No obstant això, com més CO₂ absorbeix l’oceà, més àcida es torna l’aigua. I això, no és molt bo.</a:t>
            </a:r>
            <a:endParaRPr b="0" i="0" sz="255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"/>
          <p:cNvSpPr txBox="1"/>
          <p:nvPr/>
        </p:nvSpPr>
        <p:spPr>
          <a:xfrm>
            <a:off x="3430910" y="2061642"/>
            <a:ext cx="319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2b612cdaf_0_1"/>
          <p:cNvSpPr txBox="1"/>
          <p:nvPr/>
        </p:nvSpPr>
        <p:spPr>
          <a:xfrm>
            <a:off x="722475" y="368450"/>
            <a:ext cx="108534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2b2b612cdaf_0_1"/>
          <p:cNvSpPr txBox="1"/>
          <p:nvPr/>
        </p:nvSpPr>
        <p:spPr>
          <a:xfrm>
            <a:off x="3430910" y="2061642"/>
            <a:ext cx="319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g2b2b612cdaf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7076" y="1422350"/>
            <a:ext cx="10853399" cy="3227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673150" y="832300"/>
            <a:ext cx="10844100" cy="27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3100" u="none" cap="none" strike="noStrike">
                <a:solidFill>
                  <a:schemeClr val="lt1"/>
                </a:solidFill>
                <a:highlight>
                  <a:schemeClr val="accen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CO₂ reacciona amb les molècules d’aigua formant àcid carbònic, que al seu torn es dissocia alliberant ions d’hidrogen, que són els que determinen l’acidesa de l’aigua. A mesura que augmenta l’absorció de CO₂, augmenta la quantitat d’ions d’hidrogen, i per tant l’acidesa de l’aigua.</a:t>
            </a:r>
            <a:endParaRPr b="0" i="0" sz="3100" u="none" cap="none" strike="noStrike">
              <a:solidFill>
                <a:schemeClr val="lt1"/>
              </a:solidFill>
              <a:highlight>
                <a:schemeClr val="accen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4205" l="0" r="0" t="0"/>
          <a:stretch/>
        </p:blipFill>
        <p:spPr>
          <a:xfrm>
            <a:off x="673150" y="4473650"/>
            <a:ext cx="10844100" cy="2071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b2b612cdaf_0_6"/>
          <p:cNvSpPr txBox="1"/>
          <p:nvPr/>
        </p:nvSpPr>
        <p:spPr>
          <a:xfrm>
            <a:off x="722475" y="368450"/>
            <a:ext cx="108534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 afecta aquesta acidesa als organismes amb carbonat càlcic?</a:t>
            </a:r>
            <a:endParaRPr b="1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g2b2b612cdaf_0_6"/>
          <p:cNvSpPr txBox="1"/>
          <p:nvPr/>
        </p:nvSpPr>
        <p:spPr>
          <a:xfrm>
            <a:off x="3430910" y="2061642"/>
            <a:ext cx="3191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/>
          <p:nvPr>
            <p:ph type="title"/>
          </p:nvPr>
        </p:nvSpPr>
        <p:spPr>
          <a:xfrm>
            <a:off x="609520" y="189434"/>
            <a:ext cx="10971373" cy="79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/>
              <a:t>AMB UN EXPERIMENT DEMOSTRATIU VEIEM QUÈ PASSA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8" name="Google Shape;88;p4"/>
          <p:cNvSpPr txBox="1"/>
          <p:nvPr>
            <p:ph idx="1" type="body"/>
          </p:nvPr>
        </p:nvSpPr>
        <p:spPr>
          <a:xfrm>
            <a:off x="609521" y="1485579"/>
            <a:ext cx="10971372" cy="4824535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89" name="Google Shape;89;p4"/>
          <p:cNvPicPr preferRelativeResize="0"/>
          <p:nvPr/>
        </p:nvPicPr>
        <p:blipFill rotWithShape="1">
          <a:blip r:embed="rId3">
            <a:alphaModFix/>
          </a:blip>
          <a:srcRect b="0" l="0" r="8474" t="17965"/>
          <a:stretch/>
        </p:blipFill>
        <p:spPr>
          <a:xfrm>
            <a:off x="845175" y="1485575"/>
            <a:ext cx="10640276" cy="49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/>
          <p:nvPr>
            <p:ph type="title"/>
          </p:nvPr>
        </p:nvSpPr>
        <p:spPr>
          <a:xfrm>
            <a:off x="609521" y="189434"/>
            <a:ext cx="10971372" cy="7987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9775" lIns="99550" spcFirstLastPara="1" rIns="99550" wrap="square" tIns="4977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/>
              <a:t>OBSERVEM</a:t>
            </a:r>
            <a:endParaRPr/>
          </a:p>
        </p:txBody>
      </p:sp>
      <p:sp>
        <p:nvSpPr>
          <p:cNvPr id="95" name="Google Shape;95;p5"/>
          <p:cNvSpPr txBox="1"/>
          <p:nvPr>
            <p:ph idx="1" type="body"/>
          </p:nvPr>
        </p:nvSpPr>
        <p:spPr>
          <a:xfrm>
            <a:off x="609525" y="1485575"/>
            <a:ext cx="113475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rmAutofit/>
          </a:bodyPr>
          <a:lstStyle/>
          <a:p>
            <a:pPr indent="-373384" lvl="0" marL="373384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</a:pPr>
            <a:r>
              <a:t/>
            </a:r>
            <a:endParaRPr/>
          </a:p>
        </p:txBody>
      </p:sp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39630" l="0" r="0" t="0"/>
          <a:stretch/>
        </p:blipFill>
        <p:spPr>
          <a:xfrm>
            <a:off x="235000" y="1916750"/>
            <a:ext cx="11722000" cy="375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/>
          <p:nvPr>
            <p:ph type="ctrTitle"/>
          </p:nvPr>
        </p:nvSpPr>
        <p:spPr>
          <a:xfrm>
            <a:off x="5447124" y="981525"/>
            <a:ext cx="6242100" cy="18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9775" lIns="99550" spcFirstLastPara="1" rIns="99550" wrap="square" tIns="4977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</a:pPr>
            <a:r>
              <a:rPr lang="en-US"/>
              <a:t>CONTINUARÀ..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2010-02-01T08:03:16Z</dcterms:created>
  <dc:creator>Slide Members by HS.SEO</dc:creator>
</cp:coreProperties>
</file>