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Caveat"/>
      <p:regular r:id="rId44"/>
      <p:bold r:id="rId45"/>
    </p:embeddedFont>
    <p:embeddedFont>
      <p:font typeface="Source Code Pro"/>
      <p:regular r:id="rId46"/>
      <p:bold r:id="rId47"/>
    </p:embeddedFon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Caveat-regular.fntdata"/><Relationship Id="rId43" Type="http://schemas.openxmlformats.org/officeDocument/2006/relationships/slide" Target="slides/slide38.xml"/><Relationship Id="rId46" Type="http://schemas.openxmlformats.org/officeDocument/2006/relationships/font" Target="fonts/SourceCodePro-regular.fntdata"/><Relationship Id="rId45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swald-regular.fntdata"/><Relationship Id="rId47" Type="http://schemas.openxmlformats.org/officeDocument/2006/relationships/font" Target="fonts/SourceCodePro-bold.fntdata"/><Relationship Id="rId49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f9b4944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f9b4944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bbbe62c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bbbe62c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bbbe62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bbbe62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bbbe62c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bbbe62c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71265b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71265b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1b6730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1b6730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6bbbe62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6bbbe62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bbbe62c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6bbbe62c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6bbbe62c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6bbbe62c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71265b7f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71265b7f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139bd03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139bd03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6f9b494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6f9b494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bbbe62c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bbbe62c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6bbbe62c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6bbbe62c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9b67c83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9b67c83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1265b7f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71265b7f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9b67c83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9b67c83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71265b7f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71265b7f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71265b7f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71265b7f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71265b7f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71265b7f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b67c83b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9b67c83b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8d1b6730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8d1b6730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7355bb5d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7355bb5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7355bb5d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7355bb5d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7355bb5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7355bb5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7355bb5d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7355bb5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7355bb5d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7355bb5d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7355bb5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7355bb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7355bb5d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7355bb5d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6bbbe62c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6bbbe62c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6bbbe62c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6bbbe62c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d1b6730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d1b6730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f9b4944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f9b4944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d1b6730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d1b6730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6e99406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6e99406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f9b494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f9b494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f9b494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f9b494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vent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9900"/>
            <a:ext cx="9144000" cy="3124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1088650"/>
            <a:ext cx="8282400" cy="14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000">
                <a:latin typeface="Caveat"/>
                <a:ea typeface="Caveat"/>
                <a:cs typeface="Caveat"/>
                <a:sym typeface="Caveat"/>
              </a:rPr>
              <a:t>E.S. A L’ESCOLA ELS CONVENTS</a:t>
            </a:r>
            <a:endParaRPr sz="5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Una incorporació necessària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105700" y="2646025"/>
            <a:ext cx="28866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Martorell. Maig de 2019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878118" y="128968"/>
            <a:ext cx="1348500" cy="134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13"/>
          <p:cNvSpPr txBox="1"/>
          <p:nvPr/>
        </p:nvSpPr>
        <p:spPr>
          <a:xfrm rot="765">
            <a:off x="725499" y="2068525"/>
            <a:ext cx="13485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Educadora Social</a:t>
            </a:r>
            <a:endParaRPr b="1"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Aliança Educació 360º a Martorell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“Cal orientar-nos cap a un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model d’educació 360º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a temps complet,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vinculant escola, famílies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i tots els recursos i actius de la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comunitat 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 vetllant per garantir l’equitat i la igualtat d’oportunitats”.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“Les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famílies que participen activament en la vida escolar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i a les que les escoles a temps complet dirigeixen accions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capacitació en l’acompanyament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l’escolaritat dels seus fills i filles, són un indicador clau dels resultats d’i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mpacte en l’èxit escolar de l’alumnat”.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L'Ajuntament de Martorell és soci de “l’Aliança Educació 360º” (2019). </a:t>
            </a:r>
            <a:endParaRPr sz="12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Fundació Jaume Bofill, la Federació de Moviments de Renovació Pedagògica i Diputació de Barcelona</a:t>
            </a:r>
            <a:endParaRPr sz="12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372500"/>
            <a:ext cx="8520600" cy="6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La realitat de l’Escola “Els Convents” 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356375"/>
            <a:ext cx="8520600" cy="348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Escola pública d’infantil i primària d’una línia definida com a Centre d’Atenció Educativa Preferent des del curs 98/99, per les característiques socioeconòmiques de l’alumnat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(Memòria PAC, 2012). Actualment definida com a Centre d’Alta Complexitat.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Escola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diversa culturalment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: més del 50% de l’alumnat és de procedència estrangera, majoritàriament marroquina (40%), però també de Centre i Sud Amèrica, Europa de l’Est, Xina, cultura gitana...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Degut 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l’interès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per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línia pedagògica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característica dels Convents, en els últims anys hi hagut un augment de la demanda de famílies de fora del barri que opten per aquesta escola. 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Realitat multicultural a l’escola, que no intercultural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(grups culturals separats). Absència de conflictes però realitat millorable en quant a relacions, cohesió i participació escolar..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FINALITAT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Així doncs, la finalitat d’aquesta figura als Convents és la de promoure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l’</a:t>
            </a:r>
            <a:r>
              <a:rPr b="1"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èxit educatiu i social 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del </a:t>
            </a:r>
            <a:r>
              <a:rPr b="1"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TOTS 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els infants</a:t>
            </a:r>
            <a:r>
              <a:rPr lang="ca" sz="2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través 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del foment de les </a:t>
            </a:r>
            <a:r>
              <a:rPr b="1"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relacions, la comunicació i la participació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de les </a:t>
            </a:r>
            <a:r>
              <a:rPr b="1"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famílies</a:t>
            </a:r>
            <a:r>
              <a:rPr lang="ca"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dins del centre.</a:t>
            </a:r>
            <a:endParaRPr sz="3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Objectius Generals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188025" y="1468825"/>
            <a:ext cx="8955900" cy="3360000"/>
          </a:xfrm>
          <a:prstGeom prst="rect">
            <a:avLst/>
          </a:prstGeom>
        </p:spPr>
        <p:txBody>
          <a:bodyPr anchorCtr="0" anchor="t" bIns="91425" lIns="180000" spcFirstLastPara="1" rIns="91425" wrap="square" tIns="91425">
            <a:noAutofit/>
          </a:bodyPr>
          <a:lstStyle/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Promoure el vincle 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col.laboració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entre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famílies-mestres-alumnat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pel benefici educatiu dels infants.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Augmentar la relació,comunicació 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participació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escolar dels diferents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grups culturals de famílies.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47199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Ampliar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 estendre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temps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espais educatius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dins l’escola a través de la participació familiar.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Aconseguir que les famílies siguin també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protagonistes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 el procés de participació al centre.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Fomentar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diversitat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com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riquesa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democràcia i la cohesió social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als Convents.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highlight>
                <a:srgbClr val="FF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Objectius Específics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Millorar i intensificar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comunicació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entre famílies, i entre aquestes i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Realitzar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activitats educatives per als infants tant a l’aula com fora d’ella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través de la participació familiar (suport a la lectura, tallers, activitats extraescolars,...).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004399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Organitzar activitats entre famílies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(espais familiars, festes,...) des de les mateixes famílies.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Realitzar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formacions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per 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familiars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dins l’escola (alfabetització, idiomes, cafès pedagògics,...).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Com?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Tenint clara la justificació i necessitat del projecte, per tal de portar-lo endavant, calia valorar l’impacte econòmic del mateix, els recursos necessaris per fer-hi front, així com la fórmula legal per realitzar la contractació i gestió en matèria laboral.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La Junta de l’AMPA va decidir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assumir el 100% del cost per al curs 2018-2019 (gener-juny de 2019)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com a “prova pilot” per poder difondre-ho a la resta de l’entorn educatiu de Martorell 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aconseguir aliances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per assegurar la seva continuïtat als propers cursos.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Aquesta despesa es financia amb els ingressos de l’AMPA per les quotes de les famílies associades i per la gestió del menjador (sou d’una Educadora Social, despeses de Seguretat Social i altres despeses de gestió).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Com?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J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ornada Laboral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12 hores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setmanals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franges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hores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Preferiblement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2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matins 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tarda (amb inclusió d'horari extraescolar).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Una vegada la professional inicia la seva tasca a l’escola (gener 2019),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 planifica i consensua el pla de treball amb ella, el referent de l’AMPA i l’Equip Directiu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Elaborar un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estudi global de la realitat de l’escola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per després enfocar el pla de treball en la millora de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cohesió, relacions interculturals i participació de les famílies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l’escola.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Aspectes formals: espai de treball, les referents de l’educadora, horaris, contactes….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1468825"/>
            <a:ext cx="85206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FASE D’ANÀLISI DE LA REALITAT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PARTICIPATIVA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(mestres, famílies, alumnat):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Revisió d’estudis científics nacionals i internacionals sobre pràctiques escolars d’èxit al món.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Anàlisi documentació i legislació educativa de Martorell i Cat. (PEE, PLIA, LDOIA, Síndic,...)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Anàlisi documentació interna de l’escola (PEC, Línia Pedagògica, PGA, NOFC, Memòries,...)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3 Trobades amb famílies i retorn de resultats.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Grup de discussió amb mestres i retorn de resultats.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7 Assemblees amb alumnat de 1r a 6è (150 alumnes) i retorn de resultats.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4 Entrevistes en profunditat (equip directiu, AMPA, SS) i retorn resultats.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Observacions participants (aula, pati, entrada i sortida escola, barri,...).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311700" y="1452975"/>
            <a:ext cx="8520600" cy="3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RESULTATS GENERALS DE LA FASE D'ANÀLISI DE LA REALITAT: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Segregació residencial de tipus socioeconòmic i cultural al barri de la Mina de Martorell.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Més del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50% de l’alumnat és d’origen estranger, molts dels quals amb baixos recursos socioeconòmics (a Martorell la xifra de població estrangera és del 19,94%, IDESCAT 2018).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Baix nivell de renda de moltes famílies de l’escola: s’observen menors recursos familiars per a l’acompanyament escolar, lleure fora de l’escola, alimentació, salut,...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Molts infants de l’escola no participen en extraescolars, reforç escolar, excursions i colònies en gran part pel cost econòmic. Quan les activitats són gratuïtes s’observa que la participació augmenta i fins i tot arriba al 100% (handbol, estudi assistit, excursions becades…).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Baix nivell d’instrucció acadèmica (que no cultural) de moltes famílies: menor domini de l’idioma, dificultats per ajudar els infants a casa, menors referents, menors expectatives d’estudiar,...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L’Educació social és...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Pràctica de l’educació que promou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PARTICIPACIÓ i la INCLUSIÓ SOCIAL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educativa, cultural, escolar, laboral, econòmica, política, de salut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...)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normalitzada de les persones a la societat de la seva època a través de la transmissió dels béns cultural universals i de l’educació. (Núñez, V. 2014, Universitat de Barcelona).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Un dels seus àmbits d’intervenció és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L’educació social busca la millora del benestar de les persones i de la societat; promotora i defensora dels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Drets Humans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311700" y="1323600"/>
            <a:ext cx="8520600" cy="32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Alt número d’infants amb NEE, especialment de tipus social a l’escola (Memòria PAC, 2012).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Molts infants inicien l’escolarització més tard de P-5 desconeixent l’idioma, o a mig curs. Malgrat tot, segons legislació, l’escola no disposa d’aula d’acollida perquè els infants han nascut a Catalunya.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Línia pedagògica i projecte educatiu potent i motivador (metodologies vivencials i pràctiques, treball per racons, plans de treball, psicomotricitat d’Aucouturier, foment de les arts, l’autonomia...).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Existència d’un claustre unit i motivat, amb unes línies d’intervenció educatives clares.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Bon clima de treball a les aules (silenci, concentració, ajuda mútua, participació, motivació...).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4299" lvl="0" marL="17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Bona convivència escolar en general tant en l’alumnat com en famílies i absència de conflictes greus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311700" y="1082450"/>
            <a:ext cx="8520600" cy="3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L’escola treu resultats especialment bons i per sobre la mitjana en relació “motivació escolar”, “sentir-se a gust”, “sentir-se valorat” i “sentir que s’aprèn coses interessants” (PEE, 2019)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Participació majoritàriament d’un sol grup cultural de famílies a l’escola.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Poca relació entre els diferents grups culturals de famílies dels infants de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Certa desconeixença i presència d’estereotips i prejudicis culturals, especialment en els adults.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Dificultats d’accés a la informació i comunicació en relació a les activitats familiars i extraescolars: informació fragmentada, temporal, absència de diferents canals d’informació,...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Desig de mestres, famílies i alumnat de trobar-se, conèixer-se, relacionar-se i participar més.</a:t>
            </a:r>
            <a:endParaRPr>
              <a:solidFill>
                <a:srgbClr val="43434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311700" y="1337275"/>
            <a:ext cx="85206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PROPOSTA DE TREBALL DESENVOLUPADA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Millorar la comunicació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Diversificació dels canals de comunicació de l’escola: boca boca (referents), el porta a porta, Espais Familiars, actualització web escola, Grup de Difusió via whatsapp, facebook AMPA, cartells,  mailing.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d’una línia de telèfon mòbil de l’AMPA per a comunicar de manera ràpida via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Grup de Difusió</a:t>
            </a:r>
            <a:endParaRPr i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Petició a l’Ajuntament d’un nou panell d’informació a la rampa de baix de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i difusió d’un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Recull de TOTS els espais extraescolars i de participació familiars.</a:t>
            </a:r>
            <a:endParaRPr i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amb les famílies del disseny d’un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mural sobre els espais de participació familiars.</a:t>
            </a:r>
            <a:endParaRPr i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i passi d’una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Enquesta de consulta per a la participació familiar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totes les famílies (recollides 150).</a:t>
            </a:r>
            <a:endParaRPr i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sp>
        <p:nvSpPr>
          <p:cNvPr id="240" name="Google Shape;240;p35"/>
          <p:cNvSpPr txBox="1"/>
          <p:nvPr/>
        </p:nvSpPr>
        <p:spPr>
          <a:xfrm>
            <a:off x="311700" y="1344000"/>
            <a:ext cx="86376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PROPOSTA DE TREBALL DESENVOLUPADA</a:t>
            </a:r>
            <a:endParaRPr b="1"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17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Famílies Protagonistes: </a:t>
            </a:r>
            <a:endParaRPr b="1"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Realització d’un </a:t>
            </a:r>
            <a:r>
              <a:rPr i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Anàlisi participatiu de la realitat de l’escola</a:t>
            </a: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(famílies, alumnat i mestres).</a:t>
            </a:r>
            <a:endParaRPr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d’un </a:t>
            </a:r>
            <a:r>
              <a:rPr i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Recull Participatiu de Propostes per a l’Escola</a:t>
            </a: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amb tota la comunitat educativa.</a:t>
            </a:r>
            <a:endParaRPr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i passi d’una </a:t>
            </a:r>
            <a:r>
              <a:rPr i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Enquesta de consulta per a la participació familiar </a:t>
            </a: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totes les famílies.</a:t>
            </a:r>
            <a:endParaRPr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i dinamització de </a:t>
            </a:r>
            <a:r>
              <a:rPr i="1"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2 Espais Familiars de suport a l’escola</a:t>
            </a: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per organitzar activitats familiars i/o educatives pels infants (cada dm de 9h a 10,30h, i cada dv de 15 a 16,30h): suport a la biblioteca escolar, realització de murals, decoració escolar, disfresses, gimcanes, activitats festives,...</a:t>
            </a:r>
            <a:endParaRPr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 sz="1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Procurar portar a terme les propostes de les famílies que siguin beneficioses per l’escola.</a:t>
            </a:r>
            <a:endParaRPr sz="18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idx="1" type="body"/>
          </p:nvPr>
        </p:nvSpPr>
        <p:spPr>
          <a:xfrm>
            <a:off x="311700" y="1442625"/>
            <a:ext cx="85206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Ampliar i estendre temps i espais educatius.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36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Realitzar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activitats educatives pels infants a dins de l’aula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amb les famílies.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899" lvl="0" marL="89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Cerca i creació d’un cos de voluntariat entre les famílies per entrar a les aules..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899" lvl="0" marL="89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Posada en comú del voluntariat i activitats possibles a l’equip directiu i claustre de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899" lvl="0" marL="89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Seguiment i dinamització d’acompanyaments familiars a la piscina.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8" name="Google Shape;248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311700" y="1442625"/>
            <a:ext cx="85206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Ampliar i estendre temps i espais educatius.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36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Realització d’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activitats educatives fora de l’horari lectiu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través de la participació familiar: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90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Cerca de voluntariat entre les famílies i acompanyament per organitzar activitats extraescolars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90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Gimcana feminista i berenar popular al pati de l’escola (8 de març 2019)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90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de la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Tarda Oberta d’estudi en Família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(cada divendres de 16,30h a 18h).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90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de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Classes de Català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per a les famílies amb voluntariat (inici previst el 15/5/2019).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00025" lvl="0" marL="90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d’un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Taller de costura en família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amb voluntariat (inici previst el 15/5/2019).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11700" y="1333675"/>
            <a:ext cx="85206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Fomentar les relacions interculturals entre famílies i la cohesió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Organització d’activitats de relació entre famílies: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de 2 Espais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Familiars de Suport a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Realització d’un Taller de cuina entre famílies i posterior esmorzar (març 2019).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Organització de la celebració de l’ “Iftar” amb totes les famílies de l’escola (previst pel 28/5/2019).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Pati Obert” a l’escola (tardes) com espai de relació i de joc entre infant i famílies (dm i dv).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311700" y="1351550"/>
            <a:ext cx="8520600" cy="4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025" lvl="0" marL="17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●"/>
            </a:pP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OBJECTIU: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Fomentar el desenvolupament personal dels familiars, repercutint en el dels seus fills/es. Organitzar formacions per 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famílies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 dins l’escola.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Cerca, dinamització, formació de voluntariat de català entre les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famílies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de l’escola (3 voluntaris/es)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Cerca i dinamització de famílies interessades en aprendre l’idioma (18 mares interessades)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Posada en contacte amb el Servei Local de Català de Martorell per coordinar el projecte.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Inici previst de les classes de català el 15 de maig de 2019 (cada dimecres de 15h a 16,30h).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d’un </a:t>
            </a:r>
            <a:r>
              <a:rPr i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Taller de Costura en família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amb voluntariat (inici previst 15/5, cada dm a les 16,30h).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Accions d’assessorament a les famílies en aspectes formatius, d’inserció laboral, Serveis Socials, resoldre dubtes escolars,...(projecte Ocupa’t Dones, Escola Adults, derivació a mestres…)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Desenvolupament del Projecte</a:t>
            </a: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Accions Pendents</a:t>
            </a:r>
            <a:endParaRPr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311700" y="1338775"/>
            <a:ext cx="8520600" cy="38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Abordar com escola i ciutat el tema de la segregació escolar que genera desigualtats educatives.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Abordar com escola i ciutat  la necessitat d’una aula d’acollida a l’escola.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Posar en marxa el voluntariat de famílies a les aules (formació, dinamització, coordinació amb les mestres, avaluació,...): suport a la lectura i altres àrees, català oral a l’aula, jocs de taula,...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Comissió Mixta (famílies,mestres,alumnat) per organitzar activitats familiars i educatives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del “portaveu” de famílies (un per aula) per promoure la comunicació i participació.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Creació de la figura de la família “padrina” per l’acompanyament de les noves famílies.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Calendarització i celebració de les festivitats culturals de les famílies a l’escola (1 per trimestre).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Elaboració compartida del mural ja dissenyat sobre “espais de participació familiars”.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Inici ús de megafonia per part dels infants per a la difusió de les activitats escolars i familiars.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269999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swald"/>
              <a:buChar char="-"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Aconseguir el panell informatiu per a la rampa de baix de l’escola.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311700" y="1300250"/>
            <a:ext cx="85206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Ampliar significativament l’oferta als </a:t>
            </a: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migdies i tardes</a:t>
            </a: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d’activitats educatives extraescolars infantils i familiars, amb voluntariat: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Activitats educatives i lúdiques en família (jocs al pati, esport, tallers informàtica, jardineria...)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Engegar una línia d’esport escolar extraescolar als Convents (pistes).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Potenciar i </a:t>
            </a: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diversificar</a:t>
            </a: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participació al Drac Fa Fum i classes de gralla de l’escola (cultura popular)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Ampliar el número de Tardes d’Estudi en família a l’escola.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Classes d’anglès per a les famílies/infants (interès de les famílies).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Classes per a famílies sobre els continguts que es treballen a classe (petició famílies)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Tallers de cuina i dinar/sopar plegades (la gastronomia uneix).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Organitzar sessions sobre model educatiu escolar i com ajudar els infants a casa(petició famílies)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Organitzar 2 xerrades sobre alimentació infantil (abans del juny de 2019).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Organitzar 1 sessió mestres/famílies sobre jocs de taula educatius (abans del juny 2019)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845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Oswald"/>
              <a:buChar char="-"/>
            </a:pPr>
            <a:r>
              <a:rPr lang="ca" sz="17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Avaluació constant de les necessitats i les activitats de l’escola i readaptació de la intervenció.</a:t>
            </a:r>
            <a:endParaRPr sz="17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Accions Pendents</a:t>
            </a:r>
            <a:endParaRPr/>
          </a:p>
        </p:txBody>
      </p:sp>
      <p:sp>
        <p:nvSpPr>
          <p:cNvPr id="290" name="Google Shape;29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2963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i="1" lang="ca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Venim del concepte clàssic d’educació formal, informal i no formal, però avui dia l’educació social és tan formal com la de l’escola; només que fins ara no es fa a l’escola. Però igualment és explícita, intencionada, sistematitzada, amb objectius clars i planificada. No és ni millor ni pitjor, s’hi treballen altres qüestions. Cap agent és suficient per abordar la complexitat dels problemes que es plantegen des del punt de vista de l’educació, que tenen a veure, no només amb la institució, sinó amb la incorporació social de les persones. Cap agent té prou potència per si sol, ni té les respostes des d’un esquema clàssic problema-solució. Per tant, sorgeix la necessitat de treballar col·laborativament per construir respostes en un escenari de multidisciplinarietat, interdisciplinarietat i treball cooperatiu.</a:t>
            </a:r>
            <a:r>
              <a:rPr lang="ca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Relatoria de la Jornada d’Educació Social a l’escola: l’equip educatiu més enllà del docent.</a:t>
            </a:r>
            <a:endParaRPr sz="1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Intervenció de Jesús Vilar a la Taula interuniversitària, el 6 de juliol de 2017.</a:t>
            </a:r>
            <a:endParaRPr sz="1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ESPAIS FAMILIARS DE SUPORT A L’ESCOLA</a:t>
            </a:r>
            <a:endParaRPr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68825"/>
            <a:ext cx="4140092" cy="30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10" y="1468825"/>
            <a:ext cx="4136491" cy="30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ESPAIS FAMILIARS DE SUPORT A L’ESCOLA</a:t>
            </a:r>
            <a:endParaRPr/>
          </a:p>
        </p:txBody>
      </p:sp>
      <p:pic>
        <p:nvPicPr>
          <p:cNvPr id="305" name="Google Shape;3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200" y="1468800"/>
            <a:ext cx="2257425" cy="28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 rotWithShape="1">
          <a:blip r:embed="rId4">
            <a:alphaModFix/>
          </a:blip>
          <a:srcRect b="6812" l="0" r="0" t="0"/>
          <a:stretch/>
        </p:blipFill>
        <p:spPr>
          <a:xfrm>
            <a:off x="311700" y="1468800"/>
            <a:ext cx="2296200" cy="28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 rotWithShape="1">
          <a:blip r:embed="rId5">
            <a:alphaModFix/>
          </a:blip>
          <a:srcRect b="0" l="24949" r="5802" t="24522"/>
          <a:stretch/>
        </p:blipFill>
        <p:spPr>
          <a:xfrm>
            <a:off x="5319925" y="1468800"/>
            <a:ext cx="3577900" cy="28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ESPAIS FAMILIARS DE SUPORT A L’ESCOLA: DISSENY MURAL</a:t>
            </a:r>
            <a:endParaRPr/>
          </a:p>
        </p:txBody>
      </p:sp>
      <p:pic>
        <p:nvPicPr>
          <p:cNvPr id="314" name="Google Shape;314;p44"/>
          <p:cNvPicPr preferRelativeResize="0"/>
          <p:nvPr/>
        </p:nvPicPr>
        <p:blipFill rotWithShape="1">
          <a:blip r:embed="rId3">
            <a:alphaModFix/>
          </a:blip>
          <a:srcRect b="14236" l="0" r="4707" t="0"/>
          <a:stretch/>
        </p:blipFill>
        <p:spPr>
          <a:xfrm>
            <a:off x="1599425" y="1323550"/>
            <a:ext cx="5224050" cy="36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GIMCANA I BERENAR POPULAR 8 DE MARÇ</a:t>
            </a:r>
            <a:endParaRPr/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75788"/>
            <a:ext cx="2124075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 rotWithShape="1">
          <a:blip r:embed="rId4">
            <a:alphaModFix/>
          </a:blip>
          <a:srcRect b="0" l="0" r="28566" t="-3305"/>
          <a:stretch/>
        </p:blipFill>
        <p:spPr>
          <a:xfrm>
            <a:off x="6028499" y="1358625"/>
            <a:ext cx="2619701" cy="30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5"/>
          <p:cNvPicPr preferRelativeResize="0"/>
          <p:nvPr/>
        </p:nvPicPr>
        <p:blipFill rotWithShape="1">
          <a:blip r:embed="rId5">
            <a:alphaModFix/>
          </a:blip>
          <a:srcRect b="19025" l="10652" r="8460" t="13864"/>
          <a:stretch/>
        </p:blipFill>
        <p:spPr>
          <a:xfrm>
            <a:off x="2987500" y="1419638"/>
            <a:ext cx="2704075" cy="29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DRAC FA FUM I CLASSES DE GRALLA A L’ESCOLA</a:t>
            </a:r>
            <a:endParaRPr/>
          </a:p>
        </p:txBody>
      </p:sp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149" y="1365250"/>
            <a:ext cx="4623752" cy="34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TARDES D’ESTUDI EN FAMÍLIA</a:t>
            </a:r>
            <a:endParaRPr/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468825"/>
            <a:ext cx="540067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 rotWithShape="1">
          <a:blip r:embed="rId4">
            <a:alphaModFix/>
          </a:blip>
          <a:srcRect b="0" l="0" r="0" t="6664"/>
          <a:stretch/>
        </p:blipFill>
        <p:spPr>
          <a:xfrm>
            <a:off x="6120200" y="1468825"/>
            <a:ext cx="25404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TARDES D’ESTUDI EN FAMÍLIA</a:t>
            </a:r>
            <a:endParaRPr/>
          </a:p>
        </p:txBody>
      </p:sp>
      <p:sp>
        <p:nvSpPr>
          <p:cNvPr id="345" name="Google Shape;345;p4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5575"/>
            <a:ext cx="3863476" cy="289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400" y="1605568"/>
            <a:ext cx="3863476" cy="28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 al setembre… què?</a:t>
            </a:r>
            <a:endParaRPr/>
          </a:p>
        </p:txBody>
      </p:sp>
      <p:sp>
        <p:nvSpPr>
          <p:cNvPr id="354" name="Google Shape;354;p4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La voluntat de l’AMPA de l’escola, de les famílies, l’alumnat i el claustre és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que aquest projecte continuï desenvolupant-se a partir del setembre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tot i què el finançament no està assegurat.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Actualment s’ha fet la demanda al Patronat Municipal de Serveis d’Atenció a les Persones perquè assumeixi el cost, incloent-lo en les accions del propi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Pla Educatiu d’Entorn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D’altra banda,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proposem a la resta d’AMPA del municipi i els Equips Directius l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’estudi per a la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seva implementació als centres educatius, generant una proposta cogestionada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facilitant la compartició de despeses i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abaratint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els costos.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5" name="Google Shape;3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>
            <p:ph type="ctrTitle"/>
          </p:nvPr>
        </p:nvSpPr>
        <p:spPr>
          <a:xfrm>
            <a:off x="411175" y="1088650"/>
            <a:ext cx="8282400" cy="14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000">
                <a:latin typeface="Caveat"/>
                <a:ea typeface="Caveat"/>
                <a:cs typeface="Caveat"/>
                <a:sym typeface="Caveat"/>
              </a:rPr>
              <a:t>E.S. A L’ESCOLA ELS CONVENTS</a:t>
            </a:r>
            <a:endParaRPr sz="5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2" name="Google Shape;362;p50"/>
          <p:cNvSpPr txBox="1"/>
          <p:nvPr>
            <p:ph idx="1" type="subTitle"/>
          </p:nvPr>
        </p:nvSpPr>
        <p:spPr>
          <a:xfrm>
            <a:off x="205975" y="3398325"/>
            <a:ext cx="5666400" cy="14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MOLTES GRÀCIES!</a:t>
            </a:r>
            <a:endParaRPr sz="6000"/>
          </a:p>
        </p:txBody>
      </p:sp>
      <p:sp>
        <p:nvSpPr>
          <p:cNvPr id="363" name="Google Shape;363;p50"/>
          <p:cNvSpPr txBox="1"/>
          <p:nvPr/>
        </p:nvSpPr>
        <p:spPr>
          <a:xfrm>
            <a:off x="6105700" y="2646025"/>
            <a:ext cx="28866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Martorell. Maig de 2019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64" name="Google Shape;364;p50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878118" y="128968"/>
            <a:ext cx="1348500" cy="134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5" name="Google Shape;365;p50"/>
          <p:cNvSpPr txBox="1"/>
          <p:nvPr/>
        </p:nvSpPr>
        <p:spPr>
          <a:xfrm rot="765">
            <a:off x="725499" y="2068525"/>
            <a:ext cx="13485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Educadora Social</a:t>
            </a:r>
            <a:endParaRPr b="1"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6" name="Google Shape;366;p50"/>
          <p:cNvSpPr txBox="1"/>
          <p:nvPr/>
        </p:nvSpPr>
        <p:spPr>
          <a:xfrm>
            <a:off x="5928800" y="3609375"/>
            <a:ext cx="2992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Oswald"/>
                <a:ea typeface="Oswald"/>
                <a:cs typeface="Oswald"/>
                <a:sym typeface="Oswald"/>
              </a:rPr>
              <a:t>AMPA - Xavi Gómez: 618712574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Oswald"/>
                <a:ea typeface="Oswald"/>
                <a:cs typeface="Oswald"/>
                <a:sym typeface="Oswald"/>
              </a:rPr>
              <a:t>E.S. - Marta Soler: 722261041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Oswald"/>
                <a:ea typeface="Oswald"/>
                <a:cs typeface="Oswald"/>
                <a:sym typeface="Oswald"/>
              </a:rPr>
              <a:t>ampaelsconventsmartorell@gmail.com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</a:t>
            </a:r>
            <a:r>
              <a:rPr lang="ca"/>
              <a:t>?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L’AMPA de l’escola pública Els Convents de Martorell va decidir, en assemblea i de forma coordinada amb l’equip directiu i claustre, incorporar el passat mes de gener amb recursos propis la figura de l’educador/a social a l’escola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per tal de reforçar-ne la tasca socioeducativa, la cohesió social i la participació de les famílies al centre.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Paral·lelament, es van realitzar coordinacions amb els Serveis Socials Bàsics (Ajuntament) per part de l’AMPA, i amb l’Inspector del Departament d’Educació per part de la Direcció de l’escola, per tal de donar a conèixer la proposta i consensuar-la amb la resta d’actors públics tenint en compte les seves visions.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Comunitat Científica Internacional 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Diversos estudis internacionals i nacionals (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INCLUD-ED, 2014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) demostren que els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infants aprenen més i millor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quan les famílies participen en l’entorn escolar, ja sigui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organitzant activitats entre elles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(espais familiars, tallers, festes,...), realitzant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activitats educatives amb els infants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(de suport a la lectura, activitats extraescolars,...), o ja sigui fent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formació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 dins l’escola (alfabetització, idiomes, tertúlies literàries, cafès pedagògics,...).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     PROJECT INCLUD-ED: Strategies for inclusion and social cohesion in Europe from education. 2006-11.  VI Programa Marc de la Comissió Europea </a:t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Projecte d’investigació educativa Integrat dedicat a l’educació escolar i en el que han participat 14 països, entre ells Espanya.</a:t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CEESC i Parlament de Catalunya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5450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També s’han tingut en compte altres posicionaments teòrics i tècnics, com per exemple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la reivindicació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del CEESC per a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la incorporació de les educadores i els educadors socials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als centres educatius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en qualitat d’agent educatiu pertanyent a l’equip docent i treballant en col·laboració i coresponsabilitat amb les professionals del centre.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La figura de l’educador/a social ja està regulada dins dels centres educatius a les comunitats d’Extremadura, Andalusia i Castella-la Manxa i fins i tot aquesta mesura ja es va proposar en el darrer </a:t>
            </a:r>
            <a:r>
              <a:rPr b="1"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Ple del Parlament de Catalunya de desembre de 2018</a:t>
            </a:r>
            <a:r>
              <a:rPr lang="ca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.</a:t>
            </a:r>
            <a:endParaRPr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Síndic de Greuges i el paper dels ajuntaments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334400"/>
            <a:ext cx="8520600" cy="32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Les polítiques locals en matèria d’educació desenvolupades pels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ajuntaments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són molt importants a l’hora de dinamitzar educativament els territoris i de donar suport als centres, (...), no només per mitjà dels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instruments de planificació educativa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sinó també per mitjà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d’actuacions de dinamització educativa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”.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“Cal garantir la dotació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plantilles més multidisciplinàries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als centres educatius, amb assignacions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professionals de l’àmbit social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(educadors socials, treballadors socials,...) i de l’àmbit de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salut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(psicòlegs, logopedes...) que treballin, d’una banda, les qüestions relacionades amb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situació socioeducativa i socioeconòmica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de l’alumnat i les seves famílies; i, de l’altra, aspectes relacionats amb el desenvolupament del llenguatge i amb el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benestar psicosocial”.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Informe del Síndic de Greuges (2016): La segregació escolar a Catalunya (II): Condicions d’escolarització. Novembre 2016. </a:t>
            </a:r>
            <a:endParaRPr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900"/>
              <a:t>Per què? Pla Local d’Infància i Adolescència de Martorell</a:t>
            </a:r>
            <a:endParaRPr sz="2900"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“Cal promoure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relació escola-família-entorn.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El coneixement, la relació i la comunicació i treball compartit entre els components d’aquest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triangle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es consideren bàsics per avançar” en l’educació dels infants i adolescents.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“U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n dels eixos bàsics del PLIAM és el de promoure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igualtat de drets i oportunitats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dels infants i adolescents en l’accés a l’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educació, l’esport, la cultura i el lleure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considerats bàsics per al seu desenvolupament”.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“Cal crear espais culturals que promoguin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participació familiar i la cohesió social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”.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PLa Local d’Infància i Adolescència de Martorell, 2012 (PLIAM). </a:t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Patronat Municipal de Serveis d’Atenció a les Persones de l’Aj. de  Martorell</a:t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 què? Pla Educatiu d’Entorn de Martorell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468825"/>
            <a:ext cx="85206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Les desigualtats socials entren a les aules de totes les escoles de Martorell: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“Existència d’una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correlació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entre diferents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factors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vulnerabilitat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amb la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falta de motivació, expectatives i baix rendiment acadèmic dels infants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”. 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Aquests factors de vulnerabilitat tendeixen a “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concentrar-se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en uns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mateixos alumnes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no esmorzar, dinar/sopar sol,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anar a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dormir tard,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sensació de cansament,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absència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de participació a les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excursions i colònies escolars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 de 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reforç escolar, de lleure, 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dificultats en l’accés al</a:t>
            </a:r>
            <a:r>
              <a:rPr b="1"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material escolar/llibres, poc seguiment escolar a casa</a:t>
            </a:r>
            <a:r>
              <a:rPr lang="ca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,...”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Pla Educatiu d’Entorn de Martorell, 2019. Ajuntament de Martorell</a:t>
            </a:r>
            <a:endParaRPr sz="10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775" y="247025"/>
            <a:ext cx="575124" cy="6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