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9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DDAD56-CAEF-461A-A434-74167F329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AIGUATS I INUNDACIONS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44F9A2D-039C-4168-8821-70E0711E0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63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1122B1-9F92-45DC-953D-6D1889884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29861" y="4057370"/>
            <a:ext cx="1333612" cy="95924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6B92B08-91CA-4311-B9BA-C2D077CAF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356616"/>
            <a:ext cx="10250424" cy="841248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plou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quina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d’aquestes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probable que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s’inundi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Resultado de imagen de imatge al costat de la plana d'un riu">
            <a:extLst>
              <a:ext uri="{FF2B5EF4-FFF2-40B4-BE49-F238E27FC236}">
                <a16:creationId xmlns="" xmlns:a16="http://schemas.microsoft.com/office/drawing/2014/main" id="{E4ECD21B-AE7B-4E1E-AD37-6099DE17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4078"/>
            <a:ext cx="4053840" cy="19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imatge bosc amb pendent">
            <a:extLst>
              <a:ext uri="{FF2B5EF4-FFF2-40B4-BE49-F238E27FC236}">
                <a16:creationId xmlns="" xmlns:a16="http://schemas.microsoft.com/office/drawing/2014/main" id="{A42628CB-AF6B-4401-A51B-9E8205E2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8066"/>
            <a:ext cx="4406615" cy="29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imatge dalt d'un cim pedregós">
            <a:extLst>
              <a:ext uri="{FF2B5EF4-FFF2-40B4-BE49-F238E27FC236}">
                <a16:creationId xmlns="" xmlns:a16="http://schemas.microsoft.com/office/drawing/2014/main" id="{3BE6634B-E8F9-4D00-B547-9D9A5889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88" y="3046554"/>
            <a:ext cx="2708610" cy="36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muntanyes sense vegetació">
            <a:extLst>
              <a:ext uri="{FF2B5EF4-FFF2-40B4-BE49-F238E27FC236}">
                <a16:creationId xmlns="" xmlns:a16="http://schemas.microsoft.com/office/drawing/2014/main" id="{B4039B75-173C-4577-A0BD-AEEC8E3E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80" y="3947211"/>
            <a:ext cx="4406615" cy="286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7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FB5550-055C-45DC-B0CA-4D13C7AE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62" y="95794"/>
            <a:ext cx="8596668" cy="1320800"/>
          </a:xfrm>
        </p:spPr>
        <p:txBody>
          <a:bodyPr/>
          <a:lstStyle/>
          <a:p>
            <a:r>
              <a:rPr lang="es-ES" dirty="0"/>
              <a:t>Per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s’inunden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les </a:t>
            </a:r>
            <a:r>
              <a:rPr lang="es-ES" dirty="0" err="1"/>
              <a:t>zones</a:t>
            </a:r>
            <a:r>
              <a:rPr lang="es-ES" dirty="0"/>
              <a:t> </a:t>
            </a:r>
            <a:r>
              <a:rPr lang="es-ES" dirty="0" err="1"/>
              <a:t>urbanitzades</a:t>
            </a:r>
            <a:r>
              <a:rPr lang="es-ES" dirty="0"/>
              <a:t> que les que no  </a:t>
            </a:r>
            <a:r>
              <a:rPr lang="es-ES" dirty="0" err="1"/>
              <a:t>ho</a:t>
            </a:r>
            <a:r>
              <a:rPr lang="es-ES" dirty="0"/>
              <a:t> </a:t>
            </a:r>
            <a:r>
              <a:rPr lang="es-ES" dirty="0" err="1"/>
              <a:t>estan</a:t>
            </a:r>
            <a:r>
              <a:rPr lang="es-ES" dirty="0"/>
              <a:t>?</a:t>
            </a:r>
          </a:p>
        </p:txBody>
      </p:sp>
      <p:pic>
        <p:nvPicPr>
          <p:cNvPr id="2050" name="Picture 2" descr="Resultado de imagen de inundació zones urbanitzades">
            <a:extLst>
              <a:ext uri="{FF2B5EF4-FFF2-40B4-BE49-F238E27FC236}">
                <a16:creationId xmlns="" xmlns:a16="http://schemas.microsoft.com/office/drawing/2014/main" id="{3E9838A5-587C-419E-8E6C-FE95373E0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73" y="1270000"/>
            <a:ext cx="8405533" cy="56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1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79E20D-6AC5-40DC-A1E6-9A3FC67C9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3628" y="283779"/>
            <a:ext cx="11277600" cy="722811"/>
          </a:xfrm>
        </p:spPr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Quin </a:t>
            </a:r>
            <a:r>
              <a:rPr lang="es-ES" sz="3600" dirty="0" err="1">
                <a:solidFill>
                  <a:schemeClr val="tx1"/>
                </a:solidFill>
              </a:rPr>
              <a:t>d’aquests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terrenys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absorveix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més</a:t>
            </a:r>
            <a:r>
              <a:rPr lang="es-ES" sz="3600" dirty="0">
                <a:solidFill>
                  <a:schemeClr val="tx1"/>
                </a:solidFill>
              </a:rPr>
              <a:t>  </a:t>
            </a:r>
            <a:r>
              <a:rPr lang="es-ES" sz="3600" dirty="0" err="1">
                <a:solidFill>
                  <a:schemeClr val="tx1"/>
                </a:solidFill>
              </a:rPr>
              <a:t>l’aigua</a:t>
            </a:r>
            <a:r>
              <a:rPr lang="es-E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FFFF10-976F-45A8-B835-1676BFD7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786196"/>
            <a:ext cx="6333382" cy="361536"/>
          </a:xfrm>
        </p:spPr>
        <p:txBody>
          <a:bodyPr>
            <a:normAutofit lnSpcReduction="10000"/>
          </a:bodyPr>
          <a:lstStyle/>
          <a:p>
            <a:endParaRPr lang="es-ES" dirty="0"/>
          </a:p>
        </p:txBody>
      </p:sp>
      <p:pic>
        <p:nvPicPr>
          <p:cNvPr id="3074" name="Picture 2" descr="Resultado de imagen de terreny pla">
            <a:extLst>
              <a:ext uri="{FF2B5EF4-FFF2-40B4-BE49-F238E27FC236}">
                <a16:creationId xmlns="" xmlns:a16="http://schemas.microsoft.com/office/drawing/2014/main" id="{2FE8AB09-4C9E-4EA5-9014-821169A8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8" y="1758407"/>
            <a:ext cx="6213566" cy="25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muntanya">
            <a:extLst>
              <a:ext uri="{FF2B5EF4-FFF2-40B4-BE49-F238E27FC236}">
                <a16:creationId xmlns="" xmlns:a16="http://schemas.microsoft.com/office/drawing/2014/main" id="{A3213003-CAF5-4FA0-8E3D-AA766E3D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58" y="1234178"/>
            <a:ext cx="4863088" cy="36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BC6C3E-73CF-4DCE-8AE2-A028E25B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6" y="161111"/>
            <a:ext cx="9083041" cy="605244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Assenyala</a:t>
            </a:r>
            <a:r>
              <a:rPr lang="es-ES" dirty="0"/>
              <a:t> </a:t>
            </a:r>
            <a:r>
              <a:rPr lang="es-ES" dirty="0" err="1"/>
              <a:t>quin</a:t>
            </a:r>
            <a:r>
              <a:rPr lang="es-ES" dirty="0"/>
              <a:t> </a:t>
            </a:r>
            <a:r>
              <a:rPr lang="es-ES" dirty="0" err="1"/>
              <a:t>indret</a:t>
            </a:r>
            <a:r>
              <a:rPr lang="es-ES" dirty="0"/>
              <a:t> </a:t>
            </a:r>
            <a:r>
              <a:rPr lang="es-ES" dirty="0" err="1"/>
              <a:t>s’absorvirà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l’aigua</a:t>
            </a:r>
            <a:r>
              <a:rPr lang="es-ES" dirty="0"/>
              <a:t> </a:t>
            </a:r>
          </a:p>
        </p:txBody>
      </p:sp>
      <p:pic>
        <p:nvPicPr>
          <p:cNvPr id="4098" name="Picture 2" descr="Resultado de imagen de muntanya">
            <a:extLst>
              <a:ext uri="{FF2B5EF4-FFF2-40B4-BE49-F238E27FC236}">
                <a16:creationId xmlns="" xmlns:a16="http://schemas.microsoft.com/office/drawing/2014/main" id="{7455D586-16F2-44E0-B642-9A8E7231A2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" y="1079221"/>
            <a:ext cx="9660959" cy="56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27E5F3-369F-4451-9E38-D1693F92F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296092"/>
            <a:ext cx="8551817" cy="1096899"/>
          </a:xfrm>
        </p:spPr>
        <p:txBody>
          <a:bodyPr/>
          <a:lstStyle/>
          <a:p>
            <a:pPr marL="406400">
              <a:spcBef>
                <a:spcPts val="455"/>
              </a:spcBef>
              <a:spcAft>
                <a:spcPts val="0"/>
              </a:spcAft>
            </a:pPr>
            <a:r>
              <a:rPr lang="ca-ES" sz="1800" b="1" dirty="0">
                <a:latin typeface="Arial" panose="020B0604020202020204" pitchFamily="34" charset="0"/>
                <a:ea typeface="Arial" panose="020B0604020202020204" pitchFamily="34" charset="0"/>
              </a:rPr>
              <a:t>La imatge següent mostra el perfil d’una muntanya. Tots els trams d’aquesta muntanya estan fets del mateix tipus de sòl.</a:t>
            </a:r>
            <a:r>
              <a:rPr lang="es-ES" sz="1800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ES" sz="1800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ES" sz="18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AD0F4D6-F152-4796-93AC-02030E12F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90" y="4372084"/>
            <a:ext cx="9440090" cy="775648"/>
          </a:xfrm>
        </p:spPr>
        <p:txBody>
          <a:bodyPr>
            <a:normAutofit fontScale="25000" lnSpcReduction="20000"/>
          </a:bodyPr>
          <a:lstStyle/>
          <a:p>
            <a:pPr marL="406400">
              <a:spcBef>
                <a:spcPts val="940"/>
              </a:spcBef>
            </a:pPr>
            <a:r>
              <a:rPr lang="ca-ES" sz="6400" b="1" dirty="0">
                <a:latin typeface="Arial" panose="020B0604020202020204" pitchFamily="34" charset="0"/>
                <a:ea typeface="Arial" panose="020B0604020202020204" pitchFamily="34" charset="0"/>
              </a:rPr>
              <a:t>Quin tram afavoreix que el terreny absorbeixi </a:t>
            </a:r>
            <a:r>
              <a:rPr lang="ca-ES" sz="6400" b="1" u="heavy" dirty="0">
                <a:latin typeface="Arial" panose="020B0604020202020204" pitchFamily="34" charset="0"/>
                <a:ea typeface="Arial" panose="020B0604020202020204" pitchFamily="34" charset="0"/>
              </a:rPr>
              <a:t>més</a:t>
            </a:r>
            <a:r>
              <a:rPr lang="ca-ES" sz="6400" b="1" dirty="0">
                <a:latin typeface="Arial" panose="020B0604020202020204" pitchFamily="34" charset="0"/>
                <a:ea typeface="Arial" panose="020B0604020202020204" pitchFamily="34" charset="0"/>
              </a:rPr>
              <a:t> aigua?</a:t>
            </a:r>
            <a:endParaRPr lang="es-ES" sz="6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ca-ES" sz="6400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6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lnSpc>
                <a:spcPts val="1260"/>
              </a:lnSpc>
              <a:spcBef>
                <a:spcPts val="470"/>
              </a:spcBef>
              <a:buSzPts val="1100"/>
              <a:buFont typeface="Arial" panose="020B0604020202020204" pitchFamily="34" charset="0"/>
              <a:buAutoNum type="alphaLcPeriod"/>
              <a:tabLst>
                <a:tab pos="585470" algn="l"/>
              </a:tabLst>
            </a:pPr>
            <a:r>
              <a:rPr lang="ca-ES" sz="6400" spc="-5" dirty="0">
                <a:latin typeface="Arial" panose="020B0604020202020204" pitchFamily="34" charset="0"/>
                <a:ea typeface="Arial" panose="020B0604020202020204" pitchFamily="34" charset="0"/>
              </a:rPr>
              <a:t>Tram 1</a:t>
            </a:r>
            <a:endParaRPr lang="es-ES" sz="64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lnSpc>
                <a:spcPts val="1260"/>
              </a:lnSpc>
              <a:spcBef>
                <a:spcPts val="10"/>
              </a:spcBef>
              <a:buSzPts val="1100"/>
              <a:buFont typeface="Arial" panose="020B0604020202020204" pitchFamily="34" charset="0"/>
              <a:buAutoNum type="alphaLcPeriod"/>
              <a:tabLst>
                <a:tab pos="585470" algn="l"/>
              </a:tabLst>
            </a:pPr>
            <a:r>
              <a:rPr lang="ca-ES" sz="6400" spc="-5" dirty="0">
                <a:latin typeface="Arial" panose="020B0604020202020204" pitchFamily="34" charset="0"/>
                <a:ea typeface="Arial" panose="020B0604020202020204" pitchFamily="34" charset="0"/>
              </a:rPr>
              <a:t>Tram 2</a:t>
            </a:r>
            <a:endParaRPr lang="es-ES" sz="64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lnSpc>
                <a:spcPts val="1260"/>
              </a:lnSpc>
              <a:buSzPts val="1100"/>
              <a:buFont typeface="Arial" panose="020B0604020202020204" pitchFamily="34" charset="0"/>
              <a:buAutoNum type="alphaLcPeriod"/>
              <a:tabLst>
                <a:tab pos="585470" algn="l"/>
              </a:tabLst>
            </a:pPr>
            <a:r>
              <a:rPr lang="ca-ES" sz="6400" spc="-5" dirty="0">
                <a:latin typeface="Arial" panose="020B0604020202020204" pitchFamily="34" charset="0"/>
                <a:ea typeface="Arial" panose="020B0604020202020204" pitchFamily="34" charset="0"/>
              </a:rPr>
              <a:t>Tram 3</a:t>
            </a:r>
            <a:endParaRPr lang="es-ES" sz="64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lnSpc>
                <a:spcPts val="1260"/>
              </a:lnSpc>
              <a:spcBef>
                <a:spcPts val="5"/>
              </a:spcBef>
              <a:buSzPts val="1100"/>
              <a:buFont typeface="Arial" panose="020B0604020202020204" pitchFamily="34" charset="0"/>
              <a:buAutoNum type="alphaLcPeriod"/>
              <a:tabLst>
                <a:tab pos="585470" algn="l"/>
              </a:tabLst>
            </a:pPr>
            <a:r>
              <a:rPr lang="ca-ES" sz="6400" spc="-5" dirty="0">
                <a:latin typeface="Arial" panose="020B0604020202020204" pitchFamily="34" charset="0"/>
                <a:ea typeface="Arial" panose="020B0604020202020204" pitchFamily="34" charset="0"/>
              </a:rPr>
              <a:t>Tram 4</a:t>
            </a:r>
            <a:endParaRPr lang="es-ES" sz="64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ca-E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4" name="image18.png">
            <a:extLst>
              <a:ext uri="{FF2B5EF4-FFF2-40B4-BE49-F238E27FC236}">
                <a16:creationId xmlns="" xmlns:a16="http://schemas.microsoft.com/office/drawing/2014/main" id="{393B72BA-5EA9-4484-8171-128C169D3E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068" y="1166950"/>
            <a:ext cx="7741435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ABB24D-06EB-4B12-961F-F4331F0E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139338"/>
            <a:ext cx="10798629" cy="679268"/>
          </a:xfrm>
        </p:spPr>
        <p:txBody>
          <a:bodyPr>
            <a:noAutofit/>
          </a:bodyPr>
          <a:lstStyle/>
          <a:p>
            <a:pPr marL="1005840">
              <a:spcAft>
                <a:spcPts val="0"/>
              </a:spcAft>
            </a:pPr>
            <a:r>
              <a:rPr lang="ca-ES" sz="24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aquest pati ha plogut.</a:t>
            </a:r>
            <a:br>
              <a:rPr lang="ca-ES" sz="24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ca-ES" sz="24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ca-ES" sz="24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ca-ES" sz="2400" b="1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què es refereix la fletxa negra?</a:t>
            </a:r>
            <a:br>
              <a:rPr lang="ca-ES" sz="2400" b="1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A.</a:t>
            </a:r>
            <a:r>
              <a:rPr lang="ca-ES" sz="24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L’aigua </a:t>
            </a:r>
            <a:r>
              <a:rPr lang="ca-ES" sz="2400" spc="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s’evapora </a:t>
            </a:r>
            <a:r>
              <a:rPr lang="ca-ES" sz="2400" spc="1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 del</a:t>
            </a:r>
            <a:r>
              <a:rPr lang="ca-ES" sz="2400" spc="3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a-ES" sz="2400" spc="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terra.</a:t>
            </a:r>
            <a: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  <a:t>B.</a:t>
            </a:r>
            <a:r>
              <a:rPr lang="ca-ES" sz="24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L’aigua </a:t>
            </a:r>
            <a:r>
              <a:rPr lang="ca-ES" sz="2400" spc="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s’infiltra </a:t>
            </a:r>
            <a:r>
              <a:rPr lang="ca-ES" sz="2400" spc="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 </a:t>
            </a:r>
            <a:r>
              <a:rPr lang="ca-ES" sz="2400" spc="1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terreny </a:t>
            </a:r>
            <a:r>
              <a:rPr lang="ca-ES" sz="24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 </a:t>
            </a:r>
            <a:r>
              <a:rPr lang="ca-ES" sz="2400" spc="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va al</a:t>
            </a:r>
            <a:r>
              <a:rPr lang="ca-ES" sz="2400" spc="3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a-ES" sz="2400" spc="25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subsòl</a:t>
            </a:r>
            <a:r>
              <a:rPr lang="ca-ES" sz="2400" spc="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  <a:t>C.</a:t>
            </a:r>
            <a:r>
              <a:rPr lang="ca-ES" sz="24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L’aigua </a:t>
            </a:r>
            <a:r>
              <a:rPr lang="ca-ES" sz="2400" spc="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llisca </a:t>
            </a:r>
            <a:r>
              <a:rPr lang="ca-ES" sz="2400" spc="1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 </a:t>
            </a:r>
            <a:r>
              <a:rPr lang="ca-ES" sz="2400" spc="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ca-ES" sz="2400" spc="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superfície pendent</a:t>
            </a:r>
            <a:r>
              <a:rPr lang="ca-ES" sz="2400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a-ES" sz="2400" spc="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avall.</a:t>
            </a:r>
            <a: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Arial" panose="020B0604020202020204" pitchFamily="34" charset="0"/>
              </a:rPr>
              <a:t>D.</a:t>
            </a:r>
            <a:r>
              <a:rPr lang="ca-ES" sz="24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L’aigua </a:t>
            </a:r>
            <a:r>
              <a:rPr lang="ca-ES" sz="2400" spc="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s’evapora </a:t>
            </a:r>
            <a:r>
              <a:rPr lang="ca-ES" sz="24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ca-ES" sz="2400" spc="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través </a:t>
            </a:r>
            <a:r>
              <a:rPr lang="ca-ES" sz="2400" spc="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ca-ES" sz="2400" spc="1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les </a:t>
            </a:r>
            <a:r>
              <a:rPr lang="ca-ES" sz="2400" spc="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fulles </a:t>
            </a:r>
            <a:r>
              <a:rPr lang="ca-ES" sz="2400" spc="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ca-ES" sz="2400" spc="1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les</a:t>
            </a:r>
            <a:r>
              <a:rPr lang="ca-ES" sz="2400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a-ES" sz="2400" spc="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plantes</a:t>
            </a:r>
            <a:endParaRPr lang="es-ES" sz="24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E24677F6-1CF6-4978-8072-15645C172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618" y="3145851"/>
            <a:ext cx="4319452" cy="36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F2C51B-E89D-43D1-AF93-098EBAD8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878790" cy="777766"/>
          </a:xfrm>
        </p:spPr>
        <p:txBody>
          <a:bodyPr>
            <a:normAutofit/>
          </a:bodyPr>
          <a:lstStyle/>
          <a:p>
            <a:r>
              <a:rPr lang="ca-ES" sz="2400" dirty="0" smtClean="0">
                <a:solidFill>
                  <a:schemeClr val="tx1"/>
                </a:solidFill>
              </a:rPr>
              <a:t>Quin dia té una baixa probabilitat de pluja? Quin dia serà el més calorós?</a:t>
            </a:r>
            <a:endParaRPr lang="ca-ES" sz="2400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04C8ACE4-EEE5-42CB-9429-7CAC5DD54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79" t="40363" r="21044" b="25608"/>
          <a:stretch/>
        </p:blipFill>
        <p:spPr>
          <a:xfrm>
            <a:off x="1" y="1214653"/>
            <a:ext cx="12070080" cy="59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24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96</Words>
  <Application>Microsoft Office PowerPoint</Application>
  <PresentationFormat>Personalització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9" baseType="lpstr">
      <vt:lpstr>Faceta</vt:lpstr>
      <vt:lpstr>AIGUATS I INUNDACIONS</vt:lpstr>
      <vt:lpstr>Presentació del PowerPoint</vt:lpstr>
      <vt:lpstr>Per què s’inunden més les zones urbanitzades que les que no  ho estan?</vt:lpstr>
      <vt:lpstr>Quin d’aquests terrenys absorveix més  l’aigua?</vt:lpstr>
      <vt:lpstr>Assenyala quin indret s’absorvirà més l’aigua </vt:lpstr>
      <vt:lpstr>La imatge següent mostra el perfil d’una muntanya. Tots els trams d’aquesta muntanya estan fets del mateix tipus de sòl. </vt:lpstr>
      <vt:lpstr>En aquest pati ha plogut.  A què es refereix la fletxa negra?  A.L’aigua s’evapora des del terra. B.L’aigua s’infiltra al terreny i va al subsòl. C.L’aigua llisca per la superfície pendent avall. D.L’aigua s’evapora a través de les fulles de les plantes</vt:lpstr>
      <vt:lpstr>Quin dia té una baixa probabilitat de pluja? Quin dia serà el més calorós?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AIGUATS I INUNDACIONS</dc:title>
  <dc:creator>PC</dc:creator>
  <cp:lastModifiedBy>Professorat</cp:lastModifiedBy>
  <cp:revision>7</cp:revision>
  <dcterms:created xsi:type="dcterms:W3CDTF">2020-01-12T09:28:28Z</dcterms:created>
  <dcterms:modified xsi:type="dcterms:W3CDTF">2020-01-28T12:47:10Z</dcterms:modified>
</cp:coreProperties>
</file>