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1" roundtripDataSignature="AMtx7mjjo/ze5q3BMkiUcxsV5p8vYr1b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89C53C6-2DA0-4E3E-9ADF-70DF4753B9FC}">
  <a:tblStyle styleId="{989C53C6-2DA0-4E3E-9ADF-70DF4753B9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ee32b49c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geee32b49c9_0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eee32b49c9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geee32b49c9_0_5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f00f8b13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1" name="Google Shape;161;gef00f8b13f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ee32b49c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geee32b49c9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bf60cef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5" name="Google Shape;175;gebf60cef0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ee32b49c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geee32b49c9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ee32b49c9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geee32b49c9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eee32b49c9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8" name="Google Shape;138;geee32b49c9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Relationship Id="rId4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Relationship Id="rId4" Type="http://schemas.openxmlformats.org/officeDocument/2006/relationships/hyperlink" Target="https://www.matific.com/es/es/home/" TargetMode="External"/><Relationship Id="rId5" Type="http://schemas.openxmlformats.org/officeDocument/2006/relationships/hyperlink" Target="https://code.org/" TargetMode="External"/><Relationship Id="rId6" Type="http://schemas.openxmlformats.org/officeDocument/2006/relationships/hyperlink" Target="https://www.typing.com/" TargetMode="External"/><Relationship Id="rId7" Type="http://schemas.openxmlformats.org/officeDocument/2006/relationships/hyperlink" Target="https://www.lego.com/en-us/product/lego-education-spike-prime-set-45678" TargetMode="External"/><Relationship Id="rId8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Relationship Id="rId4" Type="http://schemas.openxmlformats.org/officeDocument/2006/relationships/hyperlink" Target="mailto:pepi@escolacassiacostal.cat" TargetMode="External"/><Relationship Id="rId5" Type="http://schemas.openxmlformats.org/officeDocument/2006/relationships/hyperlink" Target="mailto:dani.soriano@escolacassiacostal.cat" TargetMode="External"/><Relationship Id="rId6" Type="http://schemas.openxmlformats.org/officeDocument/2006/relationships/hyperlink" Target="https://agora.xtec.cat/ceipcassiacostal/" TargetMode="External"/><Relationship Id="rId7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Relationship Id="rId4" Type="http://schemas.openxmlformats.org/officeDocument/2006/relationships/image" Target="../media/image2.jpg"/><Relationship Id="rId5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4.jpg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/>
          <p:nvPr/>
        </p:nvSpPr>
        <p:spPr>
          <a:xfrm>
            <a:off x="1732375" y="687775"/>
            <a:ext cx="6760200" cy="47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5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7500">
                <a:solidFill>
                  <a:schemeClr val="accent1"/>
                </a:solidFill>
              </a:rPr>
              <a:t>Comencem 6è!</a:t>
            </a:r>
            <a:r>
              <a:rPr b="1" lang="es-ES" sz="7500">
                <a:solidFill>
                  <a:schemeClr val="accent1"/>
                </a:solidFill>
              </a:rPr>
              <a:t> </a:t>
            </a:r>
            <a:br>
              <a:rPr b="1" lang="es-ES" sz="7200">
                <a:solidFill>
                  <a:srgbClr val="0000FF"/>
                </a:solidFill>
              </a:rPr>
            </a:br>
            <a:endParaRPr sz="7200">
              <a:solidFill>
                <a:srgbClr val="0000FF"/>
              </a:solidFill>
            </a:endParaRPr>
          </a:p>
        </p:txBody>
      </p:sp>
      <p:pic>
        <p:nvPicPr>
          <p:cNvPr descr="Lápiz y libreta de personajes de dibujos animados Imagen Vector de stock -  Alamy" id="85" name="Google Shape;85;p2"/>
          <p:cNvPicPr preferRelativeResize="0"/>
          <p:nvPr/>
        </p:nvPicPr>
        <p:blipFill rotWithShape="1">
          <a:blip r:embed="rId4">
            <a:alphaModFix/>
          </a:blip>
          <a:srcRect b="8382" l="0" r="0" t="0"/>
          <a:stretch/>
        </p:blipFill>
        <p:spPr>
          <a:xfrm>
            <a:off x="6593777" y="4752976"/>
            <a:ext cx="1673321" cy="1357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ee32b49c9_0_51"/>
          <p:cNvSpPr txBox="1"/>
          <p:nvPr>
            <p:ph type="title"/>
          </p:nvPr>
        </p:nvSpPr>
        <p:spPr>
          <a:xfrm>
            <a:off x="1357290" y="285728"/>
            <a:ext cx="74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SORTIDES I ACTIVITATS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ápiz y libreta de personajes de dibujos animados Imagen Vector de stock -  Alamy" id="149" name="Google Shape;149;geee32b49c9_0_51"/>
          <p:cNvPicPr preferRelativeResize="0"/>
          <p:nvPr/>
        </p:nvPicPr>
        <p:blipFill rotWithShape="1">
          <a:blip r:embed="rId4">
            <a:alphaModFix/>
          </a:blip>
          <a:srcRect b="8382" l="0" r="0" t="0"/>
          <a:stretch/>
        </p:blipFill>
        <p:spPr>
          <a:xfrm>
            <a:off x="6653152" y="4865676"/>
            <a:ext cx="1673321" cy="1357322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eee32b49c9_0_51"/>
          <p:cNvSpPr txBox="1"/>
          <p:nvPr/>
        </p:nvSpPr>
        <p:spPr>
          <a:xfrm>
            <a:off x="1787525" y="1428725"/>
            <a:ext cx="3000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chemeClr val="accent1"/>
                </a:solidFill>
              </a:rPr>
              <a:t>3r</a:t>
            </a:r>
            <a:r>
              <a:rPr lang="es-ES" sz="2000">
                <a:solidFill>
                  <a:schemeClr val="accent1"/>
                </a:solidFill>
              </a:rPr>
              <a:t> TRIMESTRE:</a:t>
            </a:r>
            <a:endParaRPr sz="20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graphicFrame>
        <p:nvGraphicFramePr>
          <p:cNvPr id="151" name="Google Shape;151;geee32b49c9_0_51"/>
          <p:cNvGraphicFramePr/>
          <p:nvPr/>
        </p:nvGraphicFramePr>
        <p:xfrm>
          <a:off x="1787525" y="1946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{989C53C6-2DA0-4E3E-9ADF-70DF4753B9FC}</a:tableStyleId>
              </a:tblPr>
              <a:tblGrid>
                <a:gridCol w="3353475"/>
                <a:gridCol w="1092825"/>
                <a:gridCol w="889250"/>
                <a:gridCol w="1307100"/>
              </a:tblGrid>
              <a:tr h="43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NOM ACTIVITAT</a:t>
                      </a:r>
                      <a:endParaRPr sz="1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DIA  </a:t>
                      </a:r>
                      <a:endParaRPr sz="1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HORA</a:t>
                      </a:r>
                      <a:endParaRPr sz="1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LLOC</a:t>
                      </a:r>
                      <a:endParaRPr sz="1800"/>
                    </a:p>
                  </a:txBody>
                  <a:tcPr marT="63500" marB="63500" marR="63500" marL="63500"/>
                </a:tc>
              </a:tr>
              <a:tr h="43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>
                          <a:solidFill>
                            <a:schemeClr val="dk1"/>
                          </a:solidFill>
                        </a:rPr>
                        <a:t>Colònies de 3 dies</a:t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Maig</a:t>
                      </a:r>
                      <a:endParaRPr sz="1800"/>
                    </a:p>
                  </a:txBody>
                  <a:tcPr marT="63500" marB="63500" marR="63500" marL="63500"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63500" marB="63500" marR="63500" marL="63500"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/>
                        <a:t>a concretar</a:t>
                      </a:r>
                      <a:endParaRPr sz="1800"/>
                    </a:p>
                  </a:txBody>
                  <a:tcPr marT="63500" marB="63500" marR="63500" marL="63500"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0025"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Joc d’orientació, descobrir centre</a:t>
                      </a:r>
                      <a:endParaRPr sz="1700"/>
                    </a:p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 Cívic Sta. Eugènia</a:t>
                      </a:r>
                      <a:endParaRPr sz="1700">
                        <a:solidFill>
                          <a:schemeClr val="dk1"/>
                        </a:solidFill>
                      </a:endParaRPr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Girona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ee32b49c9_0_58"/>
          <p:cNvSpPr txBox="1"/>
          <p:nvPr>
            <p:ph type="title"/>
          </p:nvPr>
        </p:nvSpPr>
        <p:spPr>
          <a:xfrm>
            <a:off x="1357290" y="285728"/>
            <a:ext cx="74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Com treballem?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eee32b49c9_0_58"/>
          <p:cNvSpPr txBox="1"/>
          <p:nvPr/>
        </p:nvSpPr>
        <p:spPr>
          <a:xfrm>
            <a:off x="1951575" y="1286975"/>
            <a:ext cx="6635700" cy="42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s-ES" sz="2200"/>
              <a:t>Distribució dels alumnes:</a:t>
            </a:r>
            <a:endParaRPr sz="2200"/>
          </a:p>
          <a:p>
            <a:pPr indent="-368300" lvl="1" marL="914400" rtl="0" algn="just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s-ES" sz="2200"/>
              <a:t>Gran grup, mig grup i grups reduïts.</a:t>
            </a:r>
            <a:endParaRPr sz="2200"/>
          </a:p>
          <a:p>
            <a:pPr indent="-368300" lvl="1" marL="914400" rtl="0" algn="just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s-ES" sz="2200"/>
              <a:t>Espai aula i aula de suport</a:t>
            </a:r>
            <a:endParaRPr sz="2200"/>
          </a:p>
          <a:p>
            <a:pPr indent="0" lvl="0" marL="9144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s-ES" sz="2200"/>
              <a:t>Treball individual, en parella, grups cooperatius. </a:t>
            </a:r>
            <a:endParaRPr sz="22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s-ES" sz="2200"/>
              <a:t>Llibres socialitzats: aquest curs renovem el de català i el de matemàtiques.</a:t>
            </a:r>
            <a:endParaRPr sz="22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s-ES" sz="2200"/>
              <a:t>Quadernets de matemàtiques, català i anglès</a:t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158" name="Google Shape;158;geee32b49c9_0_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06592" y="4798625"/>
            <a:ext cx="2745834" cy="205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f00f8b13f_0_4"/>
          <p:cNvSpPr txBox="1"/>
          <p:nvPr>
            <p:ph type="title"/>
          </p:nvPr>
        </p:nvSpPr>
        <p:spPr>
          <a:xfrm>
            <a:off x="1357290" y="285728"/>
            <a:ext cx="74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Com treballem?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ef00f8b13f_0_4"/>
          <p:cNvSpPr txBox="1"/>
          <p:nvPr/>
        </p:nvSpPr>
        <p:spPr>
          <a:xfrm>
            <a:off x="2067850" y="1286975"/>
            <a:ext cx="6846000" cy="67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s-ES" sz="2200">
                <a:solidFill>
                  <a:schemeClr val="dk1"/>
                </a:solidFill>
              </a:rPr>
              <a:t>Tecnologia: 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s-ES" sz="2200">
                <a:solidFill>
                  <a:schemeClr val="dk1"/>
                </a:solidFill>
              </a:rPr>
              <a:t>Llicències digitals de matemàtiques i català</a:t>
            </a:r>
            <a:endParaRPr sz="2200">
              <a:solidFill>
                <a:schemeClr val="dk1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s-ES" sz="2200">
                <a:solidFill>
                  <a:schemeClr val="dk1"/>
                </a:solidFill>
              </a:rPr>
              <a:t>Ús del Chromebook: </a:t>
            </a:r>
            <a:endParaRPr sz="2200">
              <a:solidFill>
                <a:schemeClr val="dk1"/>
              </a:solidFill>
            </a:endParaRPr>
          </a:p>
          <a:p>
            <a:pPr indent="0" lvl="0" marL="9144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-36830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s-ES" sz="2200">
                <a:solidFill>
                  <a:schemeClr val="dk1"/>
                </a:solidFill>
              </a:rPr>
              <a:t>correu electrònic i Classroom</a:t>
            </a:r>
            <a:endParaRPr sz="2200">
              <a:solidFill>
                <a:schemeClr val="dk1"/>
              </a:solidFill>
            </a:endParaRPr>
          </a:p>
          <a:p>
            <a:pPr indent="-36830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s-ES" sz="2200" u="sng">
                <a:solidFill>
                  <a:schemeClr val="hlink"/>
                </a:solidFill>
                <a:hlinkClick r:id="rId4"/>
              </a:rPr>
              <a:t>Plataforma Matífic</a:t>
            </a:r>
            <a:endParaRPr sz="2200">
              <a:solidFill>
                <a:schemeClr val="dk1"/>
              </a:solidFill>
            </a:endParaRPr>
          </a:p>
          <a:p>
            <a:pPr indent="-36830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s-ES" sz="2200" u="sng">
                <a:solidFill>
                  <a:schemeClr val="hlink"/>
                </a:solidFill>
                <a:hlinkClick r:id="rId5"/>
              </a:rPr>
              <a:t>Code</a:t>
            </a:r>
            <a:endParaRPr sz="2200">
              <a:solidFill>
                <a:schemeClr val="dk1"/>
              </a:solidFill>
            </a:endParaRPr>
          </a:p>
          <a:p>
            <a:pPr indent="-368300" lvl="2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</a:pPr>
            <a:r>
              <a:rPr lang="es-ES" sz="2200" u="sng">
                <a:solidFill>
                  <a:schemeClr val="hlink"/>
                </a:solidFill>
                <a:hlinkClick r:id="rId6"/>
              </a:rPr>
              <a:t>Typing</a:t>
            </a:r>
            <a:endParaRPr sz="2200">
              <a:solidFill>
                <a:schemeClr val="dk1"/>
              </a:solidFill>
            </a:endParaRPr>
          </a:p>
          <a:p>
            <a:pPr indent="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s-ES" sz="2200" u="sng">
                <a:solidFill>
                  <a:schemeClr val="hlink"/>
                </a:solidFill>
                <a:hlinkClick r:id="rId7"/>
              </a:rPr>
              <a:t>Robòtica Lego Spike</a:t>
            </a:r>
            <a:endParaRPr sz="2200">
              <a:solidFill>
                <a:schemeClr val="dk1"/>
              </a:solidFill>
            </a:endParaRPr>
          </a:p>
          <a:p>
            <a:pPr indent="0" lvl="0" marL="1371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1371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165" name="Google Shape;165;gef00f8b13f_0_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237824" y="4631575"/>
            <a:ext cx="2559350" cy="19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eee32b49c9_0_21"/>
          <p:cNvSpPr txBox="1"/>
          <p:nvPr>
            <p:ph type="title"/>
          </p:nvPr>
        </p:nvSpPr>
        <p:spPr>
          <a:xfrm>
            <a:off x="1847600" y="444475"/>
            <a:ext cx="6820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IMPORTANT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eee32b49c9_0_21"/>
          <p:cNvSpPr txBox="1"/>
          <p:nvPr>
            <p:ph idx="1" type="body"/>
          </p:nvPr>
        </p:nvSpPr>
        <p:spPr>
          <a:xfrm>
            <a:off x="1622125" y="1428725"/>
            <a:ext cx="7307400" cy="50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400"/>
              <a:buChar char="•"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Les entrevistes i comunicacions amb els tutors/es es faran per telèfon, per Tokapp, per l’agenda i en cas necessari amb cita prèvia.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Correu de contacte: </a:t>
            </a:r>
            <a:r>
              <a:rPr lang="es-E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pepi@escolacassiacostal.cat</a:t>
            </a:r>
            <a:r>
              <a:rPr lang="es-ES" sz="2400"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lang="es-E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dani.soriano@escolacassiacostal.cat</a:t>
            </a:r>
            <a:r>
              <a:rPr lang="es-ES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Si es canvia d'adreça (postal i electrònica) o telèfon, cal informar al centre. És imprescindible tenir els telèfons operatius per a poder localitzar a algun familiar en cas que sigui necessari.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La informació del centre s’envia per Tokapp. També es pot consultar a la web: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rPr lang="es-ES" sz="2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Escola Cassià Costal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ápiz y libreta de personajes de dibujos animados Imagen Vector de stock -  Alamy" id="172" name="Google Shape;172;geee32b49c9_0_21"/>
          <p:cNvPicPr preferRelativeResize="0"/>
          <p:nvPr/>
        </p:nvPicPr>
        <p:blipFill rotWithShape="1">
          <a:blip r:embed="rId7">
            <a:alphaModFix/>
          </a:blip>
          <a:srcRect b="8382" l="0" r="0" t="0"/>
          <a:stretch/>
        </p:blipFill>
        <p:spPr>
          <a:xfrm>
            <a:off x="1785402" y="71401"/>
            <a:ext cx="1673321" cy="1357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bf60cef01_0_0"/>
          <p:cNvSpPr txBox="1"/>
          <p:nvPr>
            <p:ph type="title"/>
          </p:nvPr>
        </p:nvSpPr>
        <p:spPr>
          <a:xfrm>
            <a:off x="1895575" y="0"/>
            <a:ext cx="6820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Dubtes i preguntes...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ápiz y libreta de personajes de dibujos animados Imagen Vector de stock -  Alamy" id="178" name="Google Shape;178;gebf60cef01_0_0"/>
          <p:cNvPicPr preferRelativeResize="0"/>
          <p:nvPr/>
        </p:nvPicPr>
        <p:blipFill rotWithShape="1">
          <a:blip r:embed="rId4">
            <a:alphaModFix/>
          </a:blip>
          <a:srcRect b="8382" l="0" r="0" t="0"/>
          <a:stretch/>
        </p:blipFill>
        <p:spPr>
          <a:xfrm>
            <a:off x="7372502" y="5262876"/>
            <a:ext cx="1673321" cy="1357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ebf60cef01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11334" y="870925"/>
            <a:ext cx="3991392" cy="5987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1142976" y="28572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althazar"/>
              <a:buNone/>
            </a:pPr>
            <a:r>
              <a:rPr b="1" lang="es-ES" sz="4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ENTRADES I SORTIDES</a:t>
            </a:r>
            <a:endParaRPr b="1" sz="40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1847600" y="1428725"/>
            <a:ext cx="7010700" cy="45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-34290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-34290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rPr lang="es-ES" sz="3500">
                <a:latin typeface="Arial"/>
                <a:ea typeface="Arial"/>
                <a:cs typeface="Arial"/>
                <a:sym typeface="Arial"/>
              </a:rPr>
              <a:t>Els infants de Primària entraran sols a les aules.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t/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rPr lang="es-ES" sz="3500">
                <a:latin typeface="Arial"/>
                <a:ea typeface="Arial"/>
                <a:cs typeface="Arial"/>
                <a:sym typeface="Arial"/>
              </a:rPr>
              <a:t>Entrem i sortim sempre pel Hall: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t/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rPr b="1" lang="es-ES" sz="3500">
                <a:latin typeface="Arial"/>
                <a:ea typeface="Arial"/>
                <a:cs typeface="Arial"/>
                <a:sym typeface="Arial"/>
              </a:rPr>
              <a:t>ENTRADA → porta lateral   </a:t>
            </a:r>
            <a:endParaRPr b="1"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rPr b="1" lang="es-ES" sz="3500">
                <a:latin typeface="Arial"/>
                <a:ea typeface="Arial"/>
                <a:cs typeface="Arial"/>
                <a:sym typeface="Arial"/>
              </a:rPr>
              <a:t>                          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21468" lvl="0" marL="34290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sz="3500">
                <a:latin typeface="Arial"/>
                <a:ea typeface="Arial"/>
                <a:cs typeface="Arial"/>
                <a:sym typeface="Arial"/>
              </a:rPr>
              <a:t>Matí: 9h a 9:10h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21468" lvl="0" marL="34290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sz="3500">
                <a:latin typeface="Arial"/>
                <a:ea typeface="Arial"/>
                <a:cs typeface="Arial"/>
                <a:sym typeface="Arial"/>
              </a:rPr>
              <a:t>Tarda: 15h a 15:05h                          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t/>
            </a:r>
            <a:endParaRPr b="1"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rPr b="1" lang="es-ES" sz="3500">
                <a:latin typeface="Arial"/>
                <a:ea typeface="Arial"/>
                <a:cs typeface="Arial"/>
                <a:sym typeface="Arial"/>
              </a:rPr>
              <a:t>PATI: </a:t>
            </a:r>
            <a:endParaRPr b="1"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t/>
            </a:r>
            <a:endParaRPr b="1" sz="3500">
              <a:latin typeface="Arial"/>
              <a:ea typeface="Arial"/>
              <a:cs typeface="Arial"/>
              <a:sym typeface="Arial"/>
            </a:endParaRPr>
          </a:p>
          <a:p>
            <a:pPr indent="-321468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sz="3500">
                <a:latin typeface="Arial"/>
                <a:ea typeface="Arial"/>
                <a:cs typeface="Arial"/>
                <a:sym typeface="Arial"/>
              </a:rPr>
              <a:t>11:10h a 11:40h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t/>
            </a:r>
            <a:endParaRPr b="1"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7142"/>
              <a:buNone/>
            </a:pPr>
            <a:r>
              <a:rPr b="1" lang="es-ES" sz="3500">
                <a:latin typeface="Arial"/>
                <a:ea typeface="Arial"/>
                <a:cs typeface="Arial"/>
                <a:sym typeface="Arial"/>
              </a:rPr>
              <a:t>SORTIDA → porta lateral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21468" lvl="0" marL="34290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sz="3500">
                <a:latin typeface="Arial"/>
                <a:ea typeface="Arial"/>
                <a:cs typeface="Arial"/>
                <a:sym typeface="Arial"/>
              </a:rPr>
              <a:t>Migdia: 12:25h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21468" lvl="0" marL="34290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sz="3500">
                <a:latin typeface="Arial"/>
                <a:ea typeface="Arial"/>
                <a:cs typeface="Arial"/>
                <a:sym typeface="Arial"/>
              </a:rPr>
              <a:t>Tarda: 16:25h</a:t>
            </a: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64516"/>
              <a:buNone/>
            </a:pPr>
            <a:r>
              <a:t/>
            </a:r>
            <a:endParaRPr sz="31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</p:txBody>
      </p:sp>
      <p:pic>
        <p:nvPicPr>
          <p:cNvPr descr="Flechas Entrar Y Salir De Las Puertas. Ilustración 3D. Fotos, Retratos,  Imágenes Y Fotografía De Archivo Libres De Derecho. Image 66548694." id="92" name="Google Shape;9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81194" y="2605279"/>
            <a:ext cx="2965415" cy="19754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ápiz y libreta de personajes de dibujos animados Imagen Vector de stock -  Alamy" id="93" name="Google Shape;93;p3"/>
          <p:cNvPicPr preferRelativeResize="0"/>
          <p:nvPr/>
        </p:nvPicPr>
        <p:blipFill rotWithShape="1">
          <a:blip r:embed="rId5">
            <a:alphaModFix/>
          </a:blip>
          <a:srcRect b="8382" l="0" r="0" t="0"/>
          <a:stretch/>
        </p:blipFill>
        <p:spPr>
          <a:xfrm>
            <a:off x="7137500" y="5128725"/>
            <a:ext cx="1409103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/>
          <p:nvPr>
            <p:ph type="title"/>
          </p:nvPr>
        </p:nvSpPr>
        <p:spPr>
          <a:xfrm>
            <a:off x="500034" y="28572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</a:pPr>
            <a:r>
              <a:rPr b="1" lang="es-ES" sz="4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MASCARETA</a:t>
            </a:r>
            <a:endParaRPr b="1" sz="40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 txBox="1"/>
          <p:nvPr>
            <p:ph idx="1" type="body"/>
          </p:nvPr>
        </p:nvSpPr>
        <p:spPr>
          <a:xfrm>
            <a:off x="1428725" y="1428725"/>
            <a:ext cx="7258200" cy="51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4640" lvl="0" marL="3429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s-ES" sz="2200">
                <a:latin typeface="Arial"/>
                <a:ea typeface="Arial"/>
                <a:cs typeface="Arial"/>
                <a:sym typeface="Arial"/>
              </a:rPr>
              <a:t>S’ha de portar posada sempre. Fins i tot al pati com a mínim les dues primeres setmanes. Passades les dues setmanes el grup bombolla podrà estar sense mascareta a l’hora de pati i educació física, en funció de l’evolució de la pandèmia.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94640" lvl="0" marL="342900" rtl="0" algn="just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s-ES" sz="2200">
                <a:latin typeface="Arial"/>
                <a:ea typeface="Arial"/>
                <a:cs typeface="Arial"/>
                <a:sym typeface="Arial"/>
              </a:rPr>
              <a:t>Tothom ha de tenir un portamascaretes amb el nom, per guardar-la. En cas de no portar-lo, no </a:t>
            </a:r>
            <a:r>
              <a:rPr lang="es-ES" sz="2200">
                <a:latin typeface="Arial"/>
                <a:ea typeface="Arial"/>
                <a:cs typeface="Arial"/>
                <a:sym typeface="Arial"/>
              </a:rPr>
              <a:t>és</a:t>
            </a:r>
            <a:r>
              <a:rPr lang="es-ES" sz="2200">
                <a:latin typeface="Arial"/>
                <a:ea typeface="Arial"/>
                <a:cs typeface="Arial"/>
                <a:sym typeface="Arial"/>
              </a:rPr>
              <a:t> podrà treure la mascareta.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94640" lvl="0" marL="342900" rtl="0" algn="just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s-ES" sz="2200">
                <a:latin typeface="Arial"/>
                <a:ea typeface="Arial"/>
                <a:cs typeface="Arial"/>
                <a:sym typeface="Arial"/>
              </a:rPr>
              <a:t>Cal tenir una segona mascareta en una bossa que es guardarà a la classe.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ascarilla-correcta | Meditación y Budismo en Málaga" id="100" name="Google Shape;10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5140" y="0"/>
            <a:ext cx="1428736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"/>
          <p:cNvSpPr txBox="1"/>
          <p:nvPr>
            <p:ph type="title"/>
          </p:nvPr>
        </p:nvSpPr>
        <p:spPr>
          <a:xfrm>
            <a:off x="357158" y="28572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althazar"/>
              <a:buNone/>
            </a:pPr>
            <a:r>
              <a:rPr b="1" lang="es-ES" sz="4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ESMORZAR</a:t>
            </a:r>
            <a:endParaRPr b="1" sz="40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7"/>
          <p:cNvSpPr txBox="1"/>
          <p:nvPr>
            <p:ph idx="1" type="body"/>
          </p:nvPr>
        </p:nvSpPr>
        <p:spPr>
          <a:xfrm>
            <a:off x="1420800" y="1330325"/>
            <a:ext cx="7329600" cy="55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099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L’esmorzar principal es fa a casa.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00990" lvl="0" marL="342900" rtl="0" algn="l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El dilluns és el dia de la fruita, però recomanem portar cada dia de la setmana.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SzPts val="2300"/>
              <a:buChar char="•"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No porteu menjar prefabricat, ni iogurts, sucs, actimels, patates xips... però sí entrepans, cereals, galetes i fruita.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SzPts val="2300"/>
              <a:buChar char="•"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L'esmorzar s'ha de portar dins d'una carmanyola, evitant paper d'alumini i plàstics.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00990" lvl="0" marL="342900" rtl="0" algn="l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Esmorzarem a la classe asseguts al lloc. 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00990" lvl="0" marL="342900" rtl="0" algn="l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SzPts val="2300"/>
              <a:buChar char="•"/>
            </a:pPr>
            <a:r>
              <a:rPr lang="es-ES" sz="2300">
                <a:latin typeface="Arial"/>
                <a:ea typeface="Arial"/>
                <a:cs typeface="Arial"/>
                <a:sym typeface="Arial"/>
              </a:rPr>
              <a:t>No podem baixar al pati fins que no estiguem tots a punt.</a:t>
            </a:r>
            <a:endParaRPr sz="23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5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000"/>
          </a:p>
          <a:p>
            <a:pPr indent="-342900" lvl="0" marL="34290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</p:txBody>
      </p:sp>
      <p:pic>
        <p:nvPicPr>
          <p:cNvPr descr="Lonchera, Almuerzo, Dibujo imagen png - imagen transparente descarga  gratuita" id="107" name="Google Shape;10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37387" y="193650"/>
            <a:ext cx="1357322" cy="1327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"/>
          <p:cNvSpPr txBox="1"/>
          <p:nvPr>
            <p:ph type="title"/>
          </p:nvPr>
        </p:nvSpPr>
        <p:spPr>
          <a:xfrm>
            <a:off x="457200" y="-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Balthazar"/>
              <a:buNone/>
            </a:pPr>
            <a:r>
              <a:rPr b="1" lang="es-ES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PATI</a:t>
            </a:r>
            <a:endParaRPr b="1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ATI.png" id="113" name="Google Shape;11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2875" y="2880025"/>
            <a:ext cx="8858251" cy="409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8"/>
          <p:cNvSpPr txBox="1"/>
          <p:nvPr/>
        </p:nvSpPr>
        <p:spPr>
          <a:xfrm>
            <a:off x="1792800" y="865175"/>
            <a:ext cx="68940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u="none" cap="none" strike="noStrike">
              <a:solidFill>
                <a:srgbClr val="000000"/>
              </a:solidFill>
            </a:endParaRPr>
          </a:p>
          <a:p>
            <a:pPr indent="-1333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i="0" lang="es-ES" sz="2100" u="none" cap="none" strike="noStrike">
                <a:solidFill>
                  <a:schemeClr val="dk1"/>
                </a:solidFill>
              </a:rPr>
              <a:t>    </a:t>
            </a:r>
            <a:r>
              <a:rPr i="0" lang="es-ES" sz="2000" u="none" cap="none" strike="noStrike">
                <a:solidFill>
                  <a:schemeClr val="dk1"/>
                </a:solidFill>
              </a:rPr>
              <a:t>Respectem l’espai </a:t>
            </a:r>
            <a:r>
              <a:rPr lang="es-ES" sz="2000">
                <a:solidFill>
                  <a:schemeClr val="dk1"/>
                </a:solidFill>
              </a:rPr>
              <a:t>assignat a cada classe</a:t>
            </a:r>
            <a:r>
              <a:rPr i="0" lang="es-ES" sz="2000" u="none" cap="none" strike="noStrike">
                <a:solidFill>
                  <a:schemeClr val="dk1"/>
                </a:solidFill>
              </a:rPr>
              <a:t> i </a:t>
            </a:r>
            <a:r>
              <a:rPr b="1" i="0" lang="es-ES" sz="2000" u="none" cap="none" strike="noStrike">
                <a:solidFill>
                  <a:schemeClr val="dk1"/>
                </a:solidFill>
              </a:rPr>
              <a:t>no ens </a:t>
            </a:r>
            <a:r>
              <a:rPr b="1" lang="es-ES" sz="2000">
                <a:solidFill>
                  <a:schemeClr val="dk1"/>
                </a:solidFill>
              </a:rPr>
              <a:t>barregem</a:t>
            </a:r>
            <a:r>
              <a:rPr b="1" i="0" lang="es-ES" sz="2000" u="none" cap="none" strike="noStrike">
                <a:solidFill>
                  <a:schemeClr val="dk1"/>
                </a:solidFill>
              </a:rPr>
              <a:t> </a:t>
            </a:r>
            <a:r>
              <a:rPr i="0" lang="es-ES" sz="2000" u="none" cap="none" strike="noStrike">
                <a:solidFill>
                  <a:schemeClr val="dk1"/>
                </a:solidFill>
              </a:rPr>
              <a:t>amb els altres grups.</a:t>
            </a:r>
            <a:endParaRPr i="0" sz="2000" u="none" cap="none" strike="noStrike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>
                <a:solidFill>
                  <a:schemeClr val="dk1"/>
                </a:solidFill>
              </a:rPr>
              <a:t> Anirem rotant pels diferents espais del pati trimestalment.</a:t>
            </a:r>
            <a:endParaRPr sz="20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i="0" lang="es-ES" sz="2000" u="none" cap="none" strike="noStrike">
                <a:solidFill>
                  <a:schemeClr val="dk1"/>
                </a:solidFill>
              </a:rPr>
              <a:t>   Hi haurà pilota els dimarts i els dijous. </a:t>
            </a:r>
            <a:endParaRPr i="0" sz="20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/>
          <p:nvPr>
            <p:ph type="title"/>
          </p:nvPr>
        </p:nvSpPr>
        <p:spPr>
          <a:xfrm>
            <a:off x="1357290" y="285728"/>
            <a:ext cx="7472386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MEDICAMENTS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0"/>
          <p:cNvSpPr txBox="1"/>
          <p:nvPr>
            <p:ph idx="1" type="body"/>
          </p:nvPr>
        </p:nvSpPr>
        <p:spPr>
          <a:xfrm>
            <a:off x="1428728" y="1428736"/>
            <a:ext cx="7500990" cy="5000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9144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s-ES" sz="2200">
                <a:latin typeface="Arial"/>
                <a:ea typeface="Arial"/>
                <a:cs typeface="Arial"/>
                <a:sym typeface="Arial"/>
              </a:rPr>
              <a:t>Els medicaments s’han d’administrar a casa. 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s-ES" sz="2200">
                <a:latin typeface="Arial"/>
                <a:ea typeface="Arial"/>
                <a:cs typeface="Arial"/>
                <a:sym typeface="Arial"/>
              </a:rPr>
              <a:t>Només es donen en cas de prescripció mèdica donada per escrit i una autorització de la família (no recepta mèdica).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200"/>
              <a:buFont typeface="Arial"/>
              <a:buChar char="•"/>
            </a:pPr>
            <a:r>
              <a:rPr lang="es-ES" sz="2200">
                <a:latin typeface="Arial"/>
                <a:ea typeface="Arial"/>
                <a:cs typeface="Arial"/>
                <a:sym typeface="Arial"/>
              </a:rPr>
              <a:t> L’infant malalt s’ha de quedar a casa.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ápiz y libreta de personajes de dibujos animados Imagen Vector de stock -  Alamy" id="121" name="Google Shape;121;p10"/>
          <p:cNvPicPr preferRelativeResize="0"/>
          <p:nvPr/>
        </p:nvPicPr>
        <p:blipFill rotWithShape="1">
          <a:blip r:embed="rId4">
            <a:alphaModFix/>
          </a:blip>
          <a:srcRect b="8384" l="0" r="0" t="0"/>
          <a:stretch/>
        </p:blipFill>
        <p:spPr>
          <a:xfrm>
            <a:off x="6542027" y="4246551"/>
            <a:ext cx="1673321" cy="1357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ee32b49c9_0_15"/>
          <p:cNvSpPr txBox="1"/>
          <p:nvPr>
            <p:ph type="title"/>
          </p:nvPr>
        </p:nvSpPr>
        <p:spPr>
          <a:xfrm>
            <a:off x="1457215" y="285728"/>
            <a:ext cx="74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HIGIENE I VESTUARI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eee32b49c9_0_15"/>
          <p:cNvSpPr txBox="1"/>
          <p:nvPr>
            <p:ph idx="1" type="body"/>
          </p:nvPr>
        </p:nvSpPr>
        <p:spPr>
          <a:xfrm>
            <a:off x="1428728" y="1428736"/>
            <a:ext cx="7500900" cy="50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latin typeface="Arial"/>
                <a:ea typeface="Arial"/>
                <a:cs typeface="Arial"/>
                <a:sym typeface="Arial"/>
              </a:rPr>
              <a:t>La roba i el calçat han de ser còmodes i adequats per venir a l'escola. 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latin typeface="Arial"/>
                <a:ea typeface="Arial"/>
                <a:cs typeface="Arial"/>
                <a:sym typeface="Arial"/>
              </a:rPr>
              <a:t>Cal que els vostres fills/es tinguin cura de la seva higiene personal. 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latin typeface="Arial"/>
                <a:ea typeface="Arial"/>
                <a:cs typeface="Arial"/>
                <a:sym typeface="Arial"/>
              </a:rPr>
              <a:t>Els dies que toqui EDUCACIÓ FÍSICA cal portar xandall i calçat esportiu. En cas de tenir el cabell llarg s’ha de portar recollit. Evitar portar arracades, penjols, rellotges etc...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-387350" lvl="0" marL="45720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latin typeface="Arial"/>
                <a:ea typeface="Arial"/>
                <a:cs typeface="Arial"/>
                <a:sym typeface="Arial"/>
              </a:rPr>
              <a:t>Educació Física: 6è A: dijous i 6è B divendres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ee32b49c9_0_28"/>
          <p:cNvSpPr txBox="1"/>
          <p:nvPr>
            <p:ph type="title"/>
          </p:nvPr>
        </p:nvSpPr>
        <p:spPr>
          <a:xfrm>
            <a:off x="1357290" y="285728"/>
            <a:ext cx="74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SORTIDES I ACTIVITATS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ápiz y libreta de personajes de dibujos animados Imagen Vector de stock -  Alamy" id="133" name="Google Shape;133;geee32b49c9_0_28"/>
          <p:cNvPicPr preferRelativeResize="0"/>
          <p:nvPr/>
        </p:nvPicPr>
        <p:blipFill rotWithShape="1">
          <a:blip r:embed="rId4">
            <a:alphaModFix/>
          </a:blip>
          <a:srcRect b="8382" l="0" r="0" t="0"/>
          <a:stretch/>
        </p:blipFill>
        <p:spPr>
          <a:xfrm>
            <a:off x="6822276" y="5761174"/>
            <a:ext cx="963102" cy="781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4" name="Google Shape;134;geee32b49c9_0_28"/>
          <p:cNvGraphicFramePr/>
          <p:nvPr/>
        </p:nvGraphicFramePr>
        <p:xfrm>
          <a:off x="1724575" y="1815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{989C53C6-2DA0-4E3E-9ADF-70DF4753B9FC}</a:tableStyleId>
              </a:tblPr>
              <a:tblGrid>
                <a:gridCol w="3192775"/>
                <a:gridCol w="1268775"/>
                <a:gridCol w="862550"/>
                <a:gridCol w="1277825"/>
              </a:tblGrid>
              <a:tr h="594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NOM ACTIVITAT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DIA  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HORA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LLOC</a:t>
                      </a:r>
                      <a:endParaRPr sz="1700"/>
                    </a:p>
                  </a:txBody>
                  <a:tcPr marT="63500" marB="63500" marR="63500" marL="63500"/>
                </a:tc>
              </a:tr>
              <a:tr h="73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>
                          <a:solidFill>
                            <a:srgbClr val="010101"/>
                          </a:solidFill>
                          <a:highlight>
                            <a:srgbClr val="FFFFFF"/>
                          </a:highlight>
                        </a:rPr>
                        <a:t>La Vall de Sant Daniel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28/09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Tot el dia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Girona</a:t>
                      </a:r>
                      <a:endParaRPr sz="1700"/>
                    </a:p>
                  </a:txBody>
                  <a:tcPr marT="63500" marB="63500" marR="63500" marL="63500"/>
                </a:tc>
              </a:tr>
              <a:tr h="73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Colònies  de convivència - Can freu -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14 i 15/10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Vilobí d’Onyar</a:t>
                      </a:r>
                      <a:endParaRPr sz="1700"/>
                    </a:p>
                  </a:txBody>
                  <a:tcPr marT="63500" marB="63500" marR="63500" marL="63500"/>
                </a:tc>
              </a:tr>
              <a:tr h="73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Sigues tu - Ed. Emocional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14 i 15/10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Vilobí d'Onyar</a:t>
                      </a:r>
                      <a:endParaRPr sz="1700"/>
                    </a:p>
                  </a:txBody>
                  <a:tcPr marT="63500" marB="63500" marR="63500" marL="63500"/>
                </a:tc>
              </a:tr>
              <a:tr h="733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Festival del cinema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9 al 13 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Escola</a:t>
                      </a:r>
                      <a:endParaRPr sz="1700"/>
                    </a:p>
                  </a:txBody>
                  <a:tcPr marT="63500" marB="63500" marR="63500" marL="63500"/>
                </a:tc>
              </a:tr>
              <a:tr h="576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Missió Alba</a:t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Escola</a:t>
                      </a:r>
                      <a:endParaRPr sz="17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35" name="Google Shape;135;geee32b49c9_0_28"/>
          <p:cNvSpPr txBox="1"/>
          <p:nvPr/>
        </p:nvSpPr>
        <p:spPr>
          <a:xfrm>
            <a:off x="1630650" y="1293250"/>
            <a:ext cx="23778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chemeClr val="accent1"/>
                </a:solidFill>
              </a:rPr>
              <a:t>1r TRIMESTRE:</a:t>
            </a:r>
            <a:endParaRPr sz="20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ee32b49c9_0_42"/>
          <p:cNvSpPr txBox="1"/>
          <p:nvPr>
            <p:ph type="title"/>
          </p:nvPr>
        </p:nvSpPr>
        <p:spPr>
          <a:xfrm>
            <a:off x="1357290" y="285728"/>
            <a:ext cx="74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Balthazar"/>
              <a:buNone/>
            </a:pPr>
            <a:r>
              <a:rPr b="1" lang="es-ES" sz="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SORTIDES I ACTIVITATS</a:t>
            </a:r>
            <a:endParaRPr b="1" sz="3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ápiz y libreta de personajes de dibujos animados Imagen Vector de stock -  Alamy" id="141" name="Google Shape;141;geee32b49c9_0_42"/>
          <p:cNvPicPr preferRelativeResize="0"/>
          <p:nvPr/>
        </p:nvPicPr>
        <p:blipFill rotWithShape="1">
          <a:blip r:embed="rId4">
            <a:alphaModFix/>
          </a:blip>
          <a:srcRect b="8382" l="0" r="0" t="0"/>
          <a:stretch/>
        </p:blipFill>
        <p:spPr>
          <a:xfrm>
            <a:off x="6938902" y="5443001"/>
            <a:ext cx="1673321" cy="135732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eee32b49c9_0_42"/>
          <p:cNvSpPr txBox="1"/>
          <p:nvPr/>
        </p:nvSpPr>
        <p:spPr>
          <a:xfrm>
            <a:off x="1787525" y="1428725"/>
            <a:ext cx="30000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>
                <a:solidFill>
                  <a:schemeClr val="accent1"/>
                </a:solidFill>
              </a:rPr>
              <a:t>2n</a:t>
            </a:r>
            <a:r>
              <a:rPr lang="es-ES" sz="2000">
                <a:solidFill>
                  <a:schemeClr val="accent1"/>
                </a:solidFill>
              </a:rPr>
              <a:t> TRIMESTRE:</a:t>
            </a:r>
            <a:endParaRPr sz="2000">
              <a:solidFill>
                <a:schemeClr val="accent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graphicFrame>
        <p:nvGraphicFramePr>
          <p:cNvPr id="143" name="Google Shape;143;geee32b49c9_0_42"/>
          <p:cNvGraphicFramePr/>
          <p:nvPr/>
        </p:nvGraphicFramePr>
        <p:xfrm>
          <a:off x="1787525" y="1946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{989C53C6-2DA0-4E3E-9ADF-70DF4753B9FC}</a:tableStyleId>
              </a:tblPr>
              <a:tblGrid>
                <a:gridCol w="3353475"/>
                <a:gridCol w="1092825"/>
                <a:gridCol w="889250"/>
                <a:gridCol w="1307100"/>
              </a:tblGrid>
              <a:tr h="43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NOM ACTIVITAT</a:t>
                      </a:r>
                      <a:endParaRPr sz="1700"/>
                    </a:p>
                  </a:txBody>
                  <a:tcPr marT="63500" marB="63500" marR="63500" marL="63500"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DIA  </a:t>
                      </a:r>
                      <a:endParaRPr sz="1700"/>
                    </a:p>
                  </a:txBody>
                  <a:tcPr marT="63500" marB="63500" marR="63500" marL="63500"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HORA</a:t>
                      </a:r>
                      <a:endParaRPr sz="1700"/>
                    </a:p>
                  </a:txBody>
                  <a:tcPr marT="63500" marB="63500" marR="63500" marL="63500"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LLOC</a:t>
                      </a:r>
                      <a:endParaRPr sz="1700"/>
                    </a:p>
                  </a:txBody>
                  <a:tcPr marT="63500" marB="63500" marR="63500" marL="63500"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6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S’ha escrit un llibre. Vine a conèixer un autor/a a la biblioteca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Biblioteca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3975"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Passejant matemàtiques x Girona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Girona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725"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Taller Música: Balla amb la </a:t>
                      </a:r>
                      <a:endParaRPr sz="1700"/>
                    </a:p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Fal·lera Gironina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 21/03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10h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Mas Abella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725"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L’esport i els seus valors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28600" lvl="0" marL="22860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Aula</a:t>
                      </a:r>
                      <a:endParaRPr sz="1700"/>
                    </a:p>
                  </a:txBody>
                  <a:tcPr marT="63500" marB="63500" marR="63500" marL="63500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Descobrim la ruta Monart</a:t>
                      </a:r>
                      <a:endParaRPr sz="17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700"/>
                        <a:t>Girona</a:t>
                      </a:r>
                      <a:endParaRPr sz="17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2020-09-09T15:03:28Z</dcterms:created>
  <dc:creator>E5-573G-517X</dc:creator>
</cp:coreProperties>
</file>