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hjW50NRSpH+NNimRDbLZRH3+4e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81248E-923D-4881-B57A-485E3EBC8298}">
  <a:tblStyle styleId="{F181248E-923D-4881-B57A-485E3EBC82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FE4009E-B989-4B7C-A7E5-3513BFBE11A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75D4636-5FB2-4535-8E6B-9874F5E4C8A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1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2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2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2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1" name="Google Shape;71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2" name="Google Shape;72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3" name="Google Shape;73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4" name="Google Shape;74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0" name="Google Shape;80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7" name="Google Shape;87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abla" type="tbl">
  <p:cSld name="TAB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9" name="Google Shape;49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5" name="Google Shape;55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hyperlink" Target="mailto:generacio2017@escolacanparera.com" TargetMode="External"/><Relationship Id="rId5" Type="http://schemas.openxmlformats.org/officeDocument/2006/relationships/hyperlink" Target="mailto:generacio2017@escolacanparera.com" TargetMode="External"/><Relationship Id="rId6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723550" y="1709900"/>
            <a:ext cx="77724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BENVINGUTS i BENVINGUDES 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Lemon"/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I4!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scripción: Capçalera verda.jpg" id="95" name="Google Shape;95;p1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/>
        </p:nvSpPr>
        <p:spPr>
          <a:xfrm>
            <a:off x="89775" y="807475"/>
            <a:ext cx="8631000" cy="4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SORTIDA DELS INFANTS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recollida dels infants es farà al final de la rampa de la porta B (porta psicomotricitat), els infants esperaran asseguts fins que la mestra els avisi.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-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CAS DE PLUJA: Les famílies haureu de pujar a l’aula de I4 a recollir als vostres fills/es. No es podran deixar els paraigües a l’escola.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62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154" name="Google Shape;154;p1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54011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515875" y="1792800"/>
            <a:ext cx="8229600" cy="4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La psicomotricitat es continuarà fent al gimnàs els dilluns després del pati (recordeu portar els mitjons antilliscants)</a:t>
            </a:r>
            <a:endParaRPr sz="2200"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ESPAIS: començarem els dimarts al matí al gener i és una activitat de tot el tram d’infantil.</a:t>
            </a:r>
            <a:endParaRPr sz="22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   - ESPAI DE LLUM I OMBRA	       - ESPAI DE ROBÒTICA</a:t>
            </a:r>
            <a:endParaRPr sz="1500"/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   - ESPAI DE RACONS				- ESPAI DE CONSTRUCCIÓ</a:t>
            </a:r>
            <a:endParaRPr sz="15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   - ESPAI DE CREATIVITAT			- ESPAI D’EXPERIMENTACIÓ</a:t>
            </a:r>
            <a:endParaRPr sz="2200"/>
          </a:p>
          <a:p>
            <a:pPr indent="0" lvl="0" marL="45720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Descripción: Capçalera verda.jpg" id="160" name="Google Shape;160;p11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380875" y="460803"/>
            <a:ext cx="8229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ORGANITZACIÓ A L’AULA</a:t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/>
              <a:t>UN DIA A L’AULA D’I4</a:t>
            </a:r>
            <a:endParaRPr b="1" sz="3600"/>
          </a:p>
        </p:txBody>
      </p:sp>
      <p:pic>
        <p:nvPicPr>
          <p:cNvPr descr="Descripción: Capçalera verda.jpg" id="167" name="Google Shape;167;p12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12"/>
          <p:cNvGraphicFramePr/>
          <p:nvPr/>
        </p:nvGraphicFramePr>
        <p:xfrm>
          <a:off x="952500" y="155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{A75D4636-5FB2-4535-8E6B-9874F5E4C8AF}</a:tableStyleId>
              </a:tblPr>
              <a:tblGrid>
                <a:gridCol w="3619500"/>
                <a:gridCol w="3619500"/>
              </a:tblGrid>
              <a:tr h="52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MATí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TARDA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186972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ENS POSEM LA BATA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TREBALL AUTÒNOM PER SAFATES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RUTINES DEL BON DIA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CONVERSA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FEM PIPI I RENTEM MANS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ESMORZAR I PATI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ANEM A DINAR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LECTURA DE CONTES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BITS I QUINZET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ACTIVITAT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-US" sz="1400" u="none" cap="none" strike="noStrike"/>
                        <a:t>ANEM A CASA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457200" y="455250"/>
            <a:ext cx="8229600" cy="4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400"/>
              <a:t>QUÈ CAL PORTAR?</a:t>
            </a:r>
            <a:endParaRPr b="1"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Bata de botons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Un paquet de tovalloletes 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Un paquet de mocadors de paper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Mitjons de psicomotricitat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Bosseta de roba:</a:t>
            </a:r>
            <a:endParaRPr sz="1900"/>
          </a:p>
          <a:p>
            <a:pPr indent="-3302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Carmanyola amb l’esmorzar.</a:t>
            </a:r>
            <a:endParaRPr sz="1600"/>
          </a:p>
          <a:p>
            <a:pPr indent="-3302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Ampolleta d’aigua  (no vidre) -</a:t>
            </a:r>
            <a:r>
              <a:rPr b="1" lang="en-US" sz="1600"/>
              <a:t>l’han de poder obrir sols</a:t>
            </a:r>
            <a:r>
              <a:rPr lang="en-US" sz="1600"/>
              <a:t>-</a:t>
            </a:r>
            <a:endParaRPr sz="1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CAL MARCAR TOTA LA ROBA DEL VOSTRE FILL/A AMB EL NOM.</a:t>
            </a:r>
            <a:endParaRPr b="1" sz="1600"/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JAQUETES I BATES HAN DE DUR UNA VETA (10 CM)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</p:txBody>
      </p:sp>
      <p:pic>
        <p:nvPicPr>
          <p:cNvPr descr="Descripción: Capçalera verda.jpg" id="174" name="Google Shape;174;p13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idx="1" type="subTitle"/>
          </p:nvPr>
        </p:nvSpPr>
        <p:spPr>
          <a:xfrm>
            <a:off x="381825" y="88100"/>
            <a:ext cx="8664300" cy="5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2400"/>
              <a:t>NORMES PER UN BON FUNCIONAMENT</a:t>
            </a:r>
            <a:endParaRPr b="1"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 u="sng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Puntualitat en les entrades i sortides.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Assistència (avisar per correu si no vindran).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152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Servei d’acollida:-no superar la 1’30h en tot el dia-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Matí (7.30 h)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Tarda (16.30 h)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Psicomotricitat: xandall, sabatilles esportives amb velcro i mitjons antilliscants.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Menjador: si un nen/a eventualment es queda al menjador, cal comunicar-ho també a la tutora.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Malalties: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Si un nen/a té polls, cal que faci el tractament i es quedi a casa.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No es donarà cap tipus de medicament si no va acompanyat del full d’autorització d’administració de medicament i la recepta mèdica.</a:t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No es poden portar joguines ni llaminadures.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/>
          </a:p>
          <a:p>
            <a:pPr indent="-209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 Els dies de pluja, els paraigües o impermeables no es poden quedar a l’escola.</a:t>
            </a:r>
            <a:endParaRPr sz="1500"/>
          </a:p>
        </p:txBody>
      </p:sp>
      <p:pic>
        <p:nvPicPr>
          <p:cNvPr descr="Descripción: Capçalera verda.jpg" id="180" name="Google Shape;180;p14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200">
                <a:solidFill>
                  <a:schemeClr val="dk1"/>
                </a:solidFill>
              </a:rPr>
              <a:t>Tema del curs 23-24:           </a:t>
            </a:r>
            <a:br>
              <a:rPr lang="en-US" sz="4200">
                <a:solidFill>
                  <a:schemeClr val="dk1"/>
                </a:solidFill>
              </a:rPr>
            </a:br>
            <a:r>
              <a:rPr b="1" lang="en-US" sz="4200">
                <a:solidFill>
                  <a:schemeClr val="dk1"/>
                </a:solidFill>
              </a:rPr>
              <a:t>ELS MUSICALS</a:t>
            </a:r>
            <a:endParaRPr sz="4200"/>
          </a:p>
        </p:txBody>
      </p:sp>
      <p:pic>
        <p:nvPicPr>
          <p:cNvPr descr="Descripción: Capçalera verda.jpg" id="186" name="Google Shape;186;p15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375" y="1638962"/>
            <a:ext cx="6728707" cy="378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idx="1" type="body"/>
          </p:nvPr>
        </p:nvSpPr>
        <p:spPr>
          <a:xfrm>
            <a:off x="622450" y="5756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4500">
                <a:solidFill>
                  <a:srgbClr val="9900FF"/>
                </a:solidFill>
              </a:rPr>
              <a:t>PETER PAN</a:t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 </a:t>
            </a:r>
            <a:endParaRPr sz="2500"/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>
            <p:ph idx="1" type="body"/>
          </p:nvPr>
        </p:nvSpPr>
        <p:spPr>
          <a:xfrm>
            <a:off x="45203" y="575429"/>
            <a:ext cx="8793717" cy="603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500">
              <a:solidFill>
                <a:srgbClr val="99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 </a:t>
            </a:r>
            <a:endParaRPr sz="2500"/>
          </a:p>
        </p:txBody>
      </p:sp>
      <p:sp>
        <p:nvSpPr>
          <p:cNvPr id="199" name="Google Shape;199;p17"/>
          <p:cNvSpPr txBox="1"/>
          <p:nvPr/>
        </p:nvSpPr>
        <p:spPr>
          <a:xfrm>
            <a:off x="1066649" y="2314342"/>
            <a:ext cx="6174075" cy="27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400">
                <a:solidFill>
                  <a:schemeClr val="dk1"/>
                </a:solidFill>
              </a:rPr>
              <a:t>CLASSROOM</a:t>
            </a:r>
            <a:endParaRPr b="1" sz="3400"/>
          </a:p>
        </p:txBody>
      </p:sp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457200" y="1336350"/>
            <a:ext cx="8229600" cy="25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Classroom com a plataforma de formació a distància.</a:t>
            </a:r>
            <a:endParaRPr sz="1800"/>
          </a:p>
          <a:p>
            <a:pPr indent="-228600" lvl="2" marL="1143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Ús habitual (quinzenal)</a:t>
            </a:r>
            <a:endParaRPr sz="1800"/>
          </a:p>
          <a:p>
            <a:pPr indent="0" lvl="0" marL="137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85750" lvl="1" marL="7429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Correu electrònic gestionat per les famílies. Ús d’aquest correu per a les comunicacions oficials amb l’escola. (</a:t>
            </a:r>
            <a:r>
              <a:rPr b="1" lang="en-US" sz="1800"/>
              <a:t>correu de l’alumne</a:t>
            </a:r>
            <a:r>
              <a:rPr lang="en-US" sz="1800"/>
              <a:t>)</a:t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Descripción: Capçalera verda.jpg" id="207" name="Google Shape;207;p18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type="title"/>
          </p:nvPr>
        </p:nvSpPr>
        <p:spPr>
          <a:xfrm>
            <a:off x="233362" y="341687"/>
            <a:ext cx="82296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3400" u="none">
                <a:solidFill>
                  <a:schemeClr val="dk2"/>
                </a:solidFill>
              </a:rPr>
              <a:t>HÀBITS SALUDABLES</a:t>
            </a:r>
            <a:endParaRPr b="1" sz="3400"/>
          </a:p>
        </p:txBody>
      </p:sp>
      <p:sp>
        <p:nvSpPr>
          <p:cNvPr id="213" name="Google Shape;213;p19"/>
          <p:cNvSpPr txBox="1"/>
          <p:nvPr>
            <p:ph idx="1" type="body"/>
          </p:nvPr>
        </p:nvSpPr>
        <p:spPr>
          <a:xfrm>
            <a:off x="233362" y="1447975"/>
            <a:ext cx="85074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400" u="none">
                <a:solidFill>
                  <a:schemeClr val="dk1"/>
                </a:solidFill>
              </a:rPr>
              <a:t>Què podem portar per esmorzar?</a:t>
            </a:r>
            <a:endParaRPr b="1" i="0" sz="2400" u="non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t/>
            </a:r>
            <a:endParaRPr b="1" sz="2400"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Fruita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Fruits secs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Entrepans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Cereals naturals </a:t>
            </a:r>
            <a:endParaRPr/>
          </a:p>
          <a:p>
            <a:pPr indent="-228600" lvl="2" marL="11430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0" lang="en-US" u="none" cap="none" strike="noStrike">
                <a:solidFill>
                  <a:schemeClr val="dk1"/>
                </a:solidFill>
              </a:rPr>
              <a:t>Pa amb xocolata i dolços casolans</a:t>
            </a:r>
            <a:endParaRPr/>
          </a:p>
          <a:p>
            <a:pPr indent="0" lvl="0" marL="1371600" marR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FF9900"/>
                </a:solidFill>
              </a:rPr>
              <a:t>DIMECRES DIA DE LA FRUITA</a:t>
            </a:r>
            <a:endParaRPr sz="26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2400"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Descripción: Capçalera verda.jpg" id="214" name="Google Shape;214;p19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3008" y="2471775"/>
            <a:ext cx="2402367" cy="18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ctrTitle"/>
          </p:nvPr>
        </p:nvSpPr>
        <p:spPr>
          <a:xfrm>
            <a:off x="539750" y="2133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chemeClr val="dk1"/>
                </a:solidFill>
              </a:rPr>
              <a:t>REUNIÓ DE PARES I MARES</a:t>
            </a:r>
            <a:r>
              <a:rPr i="0" lang="en-US" sz="4000" u="none">
                <a:solidFill>
                  <a:schemeClr val="dk1"/>
                </a:solidFill>
              </a:rPr>
              <a:t> </a:t>
            </a: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u="none">
                <a:solidFill>
                  <a:schemeClr val="dk1"/>
                </a:solidFill>
              </a:rPr>
              <a:t>Setembre 20</a:t>
            </a:r>
            <a:r>
              <a:rPr lang="en-US" sz="4000">
                <a:solidFill>
                  <a:schemeClr val="dk1"/>
                </a:solidFill>
              </a:rPr>
              <a:t>23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>
                <a:solidFill>
                  <a:schemeClr val="dk1"/>
                </a:solidFill>
              </a:rPr>
              <a:t>I4</a:t>
            </a:r>
            <a:endParaRPr/>
          </a:p>
        </p:txBody>
      </p:sp>
      <p:pic>
        <p:nvPicPr>
          <p:cNvPr descr="Descripción: Capçalera verda.jpg" id="101" name="Google Shape;101;p2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title"/>
          </p:nvPr>
        </p:nvSpPr>
        <p:spPr>
          <a:xfrm>
            <a:off x="457200" y="6792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2400">
                <a:solidFill>
                  <a:schemeClr val="dk1"/>
                </a:solidFill>
              </a:rPr>
              <a:t>ANIVERSARIS 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21" name="Google Shape;221;p20"/>
          <p:cNvSpPr txBox="1"/>
          <p:nvPr>
            <p:ph idx="1" type="body"/>
          </p:nvPr>
        </p:nvSpPr>
        <p:spPr>
          <a:xfrm>
            <a:off x="457200" y="1619950"/>
            <a:ext cx="82296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marR="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1900"/>
              <a:buChar char="➢"/>
            </a:pPr>
            <a:r>
              <a:rPr lang="en-US" sz="1900"/>
              <a:t>Es celebrarà a l’aula però no s’ha de portar esmorzar per compartir. Cada curs farà el reconeixement a l’infant d’una manera especial.</a:t>
            </a:r>
            <a:endParaRPr sz="1900"/>
          </a:p>
        </p:txBody>
      </p:sp>
      <p:pic>
        <p:nvPicPr>
          <p:cNvPr descr="Descripción: Capçalera verda.jpg" id="222" name="Google Shape;222;p20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type="title"/>
          </p:nvPr>
        </p:nvSpPr>
        <p:spPr>
          <a:xfrm>
            <a:off x="457200" y="274625"/>
            <a:ext cx="8427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lang="en-US" sz="3000">
                <a:solidFill>
                  <a:schemeClr val="dk1"/>
                </a:solidFill>
              </a:rPr>
              <a:t>COM PODEU COL·LABORAR ELS PARES I MARES?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228" name="Google Shape;228;p21"/>
          <p:cNvSpPr txBox="1"/>
          <p:nvPr>
            <p:ph idx="1" type="body"/>
          </p:nvPr>
        </p:nvSpPr>
        <p:spPr>
          <a:xfrm>
            <a:off x="457200" y="1604976"/>
            <a:ext cx="8229600" cy="3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i="0" lang="en-US" sz="2400" u="sng">
                <a:solidFill>
                  <a:schemeClr val="dk1"/>
                </a:solidFill>
              </a:rPr>
              <a:t>A L’ESCOLA</a:t>
            </a:r>
            <a:r>
              <a:rPr i="0" lang="en-US" sz="2400" u="none">
                <a:solidFill>
                  <a:schemeClr val="dk1"/>
                </a:solidFill>
              </a:rPr>
              <a:t>:</a:t>
            </a:r>
            <a:endParaRPr sz="2400"/>
          </a:p>
          <a:p>
            <a:pPr indent="-38100" lvl="0" marL="381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i="0" lang="en-US" sz="2200" u="none">
                <a:solidFill>
                  <a:schemeClr val="dk1"/>
                </a:solidFill>
              </a:rPr>
              <a:t>Necessitem pares i mares voluntaris per ajudar en </a:t>
            </a:r>
            <a:r>
              <a:rPr lang="en-US" sz="2200">
                <a:solidFill>
                  <a:srgbClr val="000000"/>
                </a:solidFill>
              </a:rPr>
              <a:t>algunes</a:t>
            </a:r>
            <a:r>
              <a:rPr i="0" lang="en-US" sz="2200" u="none">
                <a:solidFill>
                  <a:schemeClr val="dk1"/>
                </a:solidFill>
              </a:rPr>
              <a:t> tasques escolars i acompanyaments a les sortides, quan </a:t>
            </a:r>
            <a:r>
              <a:rPr lang="en-US" sz="2200"/>
              <a:t>sigui necessari</a:t>
            </a:r>
            <a:r>
              <a:rPr i="0" lang="en-US" sz="2200" u="none">
                <a:solidFill>
                  <a:schemeClr val="dk1"/>
                </a:solidFill>
              </a:rPr>
              <a:t>. Full d</a:t>
            </a:r>
            <a:r>
              <a:rPr lang="en-US" sz="2200"/>
              <a:t>’inscripció a la borsa d’acompanyants. </a:t>
            </a:r>
            <a:endParaRPr sz="2200"/>
          </a:p>
          <a:p>
            <a:pPr indent="-38100" lvl="0" marL="381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RACONS: I4A DIMECRES 15-16.30H</a:t>
            </a:r>
            <a:endParaRPr sz="2200"/>
          </a:p>
          <a:p>
            <a:pPr indent="0" lvl="0" marL="4572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            I4B DIVENDRES 15-16.30H</a:t>
            </a:r>
            <a:endParaRPr sz="2200"/>
          </a:p>
          <a:p>
            <a:pPr indent="-38100" lvl="0" marL="381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 u="sng">
                <a:solidFill>
                  <a:srgbClr val="FF0000"/>
                </a:solidFill>
              </a:rPr>
              <a:t>NOVETAT!</a:t>
            </a:r>
            <a:r>
              <a:rPr lang="en-US" sz="2200"/>
              <a:t> </a:t>
            </a:r>
            <a:r>
              <a:rPr i="0" lang="en-US" sz="2200" u="none">
                <a:solidFill>
                  <a:schemeClr val="dk1"/>
                </a:solidFill>
              </a:rPr>
              <a:t>Pares i mares delegats/des</a:t>
            </a:r>
            <a:r>
              <a:rPr lang="en-US" sz="2200"/>
              <a:t>, serà condició haver de participar activament a l’AMPA de l’escola. </a:t>
            </a:r>
            <a:endParaRPr sz="2200"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i="0" lang="en-US" sz="2400" u="sng">
                <a:solidFill>
                  <a:schemeClr val="dk1"/>
                </a:solidFill>
              </a:rPr>
              <a:t>A CASA</a:t>
            </a:r>
            <a:r>
              <a:rPr i="0" lang="en-US" sz="2400" u="none">
                <a:solidFill>
                  <a:schemeClr val="dk1"/>
                </a:solidFill>
              </a:rPr>
              <a:t>: </a:t>
            </a:r>
            <a:r>
              <a:rPr i="0" lang="en-US" sz="2200" u="none">
                <a:solidFill>
                  <a:schemeClr val="dk1"/>
                </a:solidFill>
              </a:rPr>
              <a:t>Acompanyament i seguiment dels hàbits d’estudi i treball del vostre fill/a.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Descripción: Capçalera verda.jpg" id="229" name="Google Shape;229;p21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457200" y="274628"/>
            <a:ext cx="8229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3400">
                <a:solidFill>
                  <a:schemeClr val="dk1"/>
                </a:solidFill>
              </a:rPr>
              <a:t>COMUNICACIÓ FAMÍLIA</a:t>
            </a:r>
            <a:r>
              <a:rPr b="1" i="0" lang="en-US" sz="3400" u="none">
                <a:solidFill>
                  <a:schemeClr val="dk1"/>
                </a:solidFill>
              </a:rPr>
              <a:t>-</a:t>
            </a:r>
            <a:r>
              <a:rPr b="1" lang="en-US" sz="3400">
                <a:solidFill>
                  <a:schemeClr val="dk1"/>
                </a:solidFill>
              </a:rPr>
              <a:t>ESCOLA</a:t>
            </a:r>
            <a:endParaRPr b="1" sz="3400"/>
          </a:p>
        </p:txBody>
      </p:sp>
      <p:pic>
        <p:nvPicPr>
          <p:cNvPr descr="Computers(1)" id="235" name="Google Shape;2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525" y="1287579"/>
            <a:ext cx="1603183" cy="160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457200" y="1072025"/>
            <a:ext cx="8229600" cy="4435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escrit.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correu amb el mail corporatiu de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l’alumne.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generacio2019a@escolacanparera.com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generacio2019b@escolacanparera.com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 a les famílies (concertades prèviament)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625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I4 A DIMARTS 11.30 - 12.30 H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625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I4 B DIVENDRES 11.30 - 12.30 H</a:t>
            </a:r>
            <a:endParaRPr/>
          </a:p>
          <a:p>
            <a:pPr indent="0" lvl="0" marL="0" marR="2625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fer justificants  per a les empreses.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	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237" name="Google Shape;237;p22"/>
          <p:cNvPicPr preferRelativeResize="0"/>
          <p:nvPr/>
        </p:nvPicPr>
        <p:blipFill rotWithShape="1">
          <a:blip r:embed="rId6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779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3800" u="none">
                <a:solidFill>
                  <a:schemeClr val="dk1"/>
                </a:solidFill>
              </a:rPr>
              <a:t>SORTIDES</a:t>
            </a:r>
            <a:endParaRPr b="1" sz="3800">
              <a:solidFill>
                <a:schemeClr val="dk1"/>
              </a:solidFill>
            </a:endParaRPr>
          </a:p>
        </p:txBody>
      </p:sp>
      <p:pic>
        <p:nvPicPr>
          <p:cNvPr descr="Descripción: Capçalera verda.jpg" id="243" name="Google Shape;243;p23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325600" y="1381450"/>
            <a:ext cx="81210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Aquest curs s’organitzaran sortides (una per trimestre) i visites culturals, dins i fora del municipi, atenen sempre a les indicacions donades pel Departament d’Educació.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sortida del primer trimestre serà el 18 d’octubre a Can Pou (I3, I4 i I5), per treballar la Tardor.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 trimestre Museu xocolata 13 març 2024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Tercer trimestre Circ Cric  29 maig 2024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Recordeu que les SORTIDES són activitats curriculars, complementàries a la programació d’aula.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>
            <p:ph type="title"/>
          </p:nvPr>
        </p:nvSpPr>
        <p:spPr>
          <a:xfrm>
            <a:off x="457212" y="499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lang="en-US" sz="3000">
                <a:solidFill>
                  <a:schemeClr val="dk1"/>
                </a:solidFill>
              </a:rPr>
              <a:t>PAGAMENT DE SORTIDES I ACTIVITATS</a:t>
            </a:r>
            <a:endParaRPr b="1" sz="4200"/>
          </a:p>
        </p:txBody>
      </p:sp>
      <p:pic>
        <p:nvPicPr>
          <p:cNvPr descr="Descripción: Capçalera verda.jpg" id="250" name="Google Shape;250;p24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405300" y="1566000"/>
            <a:ext cx="87387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175" y="1826925"/>
            <a:ext cx="2975825" cy="29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>
            <p:ph type="title"/>
          </p:nvPr>
        </p:nvSpPr>
        <p:spPr>
          <a:xfrm>
            <a:off x="764337" y="153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1" i="0" lang="en-US" sz="3800" u="none">
                <a:solidFill>
                  <a:schemeClr val="dk2"/>
                </a:solidFill>
              </a:rPr>
              <a:t>ALTRES INFORMACIONS</a:t>
            </a:r>
            <a:endParaRPr b="1" sz="3800"/>
          </a:p>
        </p:txBody>
      </p:sp>
      <p:sp>
        <p:nvSpPr>
          <p:cNvPr id="258" name="Google Shape;258;p25"/>
          <p:cNvSpPr txBox="1"/>
          <p:nvPr>
            <p:ph idx="1" type="body"/>
          </p:nvPr>
        </p:nvSpPr>
        <p:spPr>
          <a:xfrm>
            <a:off x="457200" y="1948025"/>
            <a:ext cx="8229600" cy="3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No es donarà cap nen/a sense l’autorització prèvia de la família.</a:t>
            </a:r>
            <a:endParaRPr sz="2800"/>
          </a:p>
          <a:p>
            <a:pPr indent="0" lvl="0" marL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Totes les normatives escolars les trobareu a la pàgina web de l’escola.</a:t>
            </a:r>
            <a:endParaRPr sz="2800"/>
          </a:p>
          <a:p>
            <a:pPr indent="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Resultado de imagen de atenciÃ³n" id="259" name="Google Shape;2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2827" y="805027"/>
            <a:ext cx="132579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ripción: Capçalera verda.jpg" id="260" name="Google Shape;260;p25"/>
          <p:cNvPicPr preferRelativeResize="0"/>
          <p:nvPr/>
        </p:nvPicPr>
        <p:blipFill rotWithShape="1">
          <a:blip r:embed="rId4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>
            <p:ph type="title"/>
          </p:nvPr>
        </p:nvSpPr>
        <p:spPr>
          <a:xfrm>
            <a:off x="457200" y="125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800"/>
              <a:t>L’ARBRE DE CAN PARERA</a:t>
            </a:r>
            <a:endParaRPr b="1" sz="3800"/>
          </a:p>
        </p:txBody>
      </p:sp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4422900" y="3190450"/>
            <a:ext cx="41148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L’escola com un ecosistema.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7" name="Google Shape;267;p26"/>
          <p:cNvPicPr preferRelativeResize="0"/>
          <p:nvPr/>
        </p:nvPicPr>
        <p:blipFill rotWithShape="1">
          <a:blip r:embed="rId3">
            <a:alphaModFix/>
          </a:blip>
          <a:srcRect b="6870" l="7578" r="6110" t="4001"/>
          <a:stretch/>
        </p:blipFill>
        <p:spPr>
          <a:xfrm>
            <a:off x="783400" y="1295400"/>
            <a:ext cx="2766851" cy="3809449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8" name="Google Shape;268;p26"/>
          <p:cNvSpPr/>
          <p:nvPr/>
        </p:nvSpPr>
        <p:spPr>
          <a:xfrm rot="1111230">
            <a:off x="4317408" y="2007845"/>
            <a:ext cx="4505723" cy="3064567"/>
          </a:xfrm>
          <a:prstGeom prst="irregularSeal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269" name="Google Shape;269;p26"/>
          <p:cNvPicPr preferRelativeResize="0"/>
          <p:nvPr/>
        </p:nvPicPr>
        <p:blipFill rotWithShape="1">
          <a:blip r:embed="rId4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/>
        </p:nvSpPr>
        <p:spPr>
          <a:xfrm>
            <a:off x="493375" y="904625"/>
            <a:ext cx="44010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 la vostra implicació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compromís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l’educació dels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vostres fills/es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arribar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més lluny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millor!!!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4066050" y="4779715"/>
            <a:ext cx="49689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TOTS JUNTS FEM FORÇA!!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cripción: Capçalera verda.jpg" id="276" name="Google Shape;276;p27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hay ninguna descripciÃ³n de la foto disponible." id="277" name="Google Shape;27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7050" y="904625"/>
            <a:ext cx="4810125" cy="35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type="title"/>
          </p:nvPr>
        </p:nvSpPr>
        <p:spPr>
          <a:xfrm>
            <a:off x="468312" y="14843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dk2"/>
                </a:solidFill>
              </a:rPr>
              <a:t>PRECS I PREGUNTES</a:t>
            </a:r>
            <a:endParaRPr/>
          </a:p>
        </p:txBody>
      </p:sp>
      <p:pic>
        <p:nvPicPr>
          <p:cNvPr descr="raising-hands2" id="283" name="Google Shape;2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2325" y="2500525"/>
            <a:ext cx="5256150" cy="300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ripción: Capçalera verda.jpg" id="284" name="Google Shape;284;p28"/>
          <p:cNvPicPr preferRelativeResize="0"/>
          <p:nvPr/>
        </p:nvPicPr>
        <p:blipFill rotWithShape="1">
          <a:blip r:embed="rId4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548650" y="119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i="0" lang="en-US" sz="3400" u="none">
                <a:solidFill>
                  <a:schemeClr val="dk1"/>
                </a:solidFill>
              </a:rPr>
              <a:t>PRESENTACIÓ DE MESTRES</a:t>
            </a:r>
            <a:endParaRPr b="1" sz="3400"/>
          </a:p>
        </p:txBody>
      </p:sp>
      <p:pic>
        <p:nvPicPr>
          <p:cNvPr descr="Descripción: Capçalera verda.jpg" id="107" name="Google Shape;107;p3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603725"/>
            <a:ext cx="9144000" cy="123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p3"/>
          <p:cNvGraphicFramePr/>
          <p:nvPr/>
        </p:nvGraphicFramePr>
        <p:xfrm>
          <a:off x="1362700" y="147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{F181248E-923D-4881-B57A-485E3EBC8298}</a:tableStyleId>
              </a:tblPr>
              <a:tblGrid>
                <a:gridCol w="1013150"/>
                <a:gridCol w="1066475"/>
                <a:gridCol w="1162450"/>
                <a:gridCol w="1141125"/>
                <a:gridCol w="1282450"/>
                <a:gridCol w="935825"/>
              </a:tblGrid>
              <a:tr h="72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NOM DEL GRUP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ALUMNAT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TUTORA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ALTRES DOCENTS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UBICACIÓ</a:t>
                      </a:r>
                      <a:endParaRPr b="1" sz="11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30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I4</a:t>
                      </a:r>
                      <a:endParaRPr b="1" sz="1400" u="none" cap="none" strike="noStrike"/>
                    </a:p>
                  </a:txBody>
                  <a:tcPr marT="88900" marB="889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I4A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19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    ÀNGELS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/VANESSA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         ROCIO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ROSA 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   VICTOR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ANA</a:t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I4A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6375">
                <a:tc vMerge="1"/>
                <a:tc vMerge="1"/>
                <a:tc vMerge="1"/>
                <a:tc vMerge="1"/>
                <a:tc vMerge="1"/>
                <a:tc vMerge="1"/>
              </a:tr>
              <a:tr h="1573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I4B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20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CLAUDIA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I4B</a:t>
                      </a:r>
                      <a:endParaRPr b="1" sz="1200" u="none" cap="none" strike="noStrike"/>
                    </a:p>
                  </a:txBody>
                  <a:tcPr marT="88900" marB="889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558475" y="36047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400">
                <a:solidFill>
                  <a:schemeClr val="dk1"/>
                </a:solidFill>
              </a:rPr>
              <a:t>ORGANITZACIÓ DEL NIVELL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Descripción: Capçalera verda.jpg" id="114" name="Google Shape;114;p4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941536"/>
            <a:ext cx="9144000" cy="1350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4"/>
          <p:cNvGraphicFramePr/>
          <p:nvPr/>
        </p:nvGraphicFramePr>
        <p:xfrm>
          <a:off x="806750" y="127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{BFE4009E-B989-4B7C-A7E5-3513BFBE11A7}</a:tableStyleId>
              </a:tblPr>
              <a:tblGrid>
                <a:gridCol w="863050"/>
                <a:gridCol w="936725"/>
                <a:gridCol w="1326150"/>
                <a:gridCol w="1936575"/>
                <a:gridCol w="2052350"/>
              </a:tblGrid>
              <a:tr h="5449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ENTRADES I SORTIDES 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 hMerge="1"/>
                <a:tc hMerge="1"/>
                <a:tc hMerge="1"/>
              </a:tr>
              <a:tr h="5460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CURS-NIVELL GRUP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HORARI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Porta d’accés al recinte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Porta d'accés a l’edifici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8807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I4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ENTRADA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Matí:  9:00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 Principal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A (abans que els alumnes de I3 )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9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Tarda: 15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634175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SORTIDA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Matí: 12:30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Principal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Porta B (Porta sala de psicomotricitat)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17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Tarda: 16.30 h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cripción: Capçalera verda.jpg" id="120" name="Google Shape;120;p5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507336"/>
            <a:ext cx="9144000" cy="13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377250" y="416807"/>
            <a:ext cx="8229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ORGANITZACIÓ DE PATIS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457200" y="2021350"/>
            <a:ext cx="8229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Aquest curs tenim novetats. Estem enmig d’un projecte de transformació dels espais de pati per tal de donar més oferta d’activitats, potenciar la socialització i el joc i fer ús del pati com un espai d'aprenentatge.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8714" l="30759" r="35515" t="38141"/>
          <a:stretch/>
        </p:blipFill>
        <p:spPr>
          <a:xfrm>
            <a:off x="550125" y="0"/>
            <a:ext cx="77419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457200" y="182100"/>
            <a:ext cx="82296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JORNADA D’AUTOCONSTRUCCIÓ 07/10/2023</a:t>
            </a:r>
            <a:endParaRPr sz="2600"/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 rot="-588527">
            <a:off x="688834" y="1491006"/>
            <a:ext cx="3874133" cy="305328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GRUPS DE TREBALL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/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1: perímetre sorral.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2: tarimes sorral.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3: bancs hexagonals.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4: àgora.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5: tarima.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6: base coixins.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7: taules espai d’art.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GRUP 8: muntar mobles.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 rot="829262">
            <a:off x="4880719" y="1490987"/>
            <a:ext cx="3874170" cy="3053350"/>
          </a:xfrm>
          <a:prstGeom prst="rect">
            <a:avLst/>
          </a:prstGeom>
          <a:solidFill>
            <a:srgbClr val="FDE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PLANIFICACIÓ DE LA JORNADA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/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9.30h: Rebuda de les famílies.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10.00h: assignació de tasques i treball en grups.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13.00 h: dinar de germanor.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14.30h: treball en grups.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16.30h: Tancament de la jornada.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 rot="-256">
            <a:off x="457200" y="4664797"/>
            <a:ext cx="8060700" cy="2075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DEMANDA A LES FAMÍLIES.</a:t>
            </a:r>
            <a:endParaRPr sz="2400"/>
          </a:p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Participació a les jornades.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Eines per facilitar el treball: Trepant de bateria (cargolador també), serra elèctrica, fregadora elèctrica de fusta, lladre diverses mides (llargs i més curts), material de seguretat individual: guants+ulleres, rasclets i pales.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idx="1" type="body"/>
          </p:nvPr>
        </p:nvSpPr>
        <p:spPr>
          <a:xfrm rot="-588527">
            <a:off x="568908" y="805644"/>
            <a:ext cx="3874133" cy="273605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DINAR DE GERMANOR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/>
          </a:p>
          <a:p>
            <a:pPr indent="-2730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700"/>
              <a:buChar char="●"/>
            </a:pPr>
            <a:r>
              <a:rPr lang="en-US" sz="2100"/>
              <a:t>Entrepà de botifarra i refresc: 4€</a:t>
            </a:r>
            <a:endParaRPr sz="2100"/>
          </a:p>
          <a:p>
            <a:pPr indent="-273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-US" sz="2100"/>
              <a:t>Possibilitat de poder portar cadascú el que vulgui per dinar o complementar el dinar.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 rot="829262">
            <a:off x="4819507" y="1367617"/>
            <a:ext cx="3874170" cy="2541112"/>
          </a:xfrm>
          <a:prstGeom prst="rect">
            <a:avLst/>
          </a:prstGeom>
          <a:solidFill>
            <a:srgbClr val="FDE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ALTRES ACTIVITATS.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/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DE 10.00 A 13.00: Activitats per als més petits amb l’esplai Panda.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Música que ens amenitzarà la feina durant tot el dia.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</p:txBody>
      </p:sp>
      <p:sp>
        <p:nvSpPr>
          <p:cNvPr id="142" name="Google Shape;142;p8"/>
          <p:cNvSpPr txBox="1"/>
          <p:nvPr>
            <p:ph idx="1" type="body"/>
          </p:nvPr>
        </p:nvSpPr>
        <p:spPr>
          <a:xfrm rot="-196">
            <a:off x="2014750" y="4590592"/>
            <a:ext cx="5263200" cy="1202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ON ENS PODEM APUNTAR?</a:t>
            </a:r>
            <a:endParaRPr sz="2400"/>
          </a:p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Participació a les jornades.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Tiquets del dinar.</a:t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idx="1" type="body"/>
          </p:nvPr>
        </p:nvSpPr>
        <p:spPr>
          <a:xfrm>
            <a:off x="181775" y="451225"/>
            <a:ext cx="8692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ENTRADA DELS INFANTS AL CENTRE ESCOLAR</a:t>
            </a:r>
            <a:endParaRPr b="1" sz="2400"/>
          </a:p>
          <a:p>
            <a:pPr indent="0" lvl="0" marL="45720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  <a:p>
            <a:pPr indent="-35560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00"/>
              <a:buChar char="-"/>
            </a:pPr>
            <a:r>
              <a:rPr lang="en-US" sz="1900"/>
              <a:t>Al matí s’obrirà la porta d’entrada a l’escola. </a:t>
            </a:r>
            <a:endParaRPr sz="1900"/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ELS INFANTS ENTREN SOLS QUAN EL CONSERGE OBRE LA PORTA abans que els alumnes d’ I3 i pugen a l’aula. </a:t>
            </a:r>
            <a:endParaRPr sz="1900"/>
          </a:p>
          <a:p>
            <a:pPr indent="-34925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EN CAS DE PLUJA: les famílies els heu d’acompanyar fins a la rampa per entrar per la porta B (porta de la sala de psicomotricitat) i la tutora estarà a dalt de la rampa esperant als infants. No es podran deixar els paraigües a l’escola.  </a:t>
            </a:r>
            <a:endParaRPr sz="1900"/>
          </a:p>
          <a:p>
            <a:pPr indent="0" lvl="0" marL="45720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0" lvl="0" marL="0" rtl="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 u="sng"/>
          </a:p>
          <a:p>
            <a:pPr indent="0" lvl="0" marL="457200" marR="2625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descr="Descripción: Capçalera verda.jpg" id="148" name="Google Shape;148;p9"/>
          <p:cNvPicPr preferRelativeResize="0"/>
          <p:nvPr/>
        </p:nvPicPr>
        <p:blipFill rotWithShape="1">
          <a:blip r:embed="rId3">
            <a:alphaModFix/>
          </a:blip>
          <a:srcRect b="20550" l="0" r="0" t="24161"/>
          <a:stretch/>
        </p:blipFill>
        <p:spPr>
          <a:xfrm>
            <a:off x="0" y="5724411"/>
            <a:ext cx="9144000" cy="135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