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i318iORD297b0GGhuAUnpAxGpr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EA1DCC-42AB-45A2-BC29-5050B9A7D72F}">
  <a:tblStyle styleId="{9FEA1DCC-42AB-45A2-BC29-5050B9A7D72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5237E7C-6EF8-4699-9022-6A28C899737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0D3E769-9B6C-4BC5-B610-FB5E192F7244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e4c2cbf94_0_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ee4c2cbf94_0_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d8818c0da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ed8818c0da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d8818c0da_0_1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ed8818c0da_0_1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2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1fea80085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1fea80085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2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3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3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d70dbc8c5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ed70dbc8c5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0361cb110_0_9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50361cb110_0_9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3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3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3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b6b3bec1a_0_11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14b6b3bec1a_0_11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1" name="Google Shape;71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2" name="Google Shape;72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3" name="Google Shape;73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4" name="Google Shape;74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0" name="Google Shape;80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7" name="Google Shape;87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abla" type="tbl">
  <p:cSld name="TAB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9" name="Google Shape;49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5" name="Google Shape;55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hyperlink" Target="mailto:generacio2017@escolacanparera.com" TargetMode="External"/><Relationship Id="rId5" Type="http://schemas.openxmlformats.org/officeDocument/2006/relationships/hyperlink" Target="mailto:generacio2017@escolacanparera.com" TargetMode="External"/><Relationship Id="rId6" Type="http://schemas.openxmlformats.org/officeDocument/2006/relationships/hyperlink" Target="mailto:generacio2017@escolacanparera.com" TargetMode="External"/><Relationship Id="rId7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723550" y="1709900"/>
            <a:ext cx="77724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BENVINGUTS i BENVINGUDES 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P4!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cripción: Capçalera verda.jpg" id="95" name="Google Shape;95;p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e4c2cbf94_0_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/>
              <a:t>UN DIA A L’AULA DE P4</a:t>
            </a:r>
            <a:endParaRPr b="1" sz="3600"/>
          </a:p>
        </p:txBody>
      </p:sp>
      <p:pic>
        <p:nvPicPr>
          <p:cNvPr descr="Descripción: Capçalera verda.jpg" id="154" name="Google Shape;154;gee4c2cbf94_0_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gee4c2cbf94_0_6"/>
          <p:cNvGraphicFramePr/>
          <p:nvPr/>
        </p:nvGraphicFramePr>
        <p:xfrm>
          <a:off x="952500" y="15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{D0D3E769-9B6C-4BC5-B610-FB5E192F7244}</a:tableStyleId>
              </a:tblPr>
              <a:tblGrid>
                <a:gridCol w="3619500"/>
                <a:gridCol w="3619500"/>
              </a:tblGrid>
              <a:tr h="52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MAT</a:t>
                      </a:r>
                      <a:r>
                        <a:rPr b="1" lang="en-US"/>
                        <a:t>í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TARDA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18697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ENS POSEM LA BATA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TREBALL AUTÒNOM PER SAFATES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RUTINES DEL BON DIA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CONVERSA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FEM PIPI I RENTEM MANS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ESMORZAR I PATI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DINAR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ENS POSEM LA BATA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CASA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d8818c0da_0_0"/>
          <p:cNvSpPr txBox="1"/>
          <p:nvPr>
            <p:ph idx="1" type="body"/>
          </p:nvPr>
        </p:nvSpPr>
        <p:spPr>
          <a:xfrm>
            <a:off x="457200" y="455250"/>
            <a:ext cx="8229600" cy="4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400"/>
              <a:t>QUÈ CAL PORTAR?</a:t>
            </a:r>
            <a:endParaRPr b="1"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Bata de botons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tovalloletes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mocadors de paper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Mitjons de psicomotricitat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Bosseta de roba</a:t>
            </a:r>
            <a:r>
              <a:rPr lang="en-US" sz="1900"/>
              <a:t>:</a:t>
            </a:r>
            <a:endParaRPr sz="19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Carmanyola amb l’esmorzar.</a:t>
            </a:r>
            <a:endParaRPr sz="16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Ampolleta d’aigua  (no vidre) -</a:t>
            </a:r>
            <a:r>
              <a:rPr b="1" lang="en-US" sz="1600"/>
              <a:t>l’han de poder obrir sols</a:t>
            </a:r>
            <a:r>
              <a:rPr lang="en-US" sz="1600"/>
              <a:t>-</a:t>
            </a:r>
            <a:endParaRPr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CAL MARCAR TOTA LA ROBA DEL VOSTRE FILL/A AMB EL NOM.</a:t>
            </a:r>
            <a:endParaRPr b="1"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JAQUETES I BATES HAN DE DUR UNA VETA (10 CM)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descr="Descripción: Capçalera verda.jpg" id="161" name="Google Shape;161;ged8818c0da_0_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d8818c0da_0_12"/>
          <p:cNvSpPr txBox="1"/>
          <p:nvPr>
            <p:ph idx="1" type="subTitle"/>
          </p:nvPr>
        </p:nvSpPr>
        <p:spPr>
          <a:xfrm>
            <a:off x="381825" y="88100"/>
            <a:ext cx="8664300" cy="5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2400"/>
              <a:t>NORMES PER UN BON FUNCIONAMENT</a:t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 u="sng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Puntualitat en les entrades i sortides.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Assistència (avisar per correu si no vindran, justificants de metge).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Servei d’acollida:-no superar la 1’30h en tot el dia-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Matí (7.30 h)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Tarda (16.30 h)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Psicomotricitat: xandall, sabatilles esportives amb velcro i mitjons antilliscants.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Menjador: si un nen/a eventual es queda al menjador, cal comunicar-ho també a la tutora.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Malalties: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Si un nen/a té polls, cal que faci el tractament i es quedi a casa.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No es donarà cap tipus de medicament si no va acompanyat del full d’autorització d’administració de medicament i la recepta mèdica.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No es poden portar joguines ni llaminadures.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 Els dies de pluja, els paraigües o impermeables no es poden quedar a l’escola.</a:t>
            </a:r>
            <a:endParaRPr sz="1500"/>
          </a:p>
        </p:txBody>
      </p:sp>
      <p:pic>
        <p:nvPicPr>
          <p:cNvPr descr="Descripción: Capçalera verda.jpg" id="167" name="Google Shape;167;ged8818c0da_0_1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200">
                <a:solidFill>
                  <a:schemeClr val="dk1"/>
                </a:solidFill>
              </a:rPr>
              <a:t>Tema del curs 22-23:           </a:t>
            </a:r>
            <a:br>
              <a:rPr lang="en-US" sz="4200">
                <a:solidFill>
                  <a:schemeClr val="dk1"/>
                </a:solidFill>
              </a:rPr>
            </a:br>
            <a:r>
              <a:rPr b="1" lang="en-US" sz="4200">
                <a:solidFill>
                  <a:schemeClr val="dk1"/>
                </a:solidFill>
              </a:rPr>
              <a:t>DONES IMPORTANTS</a:t>
            </a:r>
            <a:endParaRPr sz="4200"/>
          </a:p>
        </p:txBody>
      </p:sp>
      <p:pic>
        <p:nvPicPr>
          <p:cNvPr descr="Descripción: Capçalera verda.jpg" id="173" name="Google Shape;173;p2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4">
            <a:alphaModFix/>
          </a:blip>
          <a:srcRect b="9427" l="-1370" r="4873" t="-3236"/>
          <a:stretch/>
        </p:blipFill>
        <p:spPr>
          <a:xfrm>
            <a:off x="706913" y="1489738"/>
            <a:ext cx="7730175" cy="39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1fea80085_0_0"/>
          <p:cNvSpPr txBox="1"/>
          <p:nvPr>
            <p:ph idx="1" type="body"/>
          </p:nvPr>
        </p:nvSpPr>
        <p:spPr>
          <a:xfrm>
            <a:off x="622450" y="575625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9900FF"/>
                </a:solidFill>
              </a:rPr>
              <a:t>ROCIO BONILLA</a:t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ÉS UNA ESCRIPTORA I IL·LUSTRADORA CATALANA. </a:t>
            </a:r>
            <a:endParaRPr sz="2500"/>
          </a:p>
        </p:txBody>
      </p:sp>
      <p:pic>
        <p:nvPicPr>
          <p:cNvPr id="180" name="Google Shape;180;g151fea80085_0_0"/>
          <p:cNvPicPr preferRelativeResize="0"/>
          <p:nvPr/>
        </p:nvPicPr>
        <p:blipFill rotWithShape="1">
          <a:blip r:embed="rId3">
            <a:alphaModFix/>
          </a:blip>
          <a:srcRect b="0" l="-9764" r="-8452" t="-18217"/>
          <a:stretch/>
        </p:blipFill>
        <p:spPr>
          <a:xfrm>
            <a:off x="7180475" y="-1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51fea8008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2100" y="3732488"/>
            <a:ext cx="23431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51fea80085_0_0"/>
          <p:cNvPicPr preferRelativeResize="0"/>
          <p:nvPr/>
        </p:nvPicPr>
        <p:blipFill rotWithShape="1">
          <a:blip r:embed="rId5">
            <a:alphaModFix/>
          </a:blip>
          <a:srcRect b="-6999" l="0" r="0" t="7000"/>
          <a:stretch/>
        </p:blipFill>
        <p:spPr>
          <a:xfrm>
            <a:off x="3892400" y="3732500"/>
            <a:ext cx="19431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51fea80085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750" y="4103963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400">
                <a:solidFill>
                  <a:schemeClr val="dk1"/>
                </a:solidFill>
              </a:rPr>
              <a:t>CLASSROOM</a:t>
            </a:r>
            <a:endParaRPr b="1" sz="3400"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457200" y="1336350"/>
            <a:ext cx="82296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Classroom com a plataforma de formació a distància.</a:t>
            </a:r>
            <a:endParaRPr sz="1800"/>
          </a:p>
          <a:p>
            <a:pPr indent="-228600" lvl="2" marL="1143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Ús habitual (quinzenal)</a:t>
            </a:r>
            <a:endParaRPr sz="1800"/>
          </a:p>
          <a:p>
            <a:pPr indent="0" lvl="0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Correu electrònic gestionat per les famílies. Ús d’aquest correu per a les comunicacions oficials amb l’escola. (</a:t>
            </a:r>
            <a:r>
              <a:rPr b="1" lang="en-US" sz="1800"/>
              <a:t>correu de l’alumne</a:t>
            </a:r>
            <a:r>
              <a:rPr lang="en-US" sz="1800"/>
              <a:t>)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190" name="Google Shape;190;p27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233362" y="341687"/>
            <a:ext cx="8229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2"/>
                </a:solidFill>
              </a:rPr>
              <a:t>HÀBITS SALUDABLES</a:t>
            </a:r>
            <a:endParaRPr b="1" sz="3400"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233362" y="1447975"/>
            <a:ext cx="85074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400" u="none">
                <a:solidFill>
                  <a:schemeClr val="dk1"/>
                </a:solidFill>
              </a:rPr>
              <a:t>Què podem portar per esmorzar?</a:t>
            </a:r>
            <a:endParaRPr b="1" i="0" sz="24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1" sz="2400"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Fruita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Fruits secs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Entrepans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Cereals naturals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Pa amb xocolata i dolços casolans</a:t>
            </a:r>
            <a:endParaRPr/>
          </a:p>
          <a:p>
            <a:pPr indent="0" lvl="0" marL="1371600" marR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FF9900"/>
                </a:solidFill>
              </a:rPr>
              <a:t>DIMECRES DIA DE LA FRUITA</a:t>
            </a:r>
            <a:endParaRPr sz="26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197" name="Google Shape;197;p28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008" y="2471775"/>
            <a:ext cx="2402367" cy="1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679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2400">
                <a:solidFill>
                  <a:schemeClr val="dk1"/>
                </a:solidFill>
              </a:rPr>
              <a:t>ANIVERSARIS 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457200" y="1619950"/>
            <a:ext cx="82296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Es celebrarà a l’aula però no s’ha de portar esmorzar per compartir. Cada curs farà el reconeixement a l’alumne/a d’una manera especial.</a:t>
            </a:r>
            <a:endParaRPr sz="1900"/>
          </a:p>
        </p:txBody>
      </p:sp>
      <p:pic>
        <p:nvPicPr>
          <p:cNvPr descr="Descripción: Capçalera verda.jpg" id="205" name="Google Shape;205;p2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74625"/>
            <a:ext cx="8427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COM PODEU COL·LABORAR ELS PARES I MARES?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1604976"/>
            <a:ext cx="8229600" cy="3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L’ESCOLA</a:t>
            </a:r>
            <a:r>
              <a:rPr i="0" lang="en-US" sz="2400" u="none">
                <a:solidFill>
                  <a:schemeClr val="dk1"/>
                </a:solidFill>
              </a:rPr>
              <a:t>:</a:t>
            </a:r>
            <a:endParaRPr sz="2400"/>
          </a:p>
          <a:p>
            <a:pPr indent="-381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0" lang="en-US" sz="2200" u="none">
                <a:solidFill>
                  <a:schemeClr val="dk1"/>
                </a:solidFill>
              </a:rPr>
              <a:t>Necessitem pares i mares voluntaris per ajudar en </a:t>
            </a:r>
            <a:r>
              <a:rPr lang="en-US" sz="2200">
                <a:solidFill>
                  <a:srgbClr val="000000"/>
                </a:solidFill>
              </a:rPr>
              <a:t>algunes</a:t>
            </a:r>
            <a:r>
              <a:rPr i="0" lang="en-US" sz="2200" u="none">
                <a:solidFill>
                  <a:schemeClr val="dk1"/>
                </a:solidFill>
              </a:rPr>
              <a:t> tasques escolars i acompanyaments a les sortides, quan </a:t>
            </a:r>
            <a:r>
              <a:rPr lang="en-US" sz="2200"/>
              <a:t>sigui necessari</a:t>
            </a:r>
            <a:r>
              <a:rPr i="0" lang="en-US" sz="2200" u="none">
                <a:solidFill>
                  <a:schemeClr val="dk1"/>
                </a:solidFill>
              </a:rPr>
              <a:t>. Full d</a:t>
            </a:r>
            <a:r>
              <a:rPr lang="en-US" sz="2200"/>
              <a:t>’inscripció a la borsa d’acompanyants. </a:t>
            </a:r>
            <a:endParaRPr sz="2200"/>
          </a:p>
          <a:p>
            <a:pPr indent="-381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 u="sng">
                <a:solidFill>
                  <a:srgbClr val="FF0000"/>
                </a:solidFill>
              </a:rPr>
              <a:t>NOVETAT!</a:t>
            </a:r>
            <a:r>
              <a:rPr lang="en-US" sz="2200"/>
              <a:t> </a:t>
            </a:r>
            <a:r>
              <a:rPr i="0" lang="en-US" sz="2200" u="none">
                <a:solidFill>
                  <a:schemeClr val="dk1"/>
                </a:solidFill>
              </a:rPr>
              <a:t>Pares i mares delegats/des</a:t>
            </a:r>
            <a:r>
              <a:rPr lang="en-US" sz="2200"/>
              <a:t>, serà condició haver de participar activament a l’AMPA de l’escola. </a:t>
            </a:r>
            <a:endParaRPr sz="2200"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CASA</a:t>
            </a:r>
            <a:r>
              <a:rPr i="0" lang="en-US" sz="2400" u="none">
                <a:solidFill>
                  <a:schemeClr val="dk1"/>
                </a:solidFill>
              </a:rPr>
              <a:t>: </a:t>
            </a:r>
            <a:r>
              <a:rPr i="0" lang="en-US" sz="2200" u="none">
                <a:solidFill>
                  <a:schemeClr val="dk1"/>
                </a:solidFill>
              </a:rPr>
              <a:t>Acompanyament i seguiment dels hàbits d’estudi i treball del vostre fill/a.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212" name="Google Shape;212;p3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457200" y="274628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</a:rPr>
              <a:t>COMUNICACIÓ FAMÍLIA</a:t>
            </a:r>
            <a:r>
              <a:rPr b="1" i="0" lang="en-US" sz="3400" u="none">
                <a:solidFill>
                  <a:schemeClr val="dk1"/>
                </a:solidFill>
              </a:rPr>
              <a:t>-</a:t>
            </a:r>
            <a:r>
              <a:rPr b="1" lang="en-US" sz="3400">
                <a:solidFill>
                  <a:schemeClr val="dk1"/>
                </a:solidFill>
              </a:rPr>
              <a:t>ESCOLA</a:t>
            </a:r>
            <a:endParaRPr b="1" sz="3400"/>
          </a:p>
        </p:txBody>
      </p:sp>
      <p:pic>
        <p:nvPicPr>
          <p:cNvPr descr="Computers(1)"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525" y="1287579"/>
            <a:ext cx="1603183" cy="160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457200" y="1072025"/>
            <a:ext cx="8229600" cy="443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escrit.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correu amb el mail corporatiu de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l’alumne.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generacio201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8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@escolacanparera.com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 a les famílies (concertades prèviament)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   </a:t>
            </a:r>
            <a:r>
              <a:rPr lang="en-US" sz="2400">
                <a:solidFill>
                  <a:schemeClr val="dk1"/>
                </a:solidFill>
              </a:rPr>
              <a:t>DIJOUS 15.45 h-16.30 h</a:t>
            </a:r>
            <a:endParaRPr sz="1500">
              <a:solidFill>
                <a:schemeClr val="dk1"/>
              </a:solidFill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          </a:t>
            </a:r>
            <a:r>
              <a:rPr b="0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fer justificants  per a les empreses.</a:t>
            </a:r>
            <a:endParaRPr b="0" i="0" sz="15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20" name="Google Shape;220;p31"/>
          <p:cNvPicPr preferRelativeResize="0"/>
          <p:nvPr/>
        </p:nvPicPr>
        <p:blipFill rotWithShape="1">
          <a:blip r:embed="rId7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539750" y="2133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REUNIÓ DE PARES I MARES</a:t>
            </a:r>
            <a:r>
              <a:rPr i="0" lang="en-US" sz="4000" u="none">
                <a:solidFill>
                  <a:schemeClr val="dk1"/>
                </a:solidFill>
              </a:rPr>
              <a:t> 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u="none">
                <a:solidFill>
                  <a:schemeClr val="dk1"/>
                </a:solidFill>
              </a:rPr>
              <a:t>Setembre 20</a:t>
            </a:r>
            <a:r>
              <a:rPr lang="en-US" sz="4000">
                <a:solidFill>
                  <a:schemeClr val="dk1"/>
                </a:solidFill>
              </a:rPr>
              <a:t>22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>
                <a:solidFill>
                  <a:schemeClr val="dk1"/>
                </a:solidFill>
              </a:rPr>
              <a:t>P4</a:t>
            </a:r>
            <a:endParaRPr/>
          </a:p>
        </p:txBody>
      </p:sp>
      <p:pic>
        <p:nvPicPr>
          <p:cNvPr descr="Descripción: Capçalera verda.jpg" id="101" name="Google Shape;101;p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d70dbc8c5_0_0"/>
          <p:cNvSpPr txBox="1"/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779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800" u="none">
                <a:solidFill>
                  <a:schemeClr val="dk1"/>
                </a:solidFill>
              </a:rPr>
              <a:t>SORTIDES</a:t>
            </a:r>
            <a:endParaRPr b="1" sz="38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226" name="Google Shape;226;ged70dbc8c5_0_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ed70dbc8c5_0_0"/>
          <p:cNvSpPr txBox="1"/>
          <p:nvPr/>
        </p:nvSpPr>
        <p:spPr>
          <a:xfrm>
            <a:off x="325600" y="1381450"/>
            <a:ext cx="8121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omic Sans MS"/>
              <a:buChar char="•"/>
            </a:pP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Aquest curs s’organitzaran sortides (una per trimestre) i visites culturals, dins i fora del municipi, atenent sempre a les indicacions donades pel Departament d’Educació.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La sortida del primer trimestre serà el 25 d’octubre a Can Ribas (p3, p4 i p5), per treballar la Tardor.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Recordeu que les SORTIDES són activitats curriculars, complementàries a la programació d’aula. 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0361cb110_0_90"/>
          <p:cNvSpPr txBox="1"/>
          <p:nvPr>
            <p:ph type="title"/>
          </p:nvPr>
        </p:nvSpPr>
        <p:spPr>
          <a:xfrm>
            <a:off x="457212" y="49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PAGAMENT DE SORTIDES I ACTIVITATS</a:t>
            </a:r>
            <a:endParaRPr b="1" sz="4200"/>
          </a:p>
        </p:txBody>
      </p:sp>
      <p:pic>
        <p:nvPicPr>
          <p:cNvPr descr="Descripción: Capçalera verda.jpg" id="233" name="Google Shape;233;g150361cb110_0_9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50361cb110_0_90"/>
          <p:cNvSpPr txBox="1"/>
          <p:nvPr/>
        </p:nvSpPr>
        <p:spPr>
          <a:xfrm>
            <a:off x="405300" y="1566000"/>
            <a:ext cx="87387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150361cb110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175" y="1826925"/>
            <a:ext cx="2975825" cy="29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764337" y="153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1" i="0" lang="en-US" sz="3800" u="none">
                <a:solidFill>
                  <a:schemeClr val="dk2"/>
                </a:solidFill>
              </a:rPr>
              <a:t>ALTRES INFORMACIONS</a:t>
            </a:r>
            <a:endParaRPr b="1" sz="3800"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457200" y="1948025"/>
            <a:ext cx="8229600" cy="3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 es donarà cap nen/a sense l’autorització prèvia de la família.</a:t>
            </a:r>
            <a:endParaRPr sz="2800"/>
          </a:p>
          <a:p>
            <a:pPr indent="0" lvl="0" marL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Totes les normatives escolars les trobareu a la pàgina web de l’escola.</a:t>
            </a:r>
            <a:endParaRPr sz="2800"/>
          </a:p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n de atenciÃ³n"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2827" y="805027"/>
            <a:ext cx="132579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43" name="Google Shape;243;p34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493375" y="904625"/>
            <a:ext cx="44010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 la vostra implicació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compromís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l’educació dels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vostres fills/es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més lluny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millor!!!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4066050" y="4779715"/>
            <a:ext cx="49689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JUNTS FEM FORÇA!!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50" name="Google Shape;250;p3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hay ninguna descripciÃ³n de la foto disponible." id="251" name="Google Shape;25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7050" y="904625"/>
            <a:ext cx="4810125" cy="35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468312" y="148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2"/>
                </a:solidFill>
              </a:rPr>
              <a:t>PRECS I PREGUNTES</a:t>
            </a:r>
            <a:endParaRPr/>
          </a:p>
        </p:txBody>
      </p:sp>
      <p:pic>
        <p:nvPicPr>
          <p:cNvPr descr="raising-hands2"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2325" y="2500525"/>
            <a:ext cx="5256150" cy="30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58" name="Google Shape;258;p36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548650" y="11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1"/>
                </a:solidFill>
              </a:rPr>
              <a:t>PRESENTACIÓ DE MESTRES</a:t>
            </a:r>
            <a:endParaRPr b="1" sz="3400"/>
          </a:p>
        </p:txBody>
      </p:sp>
      <p:pic>
        <p:nvPicPr>
          <p:cNvPr descr="Descripción: Capçalera verda.jpg" id="107" name="Google Shape;107;p3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603725"/>
            <a:ext cx="9144000" cy="123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3"/>
          <p:cNvGraphicFramePr/>
          <p:nvPr/>
        </p:nvGraphicFramePr>
        <p:xfrm>
          <a:off x="1362700" y="147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{9FEA1DCC-42AB-45A2-BC29-5050B9A7D72F}</a:tableStyleId>
              </a:tblPr>
              <a:tblGrid>
                <a:gridCol w="1013150"/>
                <a:gridCol w="1066475"/>
                <a:gridCol w="1162450"/>
                <a:gridCol w="1141125"/>
                <a:gridCol w="1282450"/>
                <a:gridCol w="935825"/>
              </a:tblGrid>
              <a:tr h="72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NOM DEL GRUP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ALUMNAT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TUTOR</a:t>
                      </a:r>
                      <a:r>
                        <a:rPr b="1" lang="en-US" sz="1100"/>
                        <a:t>A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ALTRES DOCENTS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UBICACIÓ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3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P4</a:t>
                      </a:r>
                      <a:endParaRPr b="1" sz="14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P4</a:t>
                      </a:r>
                      <a:endParaRPr b="1" sz="1200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/>
                        <a:t>24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/>
                        <a:t>    MELISSA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CONCHI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ROSA MARÍA CABALLERO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MONTSE B.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ANA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P4 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3600">
                <a:tc vMerge="1"/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b6b3bec1a_0_115"/>
          <p:cNvSpPr txBox="1"/>
          <p:nvPr>
            <p:ph type="title"/>
          </p:nvPr>
        </p:nvSpPr>
        <p:spPr>
          <a:xfrm>
            <a:off x="586438" y="530825"/>
            <a:ext cx="8229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>
                <a:solidFill>
                  <a:schemeClr val="dk2"/>
                </a:solidFill>
              </a:rPr>
              <a:t>ORGANITZACIÓ </a:t>
            </a:r>
            <a:r>
              <a:rPr b="1" lang="en-US" sz="3400"/>
              <a:t>DEL NIVELL</a:t>
            </a:r>
            <a:endParaRPr b="1" sz="3400"/>
          </a:p>
        </p:txBody>
      </p:sp>
      <p:pic>
        <p:nvPicPr>
          <p:cNvPr descr="Descripción: Capçalera verda.jpg" id="114" name="Google Shape;114;g14b6b3bec1a_0_11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9415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g14b6b3bec1a_0_115"/>
          <p:cNvGraphicFramePr/>
          <p:nvPr/>
        </p:nvGraphicFramePr>
        <p:xfrm>
          <a:off x="457213" y="149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{55237E7C-6EF8-4699-9022-6A28C8997370}</a:tableStyleId>
              </a:tblPr>
              <a:tblGrid>
                <a:gridCol w="998275"/>
                <a:gridCol w="1083500"/>
                <a:gridCol w="1533925"/>
                <a:gridCol w="2240000"/>
                <a:gridCol w="2373875"/>
              </a:tblGrid>
              <a:tr h="4587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ENTRADES I SORTIDES </a:t>
                      </a:r>
                      <a:r>
                        <a:rPr b="1" lang="en-US" sz="1700"/>
                        <a:t>AL SETEMBRE (Jornada intensiva)</a:t>
                      </a:r>
                      <a:endParaRPr b="1" sz="17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</a:tr>
              <a:tr h="487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CURS-NIVELL GRUP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HORARI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SI ES QUEDA AL MENJADOR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SI FA TARDES DE LLEURE</a:t>
                      </a:r>
                      <a:endParaRPr b="1" sz="11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4155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</a:t>
                      </a:r>
                      <a:r>
                        <a:rPr b="1" lang="en-US" sz="1600"/>
                        <a:t>4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ENTRADA</a:t>
                      </a:r>
                      <a:endParaRPr b="1" sz="1300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9.00 h</a:t>
                      </a:r>
                      <a:endParaRPr sz="1600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—</a:t>
                      </a:r>
                      <a:endParaRPr sz="1600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15.30 h</a:t>
                      </a:r>
                      <a:endParaRPr sz="1600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00">
                <a:tc vMerge="1"/>
                <a:tc vMerge="1"/>
                <a:tc vMerge="1"/>
                <a:tc vMerge="1"/>
                <a:tc vMerge="1"/>
              </a:tr>
              <a:tr h="102950">
                <a:tc vMerge="1"/>
                <a:tc vMerge="1"/>
                <a:tc vMerge="1"/>
                <a:tc vMerge="1"/>
                <a:tc vMerge="1"/>
              </a:tr>
              <a:tr h="533950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SORTIDA</a:t>
                      </a:r>
                      <a:endParaRPr b="1" sz="13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13.00 h</a:t>
                      </a:r>
                      <a:endParaRPr sz="1600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/>
                        <a:t>15.30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/>
                        <a:t>16.30 h</a:t>
                      </a:r>
                      <a:endParaRPr sz="1600" u="none" cap="none" strike="noStrike"/>
                    </a:p>
                  </a:txBody>
                  <a:tcPr marT="63500" marB="6350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725"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558475" y="36047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</a:rPr>
              <a:t>ORGANITZACIÓ DEL NIVELL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121" name="Google Shape;121;p6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9415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6"/>
          <p:cNvGraphicFramePr/>
          <p:nvPr/>
        </p:nvGraphicFramePr>
        <p:xfrm>
          <a:off x="806750" y="127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{55237E7C-6EF8-4699-9022-6A28C8997370}</a:tableStyleId>
              </a:tblPr>
              <a:tblGrid>
                <a:gridCol w="863050"/>
                <a:gridCol w="936725"/>
                <a:gridCol w="1326150"/>
                <a:gridCol w="1936575"/>
                <a:gridCol w="2052350"/>
              </a:tblGrid>
              <a:tr h="5449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ENTRADES I SORTIDES </a:t>
                      </a:r>
                      <a:endParaRPr b="1" sz="17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900">
                          <a:solidFill>
                            <a:schemeClr val="dk1"/>
                          </a:solidFill>
                        </a:rPr>
                        <a:t>A partir de l’octubre 2022</a:t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</a:tr>
              <a:tr h="546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CURS-NIVELL GRUP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HORARI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d’accés al recinte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d'accés a l’edifici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8807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P4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ENTRADA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 </a:t>
                      </a:r>
                      <a:r>
                        <a:rPr lang="en-US"/>
                        <a:t>9:00</a:t>
                      </a:r>
                      <a:r>
                        <a:rPr lang="en-US" sz="1400" u="none" cap="none" strike="noStrike"/>
                        <a:t>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B (</a:t>
                      </a:r>
                      <a:r>
                        <a:rPr lang="en-US"/>
                        <a:t>Porta sala de psicomotricitat)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</a:t>
                      </a:r>
                      <a:r>
                        <a:rPr lang="en-US"/>
                        <a:t>5</a:t>
                      </a:r>
                      <a:r>
                        <a:rPr lang="en-US" sz="1400" u="none" cap="none" strike="noStrike"/>
                        <a:t>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63417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SORTIDA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12</a:t>
                      </a:r>
                      <a:r>
                        <a:rPr lang="en-US"/>
                        <a:t>:30</a:t>
                      </a:r>
                      <a:r>
                        <a:rPr lang="en-US" sz="1400" u="none" cap="none" strike="noStrike"/>
                        <a:t>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B (Porta sala de psicomotricitat)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16.</a:t>
                      </a:r>
                      <a:r>
                        <a:rPr lang="en-US"/>
                        <a:t>30</a:t>
                      </a:r>
                      <a:r>
                        <a:rPr lang="en-US" sz="1400" u="none" cap="none" strike="noStrike"/>
                        <a:t>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181775" y="451225"/>
            <a:ext cx="8692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ENTRADA DELS ALUMNES AL CENTRE ESCOLAR</a:t>
            </a:r>
            <a:endParaRPr b="1" sz="2400"/>
          </a:p>
          <a:p>
            <a:pPr indent="0" lvl="0" marL="4572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-35560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900"/>
              <a:t>Al matí s’obrirà la porta d’entrada a l’escola. 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La tutora estarà esperant als infants a l’entrada principal i farem un tren per així pujar junts fins a l’aula de P4. 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EN CAS DE PLUJA: </a:t>
            </a:r>
            <a:r>
              <a:rPr lang="en-US" sz="1900"/>
              <a:t>els pares els heu d’acompanyar fins a la rampa per entrar </a:t>
            </a:r>
            <a:r>
              <a:rPr lang="en-US" sz="1900"/>
              <a:t>per la porta B (porta de la sala de psicomotricitat) i la tutora estarà a dalt de la rampa esperant als infants. </a:t>
            </a:r>
            <a:r>
              <a:rPr lang="en-US" sz="1900"/>
              <a:t>No es podran deixar els paraigües a l’escola. </a:t>
            </a:r>
            <a:r>
              <a:rPr lang="en-US" sz="1900"/>
              <a:t> </a:t>
            </a:r>
            <a:endParaRPr sz="1900"/>
          </a:p>
          <a:p>
            <a:pPr indent="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/>
          </a:p>
          <a:p>
            <a:pPr indent="0" lvl="0" marL="457200" marR="2625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Descripción: Capçalera verda.jpg" id="128" name="Google Shape;128;p7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244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89775" y="807475"/>
            <a:ext cx="8631000" cy="4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cap="none" strike="noStrike">
                <a:solidFill>
                  <a:schemeClr val="dk1"/>
                </a:solidFill>
              </a:rPr>
              <a:t>S</a:t>
            </a:r>
            <a:r>
              <a:rPr b="1" i="0" lang="en-US" sz="2400" cap="none" strike="noStrike">
                <a:solidFill>
                  <a:schemeClr val="dk1"/>
                </a:solidFill>
              </a:rPr>
              <a:t>ORTIDA DELS ALUMNES</a:t>
            </a:r>
            <a:endParaRPr b="1" i="0" sz="2400" cap="none" strike="noStrike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>
                <a:solidFill>
                  <a:schemeClr val="dk1"/>
                </a:solidFill>
              </a:rPr>
              <a:t>La recollida dels infants es farà al final de la rampa de la porta B (porta psicomotricitat), els infants esperaran asseguts fins que la mestra els avisi.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>
                <a:solidFill>
                  <a:schemeClr val="dk1"/>
                </a:solidFill>
              </a:rPr>
              <a:t>EN CAS DE PLUJA: Les famílies haureu de pujar a l’aula de P4 a recollir als vostres fills/es. No es podran deixar els paraigües a l’escola.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134" name="Google Shape;134;p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540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cripción: Capçalera verda.jpg" id="139" name="Google Shape;139;p1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 txBox="1"/>
          <p:nvPr/>
        </p:nvSpPr>
        <p:spPr>
          <a:xfrm>
            <a:off x="321600" y="945407"/>
            <a:ext cx="8229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ORGANITZACIÓ DE PATIS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457200" y="2005525"/>
            <a:ext cx="82296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/>
              <a:t>Aquest curs els patis funcionaran amb normalitat, compartint pati i material amb els diferents grups. Potenciant així la socialització i el joc, fent del pati un espai </a:t>
            </a:r>
            <a:r>
              <a:rPr lang="en-US" sz="2200"/>
              <a:t>d'aprenentatge</a:t>
            </a:r>
            <a:r>
              <a:rPr lang="en-US" sz="2200"/>
              <a:t>. </a:t>
            </a:r>
            <a:endParaRPr sz="2200"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Durant el pati poden fer ús dels lavabos de P3.</a:t>
            </a:r>
            <a:endParaRPr sz="2200"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Més endavant recuperarem els divendres de patis oberts per tota l’escola.</a:t>
            </a:r>
            <a:endParaRPr sz="22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515875" y="1792800"/>
            <a:ext cx="8229600" cy="4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Aquest curs tornem a comptar amb una aula destinada a racons, en aquest cas és l’aula de P4 B.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La psicomotricitat es continuarà fent al gimnàs.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ESPAIS: començarem els dimarts al matí al gener i és una activitat de tot el tram d’infantil.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ESPAI DE LLUM I OMBRA			- ESPAI DE ROBÒTICA</a:t>
            </a:r>
            <a:endParaRPr sz="1500"/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ESPAI DE RACONS				- ESPAI DE CONSTRUCCIÓ</a:t>
            </a:r>
            <a:endParaRPr sz="15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   - ESPAI DE CREATIVITAT			- ESPAI D’EXPERIMENTACIÓ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147" name="Google Shape;147;p14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380875" y="460803"/>
            <a:ext cx="8229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ORGANITZACIÓ A L’AULA</a:t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